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17.jpeg" ContentType="image/jpeg"/>
  <Override PartName="/ppt/media/image3.png" ContentType="image/png"/>
  <Override PartName="/ppt/media/image9.jpeg" ContentType="image/jpeg"/>
  <Override PartName="/ppt/media/image2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8.jpeg" ContentType="image/jpeg"/>
  <Override PartName="/ppt/media/image19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23640" y="843480"/>
            <a:ext cx="8704080" cy="2334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 fontScale="49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23640" y="843480"/>
            <a:ext cx="8704080" cy="2334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23640" y="470160"/>
            <a:ext cx="87040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956360" y="4587840"/>
            <a:ext cx="107100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spbu.ru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7956360" y="4587840"/>
            <a:ext cx="107100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spbu.ru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23640" y="267480"/>
            <a:ext cx="3610080" cy="42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953735"/>
                </a:solidFill>
                <a:latin typeface="Calibri"/>
                <a:ea typeface="DejaVu Sans"/>
              </a:rPr>
              <a:t>Tetle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323640" y="843480"/>
            <a:ext cx="8704080" cy="503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4C150D5A-E443-4DDD-BCFC-AE7FDCC3F945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323640" y="987480"/>
            <a:ext cx="935280" cy="399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"/>
          <p:cNvSpPr/>
          <p:nvPr/>
        </p:nvSpPr>
        <p:spPr>
          <a:xfrm>
            <a:off x="683640" y="1059480"/>
            <a:ext cx="7771680" cy="115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ts val="3739"/>
              </a:lnSpc>
            </a:pPr>
            <a:r>
              <a:rPr b="1" lang="ru-RU" sz="2800" spc="-1" strike="noStrike">
                <a:solidFill>
                  <a:srgbClr val="800000"/>
                </a:solidFill>
                <a:latin typeface="Calibri"/>
                <a:ea typeface="DejaVu Sans"/>
              </a:rPr>
              <a:t>КУРТ ЛЕВИН: ПСИХОЛОГИЯ ИЗМЕНЕНИЙ И ПОСТРОЕНИЕ ЛУЧШЕГО МИРА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2483640" y="2643840"/>
            <a:ext cx="6480000" cy="219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Гришина Наталия Владимировна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endParaRPr b="0" lang="ru-RU" sz="2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i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Кафедра психологии личности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Санкт-Петербургский университет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Грант РФФИ № 18-013-00703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83" name="Изображение 12" descr="Снимок экрана 2018-11-19 в 19.25.44.png"/>
          <p:cNvPicPr/>
          <p:nvPr/>
        </p:nvPicPr>
        <p:blipFill>
          <a:blip r:embed="rId1"/>
          <a:stretch/>
        </p:blipFill>
        <p:spPr>
          <a:xfrm>
            <a:off x="144000" y="2269440"/>
            <a:ext cx="4787280" cy="2678040"/>
          </a:xfrm>
          <a:prstGeom prst="rect">
            <a:avLst/>
          </a:prstGeom>
          <a:ln>
            <a:noFill/>
          </a:ln>
        </p:spPr>
      </p:pic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323640" y="843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5e7076"/>
                </a:solidFill>
                <a:latin typeface="Arial"/>
              </a:rPr>
              <a:t>ACTION  RESEARCH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«Исследование, необходимое для социальной практики…это тип исследовательского действия, сравнительного исследования условий и эффектов различных форм социального действия и исследования, ведущего к социальному действию»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9E5322ED-763D-4D9F-9CEC-25D60F61EEA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07160" y="987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5e7076"/>
                </a:solidFill>
                <a:latin typeface="Arial"/>
              </a:rPr>
              <a:t>ИССЛЕДОВАТЕЛЬСКИЙ ЦЕНТР ГРУППОВОЙ ДИНАМИКИ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5000"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ru-RU" sz="3000" spc="-1" strike="noStrike">
                <a:solidFill>
                  <a:srgbClr val="5e7076"/>
                </a:solidFill>
                <a:latin typeface="Arial"/>
              </a:rPr>
              <a:t>Цель работы Центра - преодолеть разрыв между академическими исследованиями психологических явлений в университетских лабораториях и реальными социальными проблемами общества.  </a:t>
            </a:r>
            <a:endParaRPr b="0" lang="ru-RU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ru-RU" sz="3000" spc="-1" strike="noStrike">
                <a:solidFill>
                  <a:srgbClr val="5e7076"/>
                </a:solidFill>
                <a:latin typeface="Arial"/>
              </a:rPr>
              <a:t>Метод «действенного исследования» включает в себя треугольник действия, исследования и обучения.</a:t>
            </a:r>
            <a:endParaRPr b="0" lang="ru-RU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 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4D775206-2239-4D50-BCD1-46D13CFE07F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11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24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Гертруда Вайсс: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Энергия и мужество Левина поддерживались двумя основными целями его жизни – усовершенствование концептуального представления психологического мира и использование  этих теоретических выводов для построения лучшего мира.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269A9F4A-85D4-402D-9964-1E78B6CE692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5e7076"/>
                </a:solidFill>
                <a:latin typeface="Arial"/>
              </a:rPr>
              <a:t>Исследование через изменения и наблюдаемые эффекты – важнейший вклад Левина в методологию науки (Фестингер)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6DEE2C47-8CCC-473E-905C-0788CD03FEC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13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ru-RU" sz="3600" spc="-1" strike="noStrike">
                <a:solidFill>
                  <a:srgbClr val="5e7076"/>
                </a:solidFill>
                <a:latin typeface="Arial"/>
              </a:rPr>
              <a:t>Психология сегодня развивается в гораздо большем соответствии с взглядами Левина, чем это было при его жизни.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 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52640501-DA83-4FF6-B39E-CB6E47F85244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33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ru-RU" sz="2400" spc="-1" strike="noStrike">
                <a:solidFill>
                  <a:srgbClr val="5e7076"/>
                </a:solidFill>
                <a:latin typeface="Arial"/>
              </a:rPr>
              <a:t>СПАСИБО ЗА ВНИМАНИЕ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ru-RU" sz="2400" spc="-1" strike="noStrike">
                <a:solidFill>
                  <a:srgbClr val="5e7076"/>
                </a:solidFill>
                <a:latin typeface="Arial"/>
              </a:rPr>
              <a:t>                                                    </a:t>
            </a:r>
            <a:r>
              <a:rPr b="1" lang="ru-RU" sz="2400" spc="-1" strike="noStrike">
                <a:solidFill>
                  <a:srgbClr val="5e7076"/>
                </a:solidFill>
                <a:latin typeface="Arial"/>
              </a:rPr>
              <a:t>Наталия Гришина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92735E5E-E203-4703-8EDA-AE3E25B9BB65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36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ABF0DF5A-0BCF-4F68-8C3D-B87187F20AA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86" name="Содержимое 6" descr="1440913956_gallery_lewin1.jpg"/>
          <p:cNvPicPr/>
          <p:nvPr/>
        </p:nvPicPr>
        <p:blipFill>
          <a:blip r:embed="rId1">
            <a:alphaModFix amt="41000"/>
          </a:blip>
          <a:srcRect l="0" t="21089" r="0" b="21089"/>
          <a:stretch/>
        </p:blipFill>
        <p:spPr>
          <a:xfrm>
            <a:off x="323640" y="1059480"/>
            <a:ext cx="4037760" cy="3311640"/>
          </a:xfrm>
          <a:prstGeom prst="rect">
            <a:avLst/>
          </a:prstGeom>
          <a:ln>
            <a:noFill/>
          </a:ln>
        </p:spPr>
      </p:pic>
      <p:sp>
        <p:nvSpPr>
          <p:cNvPr id="87" name="CustomShape 2"/>
          <p:cNvSpPr/>
          <p:nvPr/>
        </p:nvSpPr>
        <p:spPr>
          <a:xfrm>
            <a:off x="4572000" y="1059480"/>
            <a:ext cx="4319640" cy="338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ru-RU" sz="3600" spc="-1" strike="noStrike">
                <a:solidFill>
                  <a:srgbClr val="5e7076"/>
                </a:solidFill>
                <a:latin typeface="Calibri"/>
              </a:rPr>
              <a:t>«Вопросы динамики сегодня, 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ru-RU" sz="3600" spc="-1" strike="noStrike">
                <a:solidFill>
                  <a:srgbClr val="5e7076"/>
                </a:solidFill>
                <a:latin typeface="Calibri"/>
              </a:rPr>
              <a:t>без сомнения, выступают как ядро и важнейшая задача психологии» 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2"/>
          <a:stretch/>
        </p:blipFill>
        <p:spPr>
          <a:xfrm>
            <a:off x="360000" y="8136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23640" y="843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5e7076"/>
                </a:solidFill>
                <a:latin typeface="Arial"/>
              </a:rPr>
              <a:t>    </a:t>
            </a:r>
            <a:r>
              <a:rPr b="1" lang="en-US" sz="2800" spc="-1" strike="noStrike">
                <a:solidFill>
                  <a:srgbClr val="5e7076"/>
                </a:solidFill>
                <a:latin typeface="Arial"/>
              </a:rPr>
              <a:t>DYNAMIC THEORY OF PERSONALITY, 1935 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23640" y="1707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«Динамика процесса всегда должна выводиться из взаимоотношения конкретного индивидуума с конкретным окружением и, в той мере, в какой речь идет о внутренних силах, из взаимодействия различных функциональных систем, из которых состоит индивидуум»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 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3F8A6425-1074-4678-8025-D7D961420B8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23640" y="843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5e7076"/>
                </a:solidFill>
                <a:latin typeface="Arial"/>
              </a:rPr>
              <a:t>ЖИЗНЕННОЕ ПРОСТРАНСТВО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«Равновесие в движении»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«Психологическое напряжение»,  «психологическая сила»,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«подвижность» («текучесть»)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9DDCF5F4-F59B-431D-8620-2C1E7A9F3AB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23640" y="843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5e7076"/>
                </a:solidFill>
                <a:latin typeface="Arial"/>
              </a:rPr>
              <a:t>ЖИЗНЕННОЕ ПРОСТРАНСТВО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«Пространство свободного движения» – пространство изменений.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«Промежуточные» области – зоны, которые могут стать доступными для свободных изменений индивида и его жизненного пространства в случае преодоления личностных и социальных ограничений.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0DC4B689-B0DF-4EE2-A137-B123F56C047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23640" y="843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5e7076"/>
                </a:solidFill>
                <a:latin typeface="Arial"/>
              </a:rPr>
              <a:t>КУРТ ЛЕВИН: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0" lang="ru-RU" sz="2800" spc="-1" strike="noStrike">
                <a:solidFill>
                  <a:srgbClr val="5e7076"/>
                </a:solidFill>
                <a:latin typeface="Arial"/>
              </a:rPr>
              <a:t>именно психология (прежде всего экспериментальная) призвана решить задачу описания социального влияния на поведение людей.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EEDC8EDA-CB39-4713-B51D-B4332F4E2F64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04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23640" y="843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5e7076"/>
                </a:solidFill>
                <a:latin typeface="Arial"/>
              </a:rPr>
              <a:t>ПРИЛОЖЕНИЕ ТЕОРЕТИЧЕСКИХ ПРИНЦИПОВ К СОЦИАЛЬНЫМ ИССЛЕДОВАНИЯМ: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7000"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5e7076"/>
              </a:buClr>
              <a:buFont typeface="Arial"/>
              <a:buAutoNum type="arabicParenR"/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свести воедино, связать на общей основе разнообразные факты индивидуальной и социальной психологии; </a:t>
            </a:r>
            <a:endParaRPr b="0" lang="ru-RU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5e7076"/>
              </a:buClr>
              <a:buFont typeface="Arial"/>
              <a:buAutoNum type="arabicParenR"/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идти не от изолированных фактов к их синтезу, а наоборот, от общего взгляда к конкретности.  Отдельный факт или событие, их значения,  определяются местом в целостном поле;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E5594601-7B18-4EB3-8F2A-807B74CD565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7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23640" y="987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5e7076"/>
                </a:solidFill>
                <a:latin typeface="Arial"/>
              </a:rPr>
              <a:t>ПРИЛОЖЕНИЕ ТЕОРЕТИЧЕСКИХ ПРИНЦИПОВ К СОЦИАЛЬНЫМ ИССЛЕДОВАНИЯМ: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3000"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3) все используемые конструкты должны быть операционализированы, т.е. представлены в такой  форме, которая позволяет соотносить их с конкретно наблюдаемыми объектами, фактами или событиями;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4) надежность собираемых данных -  понимание смысла поведения человека не может быть достигнуто вне социального контекста, наблюдением, сфокусированном на изолированном объекте или явлении.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ECE89E95-36C6-40F6-BE3C-679CF5C25EE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8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12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23640" y="843480"/>
            <a:ext cx="8704080" cy="50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5e7076"/>
                </a:solidFill>
                <a:latin typeface="Arial"/>
              </a:rPr>
              <a:t>Л. РОСС, Р.  НИСБЕТТ: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23640" y="1419480"/>
            <a:ext cx="8704080" cy="30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ru-RU" sz="2400" spc="-1" strike="noStrike">
                <a:solidFill>
                  <a:srgbClr val="5e7076"/>
                </a:solidFill>
                <a:latin typeface="Arial"/>
              </a:rPr>
              <a:t>великая традиция, восходящая к Курту Левину, - анализ социально значимых феноменов реального мира и в конечном счете – осуществление эффективных социальных преобразований.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395640" y="4659840"/>
            <a:ext cx="1511280" cy="2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fld id="{624591EB-1809-400B-AA80-5A5B0F8FC52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pic>
        <p:nvPicPr>
          <p:cNvPr id="116" name="" descr=""/>
          <p:cNvPicPr/>
          <p:nvPr/>
        </p:nvPicPr>
        <p:blipFill>
          <a:blip r:embed="rId1"/>
          <a:stretch/>
        </p:blipFill>
        <p:spPr>
          <a:xfrm>
            <a:off x="360000" y="81720"/>
            <a:ext cx="1946520" cy="606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Иркутск 2016 Kostromina.potx</Template>
  <TotalTime>15792</TotalTime>
  <Application>LibreOffice/6.4.2.2$Windows_x86 LibreOffice_project/4e471d8c02c9c90f512f7f9ead8875b57fcb1ec3</Application>
  <Words>468</Words>
  <Paragraphs>68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2015-06-15T09:44:47Z</dcterms:created>
  <dc:creator>Баранова Ольга Владимировна</dc:creator>
  <dc:description/>
  <dc:language>ru-RU</dc:language>
  <cp:lastModifiedBy/>
  <dcterms:modified xsi:type="dcterms:W3CDTF">2020-10-24T19:49:37Z</dcterms:modified>
  <cp:revision>205</cp:revision>
  <dc:subject/>
  <dc:title>Заголовок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(16:9)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15</vt:i4>
  </property>
</Properties>
</file>