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1" r:id="rId1"/>
  </p:sldMasterIdLst>
  <p:sldIdLst>
    <p:sldId id="256" r:id="rId2"/>
    <p:sldId id="258" r:id="rId3"/>
    <p:sldId id="269" r:id="rId4"/>
    <p:sldId id="260" r:id="rId5"/>
    <p:sldId id="270" r:id="rId6"/>
    <p:sldId id="271" r:id="rId7"/>
    <p:sldId id="261" r:id="rId8"/>
    <p:sldId id="262" r:id="rId9"/>
    <p:sldId id="264" r:id="rId10"/>
    <p:sldId id="272" r:id="rId11"/>
    <p:sldId id="265" r:id="rId12"/>
    <p:sldId id="268" r:id="rId13"/>
    <p:sldId id="266" r:id="rId14"/>
    <p:sldId id="267" r:id="rId15"/>
    <p:sldId id="273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41C-DE5A-4DEE-BD8B-8EE0A1F6260F}" type="datetimeFigureOut">
              <a:rPr lang="ru-RU" smtClean="0"/>
              <a:t>24.10.2020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5F283-70B0-44D1-BE71-08F57FDD1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94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41C-DE5A-4DEE-BD8B-8EE0A1F6260F}" type="datetimeFigureOut">
              <a:rPr lang="ru-RU" smtClean="0"/>
              <a:t>24.10.2020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5F283-70B0-44D1-BE71-08F57FDD1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917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41C-DE5A-4DEE-BD8B-8EE0A1F6260F}" type="datetimeFigureOut">
              <a:rPr lang="ru-RU" smtClean="0"/>
              <a:t>24.10.2020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5F283-70B0-44D1-BE71-08F57FDD1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15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41C-DE5A-4DEE-BD8B-8EE0A1F6260F}" type="datetimeFigureOut">
              <a:rPr lang="ru-RU" smtClean="0"/>
              <a:t>24.10.2020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5F283-70B0-44D1-BE71-08F57FDD1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808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41C-DE5A-4DEE-BD8B-8EE0A1F6260F}" type="datetimeFigureOut">
              <a:rPr lang="ru-RU" smtClean="0"/>
              <a:t>24.10.2020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5F283-70B0-44D1-BE71-08F57FDD1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19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41C-DE5A-4DEE-BD8B-8EE0A1F6260F}" type="datetimeFigureOut">
              <a:rPr lang="ru-RU" smtClean="0"/>
              <a:t>24.10.2020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5F283-70B0-44D1-BE71-08F57FDD1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77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41C-DE5A-4DEE-BD8B-8EE0A1F6260F}" type="datetimeFigureOut">
              <a:rPr lang="ru-RU" smtClean="0"/>
              <a:t>24.10.2020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5F283-70B0-44D1-BE71-08F57FDD1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977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41C-DE5A-4DEE-BD8B-8EE0A1F6260F}" type="datetimeFigureOut">
              <a:rPr lang="ru-RU" smtClean="0"/>
              <a:t>24.10.2020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5F283-70B0-44D1-BE71-08F57FDD1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961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41C-DE5A-4DEE-BD8B-8EE0A1F6260F}" type="datetimeFigureOut">
              <a:rPr lang="ru-RU" smtClean="0"/>
              <a:t>24.10.2020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5F283-70B0-44D1-BE71-08F57FDD1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073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41C-DE5A-4DEE-BD8B-8EE0A1F6260F}" type="datetimeFigureOut">
              <a:rPr lang="ru-RU" smtClean="0"/>
              <a:t>24.10.2020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5F283-70B0-44D1-BE71-08F57FDD1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435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41C-DE5A-4DEE-BD8B-8EE0A1F6260F}" type="datetimeFigureOut">
              <a:rPr lang="ru-RU" smtClean="0"/>
              <a:t>24.10.2020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5F283-70B0-44D1-BE71-08F57FDD1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22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5A41C-DE5A-4DEE-BD8B-8EE0A1F6260F}" type="datetimeFigureOut">
              <a:rPr lang="ru-RU" smtClean="0"/>
              <a:t>24.10.2020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5F283-70B0-44D1-BE71-08F57FDD1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241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2" r:id="rId1"/>
    <p:sldLayoutId id="2147484013" r:id="rId2"/>
    <p:sldLayoutId id="2147484014" r:id="rId3"/>
    <p:sldLayoutId id="2147484015" r:id="rId4"/>
    <p:sldLayoutId id="2147484016" r:id="rId5"/>
    <p:sldLayoutId id="2147484017" r:id="rId6"/>
    <p:sldLayoutId id="2147484018" r:id="rId7"/>
    <p:sldLayoutId id="2147484019" r:id="rId8"/>
    <p:sldLayoutId id="2147484020" r:id="rId9"/>
    <p:sldLayoutId id="2147484021" r:id="rId10"/>
    <p:sldLayoutId id="21474840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000" dirty="0" smtClean="0"/>
              <a:t>О ВОЗМОЖНОМ ПОДХОДЕ </a:t>
            </a:r>
            <a:br>
              <a:rPr lang="ru-RU" sz="4000" dirty="0" smtClean="0"/>
            </a:br>
            <a:r>
              <a:rPr lang="ru-RU" sz="4000" dirty="0" smtClean="0"/>
              <a:t>К ТИПОЛОГИИ 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ЖИЗНЕННОГО ПРОСТРАНСТВА ЛИЧНОСТИ</a:t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Наталия Александровна </a:t>
            </a:r>
            <a:r>
              <a:rPr lang="ru-RU" sz="3200" dirty="0" err="1" smtClean="0"/>
              <a:t>Кондратова</a:t>
            </a:r>
            <a:r>
              <a:rPr lang="ru-RU" sz="3200" dirty="0" smtClean="0"/>
              <a:t>, </a:t>
            </a:r>
          </a:p>
          <a:p>
            <a:r>
              <a:rPr lang="ru-RU" dirty="0" smtClean="0"/>
              <a:t>доцент кафедры психологии Новгородского государственного университета им. Ярослава Мудрого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889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dirty="0" smtClean="0"/>
          </a:p>
          <a:p>
            <a:pPr marL="0" indent="0" algn="ctr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Типы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жизненного пространства личности</a:t>
            </a:r>
          </a:p>
        </p:txBody>
      </p:sp>
    </p:spTree>
    <p:extLst>
      <p:ext uri="{BB962C8B-B14F-4D97-AF65-F5344CB8AC3E}">
        <p14:creationId xmlns:p14="http://schemas.microsoft.com/office/powerpoint/2010/main" val="204996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Основания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выделения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типов: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/>
              <a:t> количество и разнообразие </a:t>
            </a:r>
            <a:r>
              <a:rPr lang="ru-RU" sz="3600" dirty="0"/>
              <a:t>элементов жизненного </a:t>
            </a:r>
            <a:r>
              <a:rPr lang="ru-RU" sz="3600" dirty="0" smtClean="0"/>
              <a:t>пространства: его </a:t>
            </a:r>
            <a:r>
              <a:rPr lang="ru-RU" sz="3600" dirty="0"/>
              <a:t>«широта – узость</a:t>
            </a:r>
            <a:r>
              <a:rPr lang="ru-RU" sz="3600" dirty="0" smtClean="0"/>
              <a:t>»;</a:t>
            </a:r>
          </a:p>
          <a:p>
            <a:r>
              <a:rPr lang="ru-RU" sz="3600" dirty="0" smtClean="0"/>
              <a:t>степень </a:t>
            </a:r>
            <a:r>
              <a:rPr lang="ru-RU" sz="3600" dirty="0"/>
              <a:t>представленности в нем «большого» мира</a:t>
            </a:r>
            <a:r>
              <a:rPr lang="ru-RU" sz="3600" dirty="0" smtClean="0"/>
              <a:t>: его «открытость </a:t>
            </a:r>
            <a:r>
              <a:rPr lang="ru-RU" sz="3600" dirty="0"/>
              <a:t>– закрытость</a:t>
            </a:r>
            <a:r>
              <a:rPr lang="ru-RU" sz="3600" dirty="0" smtClean="0"/>
              <a:t>»;   </a:t>
            </a:r>
            <a:endParaRPr lang="ru-RU" sz="3600" dirty="0"/>
          </a:p>
          <a:p>
            <a:r>
              <a:rPr lang="ru-RU" sz="3600" dirty="0" smtClean="0"/>
              <a:t>представленность </a:t>
            </a:r>
            <a:r>
              <a:rPr lang="ru-RU" sz="3600" dirty="0"/>
              <a:t>и соотношение элементов, относящихся к «внешнему» или «внутреннему» </a:t>
            </a:r>
            <a:r>
              <a:rPr lang="ru-RU" sz="3600" dirty="0" smtClean="0"/>
              <a:t>пространству: </a:t>
            </a:r>
            <a:r>
              <a:rPr lang="ru-RU" sz="3600" dirty="0"/>
              <a:t>«внешне/</a:t>
            </a:r>
            <a:r>
              <a:rPr lang="ru-RU" sz="3600" dirty="0" err="1"/>
              <a:t>внутреннецентрированность</a:t>
            </a:r>
            <a:r>
              <a:rPr lang="ru-RU" sz="3600" dirty="0"/>
              <a:t> – </a:t>
            </a:r>
            <a:r>
              <a:rPr lang="ru-RU" sz="3600" dirty="0" err="1"/>
              <a:t>полицентрированность</a:t>
            </a:r>
            <a:r>
              <a:rPr lang="ru-RU" sz="3600" dirty="0" smtClean="0"/>
              <a:t>».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6858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Типы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жизненного пространства как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некоторая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последовательность условных областей,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располагающихся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полюсами: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b="1" dirty="0" smtClean="0"/>
              <a:t>узкие</a:t>
            </a:r>
            <a:r>
              <a:rPr lang="ru-RU" sz="3200" b="1" dirty="0"/>
              <a:t>, закрытые, </a:t>
            </a:r>
            <a:r>
              <a:rPr lang="ru-RU" sz="3200" b="1" dirty="0" smtClean="0"/>
              <a:t>«внешне/внутренне-центрированные» – </a:t>
            </a:r>
          </a:p>
          <a:p>
            <a:r>
              <a:rPr lang="ru-RU" sz="3200" dirty="0" smtClean="0"/>
              <a:t>….</a:t>
            </a:r>
          </a:p>
          <a:p>
            <a:r>
              <a:rPr lang="ru-RU" sz="3200" dirty="0" smtClean="0"/>
              <a:t>относительно </a:t>
            </a:r>
            <a:r>
              <a:rPr lang="ru-RU" sz="3200" dirty="0"/>
              <a:t>широкие, полуоткрытые, </a:t>
            </a:r>
            <a:r>
              <a:rPr lang="ru-RU" sz="3200" dirty="0" smtClean="0"/>
              <a:t>«</a:t>
            </a:r>
            <a:r>
              <a:rPr lang="ru-RU" sz="3200" dirty="0" err="1" smtClean="0"/>
              <a:t>человекоцентрированные</a:t>
            </a:r>
            <a:r>
              <a:rPr lang="ru-RU" sz="3200" dirty="0"/>
              <a:t>», </a:t>
            </a:r>
            <a:endParaRPr lang="ru-RU" sz="3200" dirty="0" smtClean="0"/>
          </a:p>
          <a:p>
            <a:r>
              <a:rPr lang="ru-RU" sz="3200" dirty="0" smtClean="0"/>
              <a:t>относительно </a:t>
            </a:r>
            <a:r>
              <a:rPr lang="ru-RU" sz="3200" dirty="0"/>
              <a:t>широкие, полуоткрытые, </a:t>
            </a:r>
            <a:r>
              <a:rPr lang="ru-RU" sz="3200" dirty="0" smtClean="0"/>
              <a:t>«</a:t>
            </a:r>
            <a:r>
              <a:rPr lang="ru-RU" sz="3200" dirty="0" err="1" smtClean="0"/>
              <a:t>деятельностноцентрированные</a:t>
            </a:r>
            <a:r>
              <a:rPr lang="ru-RU" sz="3200" dirty="0"/>
              <a:t>».</a:t>
            </a:r>
          </a:p>
          <a:p>
            <a:r>
              <a:rPr lang="ru-RU" sz="3200" dirty="0" smtClean="0"/>
              <a:t>….</a:t>
            </a:r>
            <a:endParaRPr lang="ru-RU" sz="3200" dirty="0"/>
          </a:p>
          <a:p>
            <a:r>
              <a:rPr lang="ru-RU" sz="3200" b="1" dirty="0" smtClean="0"/>
              <a:t>широкие</a:t>
            </a:r>
            <a:r>
              <a:rPr lang="ru-RU" sz="3200" b="1" dirty="0"/>
              <a:t>, открытые, </a:t>
            </a:r>
            <a:r>
              <a:rPr lang="ru-RU" sz="3200" b="1" dirty="0" err="1" smtClean="0"/>
              <a:t>полицентрированные</a:t>
            </a:r>
            <a:r>
              <a:rPr lang="ru-RU" sz="3200" b="1" dirty="0" smtClean="0"/>
              <a:t>.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77834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Типы жизненного пространства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1) узкие, закрытые, </a:t>
            </a:r>
            <a:r>
              <a:rPr lang="ru-RU" dirty="0" err="1"/>
              <a:t>внешнецентрированные</a:t>
            </a:r>
            <a:r>
              <a:rPr lang="ru-RU" dirty="0"/>
              <a:t>; </a:t>
            </a:r>
          </a:p>
          <a:p>
            <a:r>
              <a:rPr lang="ru-RU" dirty="0"/>
              <a:t>2) узкие, закрытые, </a:t>
            </a:r>
            <a:r>
              <a:rPr lang="ru-RU" dirty="0" err="1"/>
              <a:t>внутреннецентрированные</a:t>
            </a:r>
            <a:r>
              <a:rPr lang="ru-RU" dirty="0"/>
              <a:t>;</a:t>
            </a:r>
          </a:p>
          <a:p>
            <a:r>
              <a:rPr lang="ru-RU" dirty="0"/>
              <a:t>3) относительно широкие, полуоткрытые, </a:t>
            </a:r>
            <a:r>
              <a:rPr lang="ru-RU" dirty="0" err="1"/>
              <a:t>внешнецентрированные</a:t>
            </a:r>
            <a:r>
              <a:rPr lang="ru-RU" dirty="0"/>
              <a:t>; </a:t>
            </a:r>
          </a:p>
          <a:p>
            <a:r>
              <a:rPr lang="ru-RU" dirty="0"/>
              <a:t>4) относительно широкие, полуоткрытые </a:t>
            </a:r>
            <a:r>
              <a:rPr lang="ru-RU" dirty="0" err="1"/>
              <a:t>внутреннецентрированные</a:t>
            </a:r>
            <a:r>
              <a:rPr lang="ru-RU" dirty="0"/>
              <a:t>; </a:t>
            </a:r>
          </a:p>
          <a:p>
            <a:r>
              <a:rPr lang="ru-RU" dirty="0"/>
              <a:t>5) относительно широкие, полуоткрытые, </a:t>
            </a:r>
            <a:r>
              <a:rPr lang="ru-RU" dirty="0" err="1"/>
              <a:t>полицентрированные</a:t>
            </a:r>
            <a:r>
              <a:rPr lang="ru-RU" dirty="0"/>
              <a:t>; </a:t>
            </a:r>
          </a:p>
          <a:p>
            <a:r>
              <a:rPr lang="ru-RU" dirty="0"/>
              <a:t>6) относительно широкие, полуоткрытые, </a:t>
            </a:r>
            <a:r>
              <a:rPr lang="ru-RU" dirty="0" err="1"/>
              <a:t>человекоцентрированные</a:t>
            </a:r>
            <a:r>
              <a:rPr lang="ru-RU" dirty="0"/>
              <a:t>;</a:t>
            </a:r>
          </a:p>
          <a:p>
            <a:r>
              <a:rPr lang="ru-RU" dirty="0"/>
              <a:t>7) относительно широкие, полуоткрытые, </a:t>
            </a:r>
            <a:r>
              <a:rPr lang="ru-RU" dirty="0" err="1"/>
              <a:t>деятельностноцентрированные</a:t>
            </a:r>
            <a:r>
              <a:rPr lang="ru-RU" dirty="0"/>
              <a:t>;</a:t>
            </a:r>
          </a:p>
          <a:p>
            <a:r>
              <a:rPr lang="ru-RU" dirty="0"/>
              <a:t>8) широкие, полуоткрытые, внешне- или </a:t>
            </a:r>
            <a:r>
              <a:rPr lang="ru-RU" dirty="0" err="1"/>
              <a:t>полицентрированные</a:t>
            </a:r>
            <a:r>
              <a:rPr lang="ru-RU" dirty="0"/>
              <a:t>;</a:t>
            </a:r>
          </a:p>
          <a:p>
            <a:r>
              <a:rPr lang="ru-RU" dirty="0"/>
              <a:t>9) относительно широкие, открытые, внешне- или </a:t>
            </a:r>
            <a:r>
              <a:rPr lang="ru-RU" dirty="0" err="1"/>
              <a:t>полицентрированные</a:t>
            </a:r>
            <a:r>
              <a:rPr lang="ru-RU" dirty="0"/>
              <a:t>;</a:t>
            </a:r>
          </a:p>
          <a:p>
            <a:r>
              <a:rPr lang="ru-RU" dirty="0"/>
              <a:t>10) широкие, открытые, </a:t>
            </a:r>
            <a:r>
              <a:rPr lang="ru-RU" dirty="0" err="1"/>
              <a:t>полицентрированные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691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Жизненное </a:t>
            </a:r>
            <a:r>
              <a:rPr lang="ru-RU" b="1" dirty="0"/>
              <a:t>пространство личности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не </a:t>
            </a:r>
            <a:r>
              <a:rPr lang="ru-RU" b="1" dirty="0"/>
              <a:t>статично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Особенности </a:t>
            </a:r>
            <a:r>
              <a:rPr lang="ru-RU" sz="3600" dirty="0"/>
              <a:t>динамических процессов в жизненном пространстве отражают и выражают особенности становления, «движения» </a:t>
            </a:r>
            <a:r>
              <a:rPr lang="ru-RU" sz="3600" dirty="0" smtClean="0"/>
              <a:t>личности. </a:t>
            </a:r>
          </a:p>
          <a:p>
            <a:r>
              <a:rPr lang="ru-RU" sz="3600" dirty="0" smtClean="0"/>
              <a:t>Пульсация: </a:t>
            </a:r>
            <a:r>
              <a:rPr lang="ru-RU" sz="3600" dirty="0"/>
              <a:t>открылся, расширился, встретился с новым – закрылся, вернулся к привычному, устойчивому, «своему», прибавив к нему что-то новое.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272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 за внимание!</a:t>
            </a:r>
          </a:p>
          <a:p>
            <a:pPr marL="0" indent="0" algn="ctr">
              <a:buNone/>
            </a:pP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nkondratova@mail.ru</a:t>
            </a:r>
            <a:endParaRPr lang="ru-RU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66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Большой </a:t>
            </a:r>
            <a:r>
              <a:rPr lang="ru-RU" b="1" dirty="0"/>
              <a:t>хаотичный, непредсказуемый мир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marL="0" indent="0" algn="ctr">
              <a:buNone/>
            </a:pPr>
            <a:r>
              <a:rPr lang="ru-RU" sz="4100" b="1" dirty="0" smtClean="0"/>
              <a:t>Жизненные отношения</a:t>
            </a:r>
          </a:p>
          <a:p>
            <a:endParaRPr lang="ru-RU" sz="4100" dirty="0" smtClean="0"/>
          </a:p>
          <a:p>
            <a:endParaRPr lang="ru-RU" sz="4100" dirty="0" smtClean="0"/>
          </a:p>
          <a:p>
            <a:pPr marL="0" indent="0" algn="ctr">
              <a:buNone/>
            </a:pPr>
            <a:r>
              <a:rPr lang="ru-RU" sz="4100" b="1" dirty="0"/>
              <a:t>Ж</a:t>
            </a:r>
            <a:r>
              <a:rPr lang="ru-RU" sz="4100" b="1" dirty="0" smtClean="0"/>
              <a:t>изненный мир </a:t>
            </a:r>
          </a:p>
          <a:p>
            <a:pPr marL="0" indent="0" algn="ctr">
              <a:buNone/>
            </a:pPr>
            <a:r>
              <a:rPr lang="ru-RU" sz="4000" b="1" dirty="0" smtClean="0"/>
              <a:t> </a:t>
            </a:r>
            <a:endParaRPr lang="ru-RU" sz="4000" b="1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5895679" y="3512097"/>
            <a:ext cx="396000" cy="72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5713" y="1567231"/>
            <a:ext cx="373170" cy="720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-10800000">
            <a:off x="6441351" y="1567231"/>
            <a:ext cx="377561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06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Жизненный </a:t>
            </a:r>
            <a:r>
              <a:rPr lang="ru-RU" b="1" dirty="0"/>
              <a:t>мир 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/>
              <a:t>Человек как субъект</a:t>
            </a:r>
          </a:p>
          <a:p>
            <a:pPr marL="0" indent="0" algn="ctr">
              <a:buNone/>
            </a:pPr>
            <a:r>
              <a:rPr lang="ru-RU" sz="3600" b="1" dirty="0" smtClean="0"/>
              <a:t>Наиболее </a:t>
            </a:r>
            <a:r>
              <a:rPr lang="ru-RU" sz="3600" b="1" dirty="0"/>
              <a:t>значимое (любимое, интересное), «свое</a:t>
            </a:r>
            <a:r>
              <a:rPr lang="ru-RU" sz="3600" b="1" dirty="0" smtClean="0"/>
              <a:t>», могу контролировать  </a:t>
            </a:r>
          </a:p>
          <a:p>
            <a:pPr marL="0" indent="0" algn="ctr">
              <a:buNone/>
            </a:pPr>
            <a:r>
              <a:rPr lang="ru-RU" sz="3600" b="1" dirty="0" smtClean="0"/>
              <a:t>=</a:t>
            </a:r>
            <a:endParaRPr lang="ru-RU" sz="3600" b="1" dirty="0"/>
          </a:p>
          <a:p>
            <a:pPr marL="0" indent="0" algn="ctr">
              <a:buNone/>
            </a:pPr>
            <a:r>
              <a:rPr lang="ru-RU" sz="3600" b="1" dirty="0"/>
              <a:t>Жизненное пространство личности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4341" y="1961744"/>
            <a:ext cx="999831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31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Жизненное пространство личности </a:t>
            </a:r>
            <a:r>
              <a:rPr lang="ru-RU" dirty="0"/>
              <a:t>–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наиболее </a:t>
            </a:r>
            <a:r>
              <a:rPr lang="ru-RU" sz="3200" dirty="0"/>
              <a:t>значимая (близкая, любимая, интересная и т.п.) для самого человека часть его жизненного мира, определяющая субъективно наиболее важные для него стороны его </a:t>
            </a:r>
            <a:r>
              <a:rPr lang="ru-RU" sz="3200" dirty="0" smtClean="0"/>
              <a:t>жизнедеятельности; </a:t>
            </a:r>
          </a:p>
          <a:p>
            <a:r>
              <a:rPr lang="ru-RU" sz="3200" dirty="0" smtClean="0"/>
              <a:t>конституируется </a:t>
            </a:r>
            <a:r>
              <a:rPr lang="ru-RU" sz="3200" dirty="0"/>
              <a:t>активностью субъекта, связанной с реализацией им собственных </a:t>
            </a:r>
            <a:r>
              <a:rPr lang="ru-RU" sz="3200" dirty="0" smtClean="0"/>
              <a:t>стремлений; </a:t>
            </a:r>
          </a:p>
          <a:p>
            <a:r>
              <a:rPr lang="ru-RU" sz="3200" dirty="0" smtClean="0"/>
              <a:t>репрезентировано </a:t>
            </a:r>
            <a:r>
              <a:rPr lang="ru-RU" sz="3200" dirty="0"/>
              <a:t>в ее образе мира в первую очередь смысловым конструктом </a:t>
            </a:r>
            <a:r>
              <a:rPr lang="ru-RU" sz="3200" b="1" dirty="0"/>
              <a:t>«свое – чужое»</a:t>
            </a:r>
            <a:r>
              <a:rPr lang="ru-RU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188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/>
              <a:t>Теоретические истоки понятия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«</a:t>
            </a:r>
            <a:r>
              <a:rPr lang="ru-RU" b="1" dirty="0"/>
              <a:t>ж</a:t>
            </a:r>
            <a:r>
              <a:rPr lang="ru-RU" b="1" dirty="0" smtClean="0"/>
              <a:t>изненное </a:t>
            </a:r>
            <a:r>
              <a:rPr lang="ru-RU" b="1" dirty="0"/>
              <a:t>пространство </a:t>
            </a:r>
            <a:r>
              <a:rPr lang="ru-RU" b="1" dirty="0" smtClean="0"/>
              <a:t>личности»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Курт Левин: «</a:t>
            </a:r>
            <a:r>
              <a:rPr lang="ru-RU" sz="3600" dirty="0"/>
              <a:t>жизненное пространство» – «человек и психологическая среда, как она существует для него</a:t>
            </a:r>
            <a:r>
              <a:rPr lang="ru-RU" sz="3600" dirty="0" smtClean="0"/>
              <a:t>»;</a:t>
            </a:r>
          </a:p>
          <a:p>
            <a:r>
              <a:rPr lang="ru-RU" sz="3600" dirty="0" smtClean="0"/>
              <a:t>Гордон </a:t>
            </a:r>
            <a:r>
              <a:rPr lang="ru-RU" sz="3600" dirty="0" err="1" smtClean="0"/>
              <a:t>Олпорт</a:t>
            </a:r>
            <a:r>
              <a:rPr lang="ru-RU" sz="3600" dirty="0" smtClean="0"/>
              <a:t>: </a:t>
            </a:r>
            <a:r>
              <a:rPr lang="ru-RU" sz="3600" dirty="0"/>
              <a:t>«</a:t>
            </a:r>
            <a:r>
              <a:rPr lang="ru-RU" sz="3600" dirty="0" err="1"/>
              <a:t>проприум</a:t>
            </a:r>
            <a:r>
              <a:rPr lang="ru-RU" sz="3600" dirty="0"/>
              <a:t>» –</a:t>
            </a:r>
            <a:r>
              <a:rPr lang="ru-RU" sz="3600" dirty="0" smtClean="0"/>
              <a:t> «</a:t>
            </a:r>
            <a:r>
              <a:rPr lang="ru-RU" sz="3600" dirty="0"/>
              <a:t>достояние», чувство «свойственного нам», создает внутреннее единство </a:t>
            </a:r>
            <a:r>
              <a:rPr lang="ru-RU" sz="3600" dirty="0" smtClean="0"/>
              <a:t>личности.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0760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Семиосфера</a:t>
            </a:r>
            <a:r>
              <a:rPr lang="ru-RU" dirty="0" smtClean="0"/>
              <a:t> (семиотическое пространство)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– </a:t>
            </a:r>
            <a:r>
              <a:rPr lang="ru-RU" sz="3600" dirty="0" smtClean="0"/>
              <a:t>понятие, введенное </a:t>
            </a:r>
            <a:r>
              <a:rPr lang="ru-RU" sz="3600" dirty="0"/>
              <a:t>в семиотику Ю.М. Лотманом для понимания и объяснения закономерностей функционирования культуры</a:t>
            </a:r>
            <a:r>
              <a:rPr lang="ru-RU" sz="3600" dirty="0" smtClean="0"/>
              <a:t>.</a:t>
            </a:r>
          </a:p>
          <a:p>
            <a:r>
              <a:rPr lang="ru-RU" sz="3600" b="1" dirty="0"/>
              <a:t>Принцип организации жизненного пространства личности и характер динамических процессов в нем сопоставимы с принципом организации и динамическими процессами, происходящими в </a:t>
            </a:r>
            <a:r>
              <a:rPr lang="ru-RU" sz="3600" b="1" dirty="0" err="1" smtClean="0"/>
              <a:t>семиосфере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01865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Структурная </a:t>
            </a:r>
            <a:r>
              <a:rPr lang="ru-RU" sz="3600" b="1" dirty="0"/>
              <a:t>организация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жизненного </a:t>
            </a:r>
            <a:r>
              <a:rPr lang="ru-RU" sz="3600" b="1" dirty="0"/>
              <a:t>пространства </a:t>
            </a:r>
            <a:r>
              <a:rPr lang="ru-RU" sz="3600" b="1" dirty="0" smtClean="0"/>
              <a:t>личности: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sz="3600" b="1" dirty="0" smtClean="0"/>
              <a:t>центр </a:t>
            </a:r>
            <a:r>
              <a:rPr lang="ru-RU" sz="3600" b="1" dirty="0"/>
              <a:t>(ядро), </a:t>
            </a:r>
            <a:endParaRPr lang="ru-RU" sz="3600" b="1" dirty="0" smtClean="0"/>
          </a:p>
          <a:p>
            <a:pPr algn="ctr"/>
            <a:r>
              <a:rPr lang="ru-RU" sz="3600" b="1" dirty="0" smtClean="0"/>
              <a:t>периферия </a:t>
            </a:r>
            <a:r>
              <a:rPr lang="ru-RU" sz="3600" b="1" dirty="0"/>
              <a:t>и </a:t>
            </a:r>
            <a:endParaRPr lang="ru-RU" sz="3600" b="1" dirty="0" smtClean="0"/>
          </a:p>
          <a:p>
            <a:pPr algn="ctr"/>
            <a:r>
              <a:rPr lang="ru-RU" sz="3600" b="1" dirty="0"/>
              <a:t> </a:t>
            </a:r>
            <a:r>
              <a:rPr lang="ru-RU" sz="3600" b="1" dirty="0" smtClean="0"/>
              <a:t>граница(ы).</a:t>
            </a:r>
          </a:p>
          <a:p>
            <a:r>
              <a:rPr lang="ru-RU" sz="3600" b="1" dirty="0" smtClean="0"/>
              <a:t>Д</a:t>
            </a:r>
            <a:r>
              <a:rPr lang="ru-RU" sz="3600" b="1" dirty="0"/>
              <a:t>инамические процессы</a:t>
            </a:r>
            <a:r>
              <a:rPr lang="ru-RU" sz="3600" dirty="0"/>
              <a:t>, </a:t>
            </a:r>
            <a:r>
              <a:rPr lang="ru-RU" sz="3600" dirty="0" smtClean="0"/>
              <a:t>происходящие в жизненном пространстве личности: </a:t>
            </a:r>
            <a:r>
              <a:rPr lang="ru-RU" sz="3600" dirty="0"/>
              <a:t>континуум процессов и состояний, крайними проявлениями которых </a:t>
            </a:r>
            <a:r>
              <a:rPr lang="ru-RU" sz="3600" dirty="0" smtClean="0"/>
              <a:t>являются процессы </a:t>
            </a:r>
            <a:r>
              <a:rPr lang="ru-RU" sz="3600" dirty="0"/>
              <a:t>отождествления, создающие его ядро и процессы обособления, формирующие его границы. </a:t>
            </a:r>
          </a:p>
          <a:p>
            <a:endParaRPr lang="ru-RU" sz="32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067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Центр </a:t>
            </a:r>
            <a:r>
              <a:rPr lang="ru-RU" b="1" dirty="0" smtClean="0"/>
              <a:t>(ядро) жизненного пространства личности </a:t>
            </a:r>
            <a:r>
              <a:rPr lang="ru-RU" dirty="0"/>
              <a:t>– </a:t>
            </a:r>
            <a:r>
              <a:rPr lang="ru-RU" dirty="0" smtClean="0"/>
              <a:t>сфера </a:t>
            </a:r>
            <a:r>
              <a:rPr lang="ru-RU" dirty="0"/>
              <a:t>максимальной эго-вовлеченности субъекта (Г. </a:t>
            </a:r>
            <a:r>
              <a:rPr lang="ru-RU" dirty="0" err="1"/>
              <a:t>Олпорт</a:t>
            </a:r>
            <a:r>
              <a:rPr lang="ru-RU" dirty="0"/>
              <a:t>),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образован </a:t>
            </a:r>
            <a:r>
              <a:rPr lang="ru-RU" sz="3200" dirty="0"/>
              <a:t>объектами, которые представляют </a:t>
            </a:r>
            <a:r>
              <a:rPr lang="ru-RU" sz="3200" dirty="0" smtClean="0"/>
              <a:t>для него наибольшую ценность, переживаются </a:t>
            </a:r>
            <a:r>
              <a:rPr lang="ru-RU" sz="3200" dirty="0"/>
              <a:t>не просто как «свои», но </a:t>
            </a:r>
            <a:r>
              <a:rPr lang="ru-RU" sz="3200" dirty="0" smtClean="0"/>
              <a:t>как </a:t>
            </a:r>
            <a:r>
              <a:rPr lang="ru-RU" sz="3200" b="1" dirty="0" smtClean="0"/>
              <a:t>часть себя</a:t>
            </a:r>
            <a:r>
              <a:rPr lang="ru-RU" sz="3200" dirty="0" smtClean="0"/>
              <a:t>. </a:t>
            </a:r>
          </a:p>
          <a:p>
            <a:r>
              <a:rPr lang="ru-RU" sz="3200" dirty="0" smtClean="0"/>
              <a:t>По направлению </a:t>
            </a:r>
            <a:r>
              <a:rPr lang="ru-RU" sz="3200" dirty="0"/>
              <a:t>от центра к периферии жизненного пространства эго-вовлеченность личности снижается. </a:t>
            </a:r>
            <a:endParaRPr lang="ru-RU" sz="3200" dirty="0" smtClean="0"/>
          </a:p>
          <a:p>
            <a:r>
              <a:rPr lang="ru-RU" sz="3200" b="1" dirty="0" smtClean="0"/>
              <a:t>Периферия</a:t>
            </a:r>
            <a:r>
              <a:rPr lang="ru-RU" sz="3200" dirty="0" smtClean="0"/>
              <a:t> </a:t>
            </a:r>
            <a:r>
              <a:rPr lang="ru-RU" sz="3200" dirty="0"/>
              <a:t>жизненного </a:t>
            </a:r>
            <a:r>
              <a:rPr lang="ru-RU" sz="3200" dirty="0" smtClean="0"/>
              <a:t>пространства: объекты </a:t>
            </a:r>
            <a:r>
              <a:rPr lang="ru-RU" sz="3200" dirty="0"/>
              <a:t>и явления, степень субъективной значимости которых более низка. </a:t>
            </a:r>
          </a:p>
        </p:txBody>
      </p:sp>
    </p:spTree>
    <p:extLst>
      <p:ext uri="{BB962C8B-B14F-4D97-AF65-F5344CB8AC3E}">
        <p14:creationId xmlns:p14="http://schemas.microsoft.com/office/powerpoint/2010/main" val="105833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Граница(ы)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жизненного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пространства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личности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500" dirty="0" smtClean="0"/>
              <a:t>(реальные физические преграды, социальные нормы, психологические маркеры - «</a:t>
            </a:r>
            <a:r>
              <a:rPr lang="ru-RU" sz="3500" dirty="0"/>
              <a:t>психологические границы»), </a:t>
            </a:r>
            <a:endParaRPr lang="ru-RU" sz="3500" dirty="0" smtClean="0"/>
          </a:p>
          <a:p>
            <a:r>
              <a:rPr lang="ru-RU" sz="3500" dirty="0" smtClean="0"/>
              <a:t>способствует </a:t>
            </a:r>
            <a:r>
              <a:rPr lang="ru-RU" sz="3500" dirty="0"/>
              <a:t>осуществлению функции контроля за «своим» </a:t>
            </a:r>
            <a:r>
              <a:rPr lang="ru-RU" sz="3500" dirty="0" smtClean="0"/>
              <a:t>пространством,</a:t>
            </a:r>
          </a:p>
          <a:p>
            <a:r>
              <a:rPr lang="ru-RU" sz="3500" dirty="0" smtClean="0"/>
              <a:t>средство </a:t>
            </a:r>
            <a:r>
              <a:rPr lang="ru-RU" sz="3500" dirty="0"/>
              <a:t>регуляции открытости и социальной доступности субъекта для </a:t>
            </a:r>
            <a:r>
              <a:rPr lang="ru-RU" sz="3500" dirty="0" smtClean="0"/>
              <a:t>других;</a:t>
            </a:r>
            <a:endParaRPr lang="ru-RU" sz="3500" dirty="0"/>
          </a:p>
          <a:p>
            <a:r>
              <a:rPr lang="ru-RU" sz="3500" dirty="0" smtClean="0"/>
              <a:t>место </a:t>
            </a:r>
            <a:r>
              <a:rPr lang="ru-RU" sz="3500" dirty="0"/>
              <a:t>встречи «своего» и «чужого</a:t>
            </a:r>
            <a:r>
              <a:rPr lang="ru-RU" sz="3500" dirty="0" smtClean="0"/>
              <a:t>». </a:t>
            </a: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172915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889</TotalTime>
  <Words>580</Words>
  <Application>Microsoft Office PowerPoint</Application>
  <PresentationFormat>Широкоэкранный</PresentationFormat>
  <Paragraphs>71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       О ВОЗМОЖНОМ ПОДХОДЕ  К ТИПОЛОГИИ  ЖИЗНЕННОГО ПРОСТРАНСТВА ЛИЧНОСТИ </vt:lpstr>
      <vt:lpstr> Большой хаотичный, непредсказуемый мир </vt:lpstr>
      <vt:lpstr>  Жизненный мир  </vt:lpstr>
      <vt:lpstr> Жизненное пространство личности – </vt:lpstr>
      <vt:lpstr> Теоретические истоки понятия  «жизненное пространство личности»</vt:lpstr>
      <vt:lpstr>Семиосфера (семиотическое пространство) </vt:lpstr>
      <vt:lpstr>Структурная организация  жизненного пространства личности:</vt:lpstr>
      <vt:lpstr>Центр (ядро) жизненного пространства личности – сфера максимальной эго-вовлеченности субъекта (Г. Олпорт), </vt:lpstr>
      <vt:lpstr>Граница(ы) жизненного пространства личности </vt:lpstr>
      <vt:lpstr>Презентация PowerPoint</vt:lpstr>
      <vt:lpstr> Основания для выделения типов:  </vt:lpstr>
      <vt:lpstr>Типы жизненного пространства как некоторая последовательность условных областей,  располагающихся между полюсами:</vt:lpstr>
      <vt:lpstr>Типы жизненного пространства </vt:lpstr>
      <vt:lpstr>Жизненное пространство личности  не статично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ВОЗМОЖНОМ ПОДХОДЕ  К ТИПОЛОГИИ  ЖИЗНЕННОГО ПРОСТРАНСТВА ЛИЧНОСТИ</dc:title>
  <dc:creator>user</dc:creator>
  <cp:lastModifiedBy>user</cp:lastModifiedBy>
  <cp:revision>66</cp:revision>
  <dcterms:created xsi:type="dcterms:W3CDTF">2020-10-04T12:02:53Z</dcterms:created>
  <dcterms:modified xsi:type="dcterms:W3CDTF">2020-10-24T17:03:47Z</dcterms:modified>
</cp:coreProperties>
</file>