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b8b8b"/>
          </a:solidFill>
          <a:round/>
        </a:ln>
      </c:spPr>
    </c:floor>
    <c:sideWall>
      <c:spPr>
        <a:noFill/>
        <a:ln w="9360">
          <a:solidFill>
            <a:srgbClr val="8b8b8b"/>
          </a:solidFill>
          <a:round/>
        </a:ln>
      </c:spPr>
    </c:sideWall>
    <c:backWall>
      <c:spPr>
        <a:noFill/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13780272863764"/>
          <c:y val="0.0440780619111709"/>
          <c:w val="0.736275213786801"/>
          <c:h val="0.531965006729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студенты</c:v>
                </c:pt>
              </c:strCache>
            </c:strRef>
          </c:tx>
          <c:spPr>
            <a:solidFill>
              <a:srgbClr val="31b6f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ndara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6"/>
                <c:pt idx="0">
                  <c:v>информация интернет</c:v>
                </c:pt>
                <c:pt idx="1">
                  <c:v>информация ТВ</c:v>
                </c:pt>
                <c:pt idx="2">
                  <c:v>общение интернет</c:v>
                </c:pt>
                <c:pt idx="3">
                  <c:v>общение телефон </c:v>
                </c:pt>
                <c:pt idx="4">
                  <c:v>удовлетворенность работой (учебой)</c:v>
                </c:pt>
                <c:pt idx="5">
                  <c:v>удовлетворенность досугом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0.87</c:v>
                </c:pt>
                <c:pt idx="3">
                  <c:v>0.18</c:v>
                </c:pt>
                <c:pt idx="4">
                  <c:v>0.61</c:v>
                </c:pt>
                <c:pt idx="5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взрослые </c:v>
                </c:pt>
              </c:strCache>
            </c:strRef>
          </c:tx>
          <c:spPr>
            <a:solidFill>
              <a:srgbClr val="4584d3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ndara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6"/>
                <c:pt idx="0">
                  <c:v>информация интернет</c:v>
                </c:pt>
                <c:pt idx="1">
                  <c:v>информация ТВ</c:v>
                </c:pt>
                <c:pt idx="2">
                  <c:v>общение интернет</c:v>
                </c:pt>
                <c:pt idx="3">
                  <c:v>общение телефон </c:v>
                </c:pt>
                <c:pt idx="4">
                  <c:v>удовлетворенность работой (учебой)</c:v>
                </c:pt>
                <c:pt idx="5">
                  <c:v>удовлетворенность досугом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0.91</c:v>
                </c:pt>
                <c:pt idx="1">
                  <c:v>0.31</c:v>
                </c:pt>
                <c:pt idx="2">
                  <c:v>0.48</c:v>
                </c:pt>
                <c:pt idx="3">
                  <c:v>0.73</c:v>
                </c:pt>
                <c:pt idx="4">
                  <c:v>0.49</c:v>
                </c:pt>
                <c:pt idx="5">
                  <c:v>0.43</c:v>
                </c:pt>
              </c:numCache>
            </c:numRef>
          </c:val>
        </c:ser>
        <c:gapWidth val="150"/>
        <c:shape val="box"/>
        <c:axId val="41174035"/>
        <c:axId val="70674000"/>
        <c:axId val="0"/>
      </c:bar3DChart>
      <c:catAx>
        <c:axId val="41174035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ndara"/>
              </a:defRPr>
            </a:pPr>
          </a:p>
        </c:txPr>
        <c:crossAx val="70674000"/>
        <c:crosses val="autoZero"/>
        <c:auto val="1"/>
        <c:lblAlgn val="ctr"/>
        <c:lblOffset val="100"/>
        <c:noMultiLvlLbl val="0"/>
      </c:catAx>
      <c:valAx>
        <c:axId val="70674000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ndara"/>
              </a:defRPr>
            </a:pPr>
          </a:p>
        </c:txPr>
        <c:crossAx val="41174035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694493783304"/>
          <c:y val="0.44299674267101"/>
          <c:w val="0.140319715808171"/>
          <c:h val="0.15635179153094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ndara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5353920"/>
            <a:ext cx="8723160" cy="1331280"/>
            <a:chOff x="211680" y="5353920"/>
            <a:chExt cx="8723160" cy="1331280"/>
          </a:xfrm>
        </p:grpSpPr>
        <p:sp>
          <p:nvSpPr>
            <p:cNvPr id="9" name="CustomShape 10"/>
            <p:cNvSpPr/>
            <p:nvPr/>
          </p:nvSpPr>
          <p:spPr>
            <a:xfrm>
              <a:off x="6054840" y="5499360"/>
              <a:ext cx="2879640" cy="7146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22240" y="5370840"/>
              <a:ext cx="5551200" cy="8510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32120" y="5383080"/>
              <a:ext cx="5474520" cy="7750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16360" y="5369760"/>
              <a:ext cx="331200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5353920"/>
              <a:ext cx="8723160" cy="13312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95D0F9A-066F-4D4E-94CB-6CF0BB72E9C4}" type="datetime">
              <a:rPr b="0" lang="ru-RU" sz="1000" spc="-1" strike="noStrike">
                <a:solidFill>
                  <a:srgbClr val="073e87"/>
                </a:solidFill>
                <a:latin typeface="Candara"/>
              </a:rPr>
              <a:t>18.10.20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9F5C921E-5854-4354-82F2-9E5E68271BB9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D020D5F-E926-44AA-AAB3-0BD3CE2D78C7}" type="datetime">
              <a:rPr b="0" lang="ru-RU" sz="1000" spc="-1" strike="noStrike">
                <a:solidFill>
                  <a:srgbClr val="073e87"/>
                </a:solidFill>
                <a:latin typeface="Candara"/>
              </a:rPr>
              <a:t>18.10.20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8715F8FE-E087-409D-A04C-9EEB396ADC9B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85800" y="260640"/>
            <a:ext cx="7772040" cy="1872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p>
            <a:pPr algn="ctr">
              <a:lnSpc>
                <a:spcPct val="100000"/>
              </a:lnSpc>
            </a:pPr>
            <a:br/>
            <a:r>
              <a:rPr b="1" lang="ru-RU" sz="3600" spc="-1" strike="noStrike">
                <a:solidFill>
                  <a:srgbClr val="ffffff"/>
                </a:solidFill>
                <a:latin typeface="Candara"/>
              </a:rPr>
              <a:t>Психология личностного пространства: реальный и виртуальный  контекст</a:t>
            </a:r>
            <a:r>
              <a:rPr b="1" lang="ru-RU" sz="4400" spc="-1" strike="noStrike">
                <a:solidFill>
                  <a:srgbClr val="ffffff"/>
                </a:solidFill>
                <a:latin typeface="Candara"/>
              </a:rPr>
              <a:t>.</a:t>
            </a:r>
            <a:br/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371600" y="4282560"/>
            <a:ext cx="6008400" cy="151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Марцинковская Т.Д.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Институт психологии РГГУ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1500" spc="-1" strike="noStrike">
                <a:solidFill>
                  <a:srgbClr val="ffffff"/>
                </a:solidFill>
                <a:latin typeface="Candara"/>
              </a:rPr>
              <a:t>Грант РНФ № 19-18-00516 </a:t>
            </a:r>
            <a:r>
              <a:rPr b="0" i="1" lang="ru-RU" sz="1500" spc="-1" strike="noStrike">
                <a:solidFill>
                  <a:srgbClr val="ffffff"/>
                </a:solidFill>
                <a:latin typeface="Candara"/>
              </a:rPr>
              <a:t> </a:t>
            </a:r>
            <a:r>
              <a:rPr b="0" lang="ru-RU" sz="1500" spc="-1" strike="noStrike">
                <a:solidFill>
                  <a:srgbClr val="ffffff"/>
                </a:solidFill>
                <a:latin typeface="Candara"/>
              </a:rPr>
              <a:t>"Транзитивное и виртуальное пространства - общность и различия</a:t>
            </a:r>
            <a:r>
              <a:rPr b="0" lang="ru-RU" sz="2000" spc="-1" strike="noStrike">
                <a:solidFill>
                  <a:srgbClr val="ffffff"/>
                </a:solidFill>
                <a:latin typeface="Candara"/>
              </a:rPr>
              <a:t>"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05" name="Picture 2" descr="C:\Users\TATA\Desktop\Новая папка2018\новые статьи-тезисы\Гришиной\гот\Презентация\картинки\img7.jpg"/>
          <p:cNvPicPr/>
          <p:nvPr/>
        </p:nvPicPr>
        <p:blipFill>
          <a:blip r:embed="rId1"/>
          <a:stretch/>
        </p:blipFill>
        <p:spPr>
          <a:xfrm>
            <a:off x="4860000" y="2254680"/>
            <a:ext cx="2520000" cy="1890000"/>
          </a:xfrm>
          <a:prstGeom prst="rect">
            <a:avLst/>
          </a:prstGeom>
          <a:ln>
            <a:noFill/>
          </a:ln>
        </p:spPr>
      </p:pic>
      <p:pic>
        <p:nvPicPr>
          <p:cNvPr id="106" name="Picture 3" descr="C:\Users\TATA\Desktop\Новая папка2018\новые статьи-тезисы\Гришиной\гот\Презентация\картинки\psychological_field_teory.jpg"/>
          <p:cNvPicPr/>
          <p:nvPr/>
        </p:nvPicPr>
        <p:blipFill>
          <a:blip r:embed="rId2"/>
          <a:stretch/>
        </p:blipFill>
        <p:spPr>
          <a:xfrm>
            <a:off x="1187640" y="2459520"/>
            <a:ext cx="2808000" cy="147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332640"/>
            <a:ext cx="8229240" cy="579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  </a:t>
            </a: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Экономическая и психологическая прекарность – новые границы жизненного пространства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Возникающие в связи с ситуацией карантина экономические проблемы приводят к возникновению тесной связи между экономической и психологической прекарностью.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28" name="Picture 2" descr="C:\Users\TATA\Desktop\Новая папка2018\новые статьи-тезисы\Гришиной\гот\Презентация\картинки\Frilans-glav-640x480.jpg"/>
          <p:cNvPicPr/>
          <p:nvPr/>
        </p:nvPicPr>
        <p:blipFill>
          <a:blip r:embed="rId1"/>
          <a:stretch/>
        </p:blipFill>
        <p:spPr>
          <a:xfrm>
            <a:off x="4212000" y="3213000"/>
            <a:ext cx="3960000" cy="2970000"/>
          </a:xfrm>
          <a:prstGeom prst="rect">
            <a:avLst/>
          </a:prstGeom>
          <a:ln>
            <a:noFill/>
          </a:ln>
        </p:spPr>
      </p:pic>
      <p:pic>
        <p:nvPicPr>
          <p:cNvPr id="129" name="Picture 3" descr="C:\Users\TATA\Desktop\Новая папка2018\новые статьи-тезисы\Гришиной\гот\Презентация\картинки\kariera0-1000x600.jpg"/>
          <p:cNvPicPr/>
          <p:nvPr/>
        </p:nvPicPr>
        <p:blipFill>
          <a:blip r:embed="rId2"/>
          <a:stretch/>
        </p:blipFill>
        <p:spPr>
          <a:xfrm>
            <a:off x="755640" y="3429000"/>
            <a:ext cx="3240000" cy="19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332640"/>
            <a:ext cx="8229240" cy="5793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    </a:t>
            </a: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Социальные сети и гибкое сочетание реальности и виртуальности- эмпирическое исследование нового личностного пространства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1" i="1" lang="ru-RU" sz="2400" spc="-1" strike="noStrike">
                <a:solidFill>
                  <a:srgbClr val="073e87"/>
                </a:solidFill>
                <a:latin typeface="Candara"/>
              </a:rPr>
              <a:t>Общее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По-видимому, когда речь идет о важной для жизни информации, не только молодые люди, но и взрослые и пожилые стараются получить данные из разных источников, в том числе из разных Интернет-ресурсов.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1" i="1" lang="ru-RU" sz="2400" spc="-1" strike="noStrike">
                <a:solidFill>
                  <a:srgbClr val="073e87"/>
                </a:solidFill>
                <a:latin typeface="Candara"/>
              </a:rPr>
              <a:t>Отличие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Взрослые в основном отождествляли социальные сети, мессенджеры и  Интернет в целом, в то время как молодежь ориентировались на конкретные мессенджеры, социальные сети и, особенно, на потоковое видео.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Основное различие молодых и пожилых людей связано с </a:t>
            </a: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временной перспективой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. У пожилых людей опасение постоянства возникших ограничений уменьшает временную перспективу и омрачает представления о будущем.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Молодые люди не рассматривают карантин с точки зрения сужения временной перспективы и изменения своих глобальных планов на будущее.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404640"/>
            <a:ext cx="8229240" cy="572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Новые интернет-платформы как дополнительное жизненное пространство  (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или замещение по К. Левину)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Новый образ жизни приводит к замещению не только общения, но и проведения досуга и форм реализации старых увлечений.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32" name="Picture 3" descr="C:\Users\TATA\Desktop\Новая папка2018\новые статьи-тезисы\Гришиной\гот\Презентация\картинки\1500x500.jpg"/>
          <p:cNvPicPr/>
          <p:nvPr/>
        </p:nvPicPr>
        <p:blipFill>
          <a:blip r:embed="rId1"/>
          <a:stretch/>
        </p:blipFill>
        <p:spPr>
          <a:xfrm>
            <a:off x="5004000" y="3285000"/>
            <a:ext cx="3735360" cy="1728000"/>
          </a:xfrm>
          <a:prstGeom prst="rect">
            <a:avLst/>
          </a:prstGeom>
          <a:ln>
            <a:noFill/>
          </a:ln>
        </p:spPr>
      </p:pic>
      <p:pic>
        <p:nvPicPr>
          <p:cNvPr id="133" name="Picture 4" descr="C:\Users\TATA\Desktop\Новая папка2018\новые статьи-тезисы\Гришиной\гот\Презентация\картинки\i.jpg"/>
          <p:cNvPicPr/>
          <p:nvPr/>
        </p:nvPicPr>
        <p:blipFill>
          <a:blip r:embed="rId2"/>
          <a:stretch/>
        </p:blipFill>
        <p:spPr>
          <a:xfrm>
            <a:off x="683640" y="2856240"/>
            <a:ext cx="3808800" cy="258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55640" y="620640"/>
            <a:ext cx="7524360" cy="550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Для того, чтобы создать иллюзию живого  присутствия необходимо сконструировать и новые формы их презентации и общения со зрителем. Так появляются новые формы совместного музицирования,  рисования и даже танцев в </a:t>
            </a:r>
            <a:r>
              <a:rPr b="0" lang="en-US" sz="2400" spc="-1" strike="noStrike">
                <a:solidFill>
                  <a:srgbClr val="073e87"/>
                </a:solidFill>
                <a:latin typeface="Candara"/>
              </a:rPr>
              <a:t>zoom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35" name="Picture 2" descr="C:\Users\TATA\Desktop\Новая папка2018\новые статьи-тезисы\Гришиной\гот\Презентация\картинки\teomirn2-1.jpg"/>
          <p:cNvPicPr/>
          <p:nvPr/>
        </p:nvPicPr>
        <p:blipFill>
          <a:blip r:embed="rId1"/>
          <a:stretch/>
        </p:blipFill>
        <p:spPr>
          <a:xfrm>
            <a:off x="1115640" y="2565000"/>
            <a:ext cx="6408360" cy="360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548640"/>
            <a:ext cx="8229240" cy="5577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Сохранению эмоциональной стабильности способствует то, что люди смогли найти замещение реального общения и проведения досуга с виртуальным.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Гистограмма 1. </a:t>
            </a: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Соотношение реального и интернет-пространства респондентов разного возраста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graphicFrame>
        <p:nvGraphicFramePr>
          <p:cNvPr id="137" name="Диаграмма 4"/>
          <p:cNvGraphicFramePr/>
          <p:nvPr/>
        </p:nvGraphicFramePr>
        <p:xfrm>
          <a:off x="1907640" y="2637000"/>
          <a:ext cx="5514480" cy="320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476640"/>
            <a:ext cx="8229240" cy="5649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          </a:t>
            </a: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Заключение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Объединяет разные концепции психологии пространства идея о том, что каждому необходимо выстроить свое пространство, встать над полем, без чего невозможно ни выстроить барьеры, ни преодолеть их, что часто связано между собой как две стороны одной медали.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Еще одной важной характеристикой жизненного пространства людей вновь становится временная перспектива этого пространства. Это является не только чертой экзисферы, но и личности в целом, определяя особенности отношения к миру, к другим, к себе самому.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 настоящее время отношение к информационному (виртуальному) и культурному пространству существенно влияет на границы реального социального поля, позволяя преодолеть разные виды внешней фрустрации, а часто даже самые жесткие барьеры. Одновременно это отношение дает возможность выстроить экзисферу, а также расширить границы личностного пространства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71920" y="764640"/>
            <a:ext cx="7408080" cy="5361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40" name="Picture 2" descr="C:\Users\TATA\Desktop\Новая папка2018\новые статьи-тезисы\Гришиной\гот\Презентация\картинки\kartinka-spasibo-za-vnimanie-dlya-prezentacii-62.jpg"/>
          <p:cNvPicPr/>
          <p:nvPr/>
        </p:nvPicPr>
        <p:blipFill>
          <a:blip r:embed="rId1"/>
          <a:stretch/>
        </p:blipFill>
        <p:spPr>
          <a:xfrm>
            <a:off x="899640" y="836640"/>
            <a:ext cx="714384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60640"/>
            <a:ext cx="8229240" cy="586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ts val="1681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Затем, что ветру и орлу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algn="r">
              <a:lnSpc>
                <a:spcPts val="1681"/>
              </a:lnSpc>
              <a:spcBef>
                <a:spcPts val="479"/>
              </a:spcBef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И сердцу девы нет закона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.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Тема, стоящая в центре симпозиума, как никогда актуальна в современной ситуации. В ситуации почти тотальной фрустрации, идеи Курта Левина могут помочь лучше осознать и ситуацию, и возникающие в ней барьеры, фрустрирующие реализацию многих наших намерений, и способы замещения потребностей, казалось бы, абсолютно нереализуемых в настоящей ситуации, по возможности переструктурировать ее, создав новый гештальт.   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У К. Левина можно найти ответы на новые вызовы, встающие перед нами.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ndara"/>
              </a:rPr>
              <a:t>Центральным вопросом</a:t>
            </a: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 с моей точки зрения в настоящее время является вопрос о том, что  дает силы встать над полем – пассионарность, уверенность в себе, адекватность замещения??? 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08" name="Рисунок 4" descr="http://900igr.net/up/datas/173207/020.jpg"/>
          <p:cNvPicPr/>
          <p:nvPr/>
        </p:nvPicPr>
        <p:blipFill>
          <a:blip r:embed="rId1"/>
          <a:stretch/>
        </p:blipFill>
        <p:spPr>
          <a:xfrm>
            <a:off x="665640" y="275040"/>
            <a:ext cx="4608000" cy="236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60640"/>
            <a:ext cx="8229240" cy="586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Жизненное пространство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Вопрос о том, что такое жизненное пространство и сколько вообще человеку надо для того, чтобы комфортно чувствовать себя в этом мире, не так прост, как кажется на первый взгляд. С одной стороны, часто подчеркивается, что человеку нужен весь мир, ему мало его индивидуальной закрытой системы – комнаты, города, страны. С другой стороны, можно возразить, что многие люди создавали свои замечательные произведения, не выезжая за пределы своей страны и даже находясь в заточении. 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Можно также говорить о том, что главное жизненное пространство – это личность человека, поэтому многим людям не бывает скучно даже наедине с самими собой. 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При этом в жизненное пространство входит еще и огромная социальная сеть Интернет, которая может, во всяком случае, на время, если не полностью заменить, то существенно расширить границы жизни людей. 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10" name="Picture 2" descr="C:\Users\TATA\Desktop\Новая папка2018\новые статьи-тезисы\Гришиной\гот\Презентация\картинки\slide_7.jpg"/>
          <p:cNvPicPr/>
          <p:nvPr/>
        </p:nvPicPr>
        <p:blipFill>
          <a:blip r:embed="rId1"/>
          <a:stretch/>
        </p:blipFill>
        <p:spPr>
          <a:xfrm>
            <a:off x="3348000" y="4437000"/>
            <a:ext cx="2880000" cy="211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88640"/>
            <a:ext cx="8229240" cy="593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Новое жизненное пространство – смешение реального и интернет- пространства.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Еще недавно эти два жизненных пространства разделялись, но в последний год они почти смыкаются. Еще одним новым фактором стало изменение экономической и эстетической составляющих  жизненного пространства.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12" name="Picture 2" descr="C:\Users\TATA\Desktop\Новая папка2018\новые статьи-тезисы\Гришиной\гот\Презентация\картинки\D979EFA9076E64FC481F4E9C5E43DF58.jpg"/>
          <p:cNvPicPr/>
          <p:nvPr/>
        </p:nvPicPr>
        <p:blipFill>
          <a:blip r:embed="rId1"/>
          <a:stretch/>
        </p:blipFill>
        <p:spPr>
          <a:xfrm>
            <a:off x="899640" y="3141000"/>
            <a:ext cx="3024000" cy="2325960"/>
          </a:xfrm>
          <a:prstGeom prst="rect">
            <a:avLst/>
          </a:prstGeom>
          <a:ln>
            <a:noFill/>
          </a:ln>
        </p:spPr>
      </p:pic>
      <p:pic>
        <p:nvPicPr>
          <p:cNvPr id="113" name="Picture 3" descr="C:\Users\TATA\Desktop\Новая папка2018\новые статьи-тезисы\Гришиной\гот\Презентация\картинки\2020-digital-marketing2.jpg"/>
          <p:cNvPicPr/>
          <p:nvPr/>
        </p:nvPicPr>
        <p:blipFill>
          <a:blip r:embed="rId2"/>
          <a:stretch/>
        </p:blipFill>
        <p:spPr>
          <a:xfrm>
            <a:off x="4860000" y="3357000"/>
            <a:ext cx="3405240" cy="210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404640"/>
            <a:ext cx="8229240" cy="572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      </a:t>
            </a: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«Рваная» эстетика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В этой эстетике на первый план выходят две противоположных тенденции: </a:t>
            </a:r>
            <a:r>
              <a:rPr b="0" i="1" lang="ru-RU" sz="2400" spc="-1" strike="noStrike">
                <a:solidFill>
                  <a:srgbClr val="073e87"/>
                </a:solidFill>
                <a:latin typeface="Candara"/>
              </a:rPr>
              <a:t>эстетизация повседневности и эстетизация резких трансформаций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. Отсюда и противоречия в эстетических эталонах, связанные с присутствием в произведениях искусства одновременно и классических образов, и современных форм, вбирающих в себя несколько противоречивых тенденций</a:t>
            </a:r>
            <a:r>
              <a:rPr b="0" i="1" lang="ru-RU" sz="2400" spc="-1" strike="noStrike">
                <a:solidFill>
                  <a:srgbClr val="073e87"/>
                </a:solidFill>
                <a:latin typeface="Candara"/>
              </a:rPr>
              <a:t>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15" name="Picture 2" descr="C:\Users\TATA\Desktop\Новая папка2018\новые статьи-тезисы\Гришиной\гот\Презентация\картинки\1irVaEcx50Y.jpg"/>
          <p:cNvPicPr/>
          <p:nvPr/>
        </p:nvPicPr>
        <p:blipFill>
          <a:blip r:embed="rId1"/>
          <a:stretch/>
        </p:blipFill>
        <p:spPr>
          <a:xfrm>
            <a:off x="3348000" y="3645000"/>
            <a:ext cx="2088000" cy="243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404640"/>
            <a:ext cx="8229240" cy="5721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Интересен  факт обращения к феномену Зазеркалья и жизненному пространству. Так, Венецианская биеннале была как раз посвящена архитектуре и называлась «Свободное пространство»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17" name="Picture 2" descr="C:\Users\TATA\Desktop\Новая папка2018\новые статьи-тезисы\Гришиной\гот\Презентация\картинки\Art-biennale-Venice-2017-Ernesto-Neto-ph-Avezzu.jpg"/>
          <p:cNvPicPr/>
          <p:nvPr/>
        </p:nvPicPr>
        <p:blipFill>
          <a:blip r:embed="rId1"/>
          <a:stretch/>
        </p:blipFill>
        <p:spPr>
          <a:xfrm>
            <a:off x="251640" y="2265840"/>
            <a:ext cx="4032000" cy="3327480"/>
          </a:xfrm>
          <a:prstGeom prst="rect">
            <a:avLst/>
          </a:prstGeom>
          <a:ln>
            <a:noFill/>
          </a:ln>
        </p:spPr>
      </p:pic>
      <p:pic>
        <p:nvPicPr>
          <p:cNvPr id="118" name="Picture 3" descr="C:\Users\TATA\Desktop\Новая папка2018\новые статьи-тезисы\Гришиной\гот\Презентация\картинки\original1.jpg"/>
          <p:cNvPicPr/>
          <p:nvPr/>
        </p:nvPicPr>
        <p:blipFill>
          <a:blip r:embed="rId2"/>
          <a:stretch/>
        </p:blipFill>
        <p:spPr>
          <a:xfrm>
            <a:off x="4500000" y="2435040"/>
            <a:ext cx="4176000" cy="278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871920" y="548640"/>
            <a:ext cx="7408080" cy="5577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Даже сам акт разрушения может стать предметом эстетики. Примером является уничтожение произведения Бэнкси во время торгов на Sotheby's, когда произведение было частично уничтожено самим автором.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20" name="Picture 2" descr="C:\Users\TATA\Desktop\Новая папка2018\новые статьи-тезисы\Гришиной\гот\Презентация\картинки\c79bc064a743719f07300947ec1ce4c0_ce_1601x1000x150x0_cropped_960x600.jpg"/>
          <p:cNvPicPr/>
          <p:nvPr/>
        </p:nvPicPr>
        <p:blipFill>
          <a:blip r:embed="rId1"/>
          <a:stretch/>
        </p:blipFill>
        <p:spPr>
          <a:xfrm>
            <a:off x="1378080" y="2781000"/>
            <a:ext cx="4921920" cy="307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404640"/>
            <a:ext cx="8229240" cy="572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  </a:t>
            </a:r>
            <a:r>
              <a:rPr b="1" lang="ru-RU" sz="2400" spc="-1" strike="noStrike">
                <a:solidFill>
                  <a:srgbClr val="073e87"/>
                </a:solidFill>
                <a:latin typeface="Candara"/>
              </a:rPr>
              <a:t>Новые эстетические (и этические) эталоны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Феномен Греты Тунберг  и совпадение этих пессимистических представлений о будущем  с изменением музыкальных и кино-предпочтений молодежи во всем мире.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Ярким представителем этого феномена стала молодая американская певица Билли Айлиш (Billie Eilish).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22" name="Picture 2" descr="C:\Users\TATA\Desktop\Новая папка2018\новые статьи-тезисы\Гришиной\гот\Презентация\картинки\da398b39e49309e07c58a7d9ca9d2fb8.jpg"/>
          <p:cNvPicPr/>
          <p:nvPr/>
        </p:nvPicPr>
        <p:blipFill>
          <a:blip r:embed="rId1"/>
          <a:stretch/>
        </p:blipFill>
        <p:spPr>
          <a:xfrm>
            <a:off x="5508000" y="3357000"/>
            <a:ext cx="2160000" cy="2700000"/>
          </a:xfrm>
          <a:prstGeom prst="rect">
            <a:avLst/>
          </a:prstGeom>
          <a:ln>
            <a:noFill/>
          </a:ln>
        </p:spPr>
      </p:pic>
      <p:pic>
        <p:nvPicPr>
          <p:cNvPr id="123" name="Picture 3" descr="C:\Users\TATA\Desktop\Новая папка2018\новые статьи-тезисы\Гришиной\гот\Презентация\картинки\greta-9th-august-GettyImages-1157343917.jpg"/>
          <p:cNvPicPr/>
          <p:nvPr/>
        </p:nvPicPr>
        <p:blipFill>
          <a:blip r:embed="rId2"/>
          <a:stretch/>
        </p:blipFill>
        <p:spPr>
          <a:xfrm>
            <a:off x="1015920" y="3573000"/>
            <a:ext cx="3550680" cy="199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3640" y="548640"/>
            <a:ext cx="7596360" cy="5577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 </a:t>
            </a: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Это подтверждает и серьезный кассовый успех совершенно артхаусного фильма «Джокер» режиссера Т. Филиппса с Х. Фениксом в главной роли.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 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pic>
        <p:nvPicPr>
          <p:cNvPr id="125" name="Picture 2" descr="C:\Users\TATA\Desktop\Новая папка2018\новые статьи-тезисы\Гришиной\гот\Презентация\картинки\EJhBqDDXkAELGjq.jpg"/>
          <p:cNvPicPr/>
          <p:nvPr/>
        </p:nvPicPr>
        <p:blipFill>
          <a:blip r:embed="rId1"/>
          <a:stretch/>
        </p:blipFill>
        <p:spPr>
          <a:xfrm>
            <a:off x="3564000" y="2853000"/>
            <a:ext cx="4464000" cy="2232000"/>
          </a:xfrm>
          <a:prstGeom prst="rect">
            <a:avLst/>
          </a:prstGeom>
          <a:ln>
            <a:noFill/>
          </a:ln>
        </p:spPr>
      </p:pic>
      <p:pic>
        <p:nvPicPr>
          <p:cNvPr id="126" name="Picture 3" descr="C:\Users\TATA\Desktop\Новая папка2018\новые статьи-тезисы\Гришиной\гот\Презентация\картинки\5d1ccf784b366097d94bf1c4e1f668e4.jpg"/>
          <p:cNvPicPr/>
          <p:nvPr/>
        </p:nvPicPr>
        <p:blipFill>
          <a:blip r:embed="rId2"/>
          <a:stretch/>
        </p:blipFill>
        <p:spPr>
          <a:xfrm>
            <a:off x="755640" y="2277000"/>
            <a:ext cx="2300760" cy="313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Application>LibreOffice/6.4.2.2$Windows_x86 LibreOffice_project/4e471d8c02c9c90f512f7f9ead8875b57fcb1ec3</Application>
  <Words>646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2020-10-18T00:05:39Z</dcterms:created>
  <dc:creator>TATA</dc:creator>
  <dc:description/>
  <dc:language>ru-RU</dc:language>
  <cp:lastModifiedBy/>
  <dcterms:modified xsi:type="dcterms:W3CDTF">2020-10-18T22:06:00Z</dcterms:modified>
  <cp:revision>19</cp:revision>
  <dc:subject/>
  <dc:title> Психология личностного пространства: реальный и виртуальный  контекст.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