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70" r:id="rId13"/>
    <p:sldId id="266" r:id="rId14"/>
    <p:sldId id="272" r:id="rId15"/>
    <p:sldId id="267" r:id="rId16"/>
    <p:sldId id="271" r:id="rId17"/>
    <p:sldId id="274" r:id="rId18"/>
    <p:sldId id="273" r:id="rId19"/>
    <p:sldId id="276" r:id="rId20"/>
    <p:sldId id="277" r:id="rId21"/>
    <p:sldId id="275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741-8D40-4914-A4F4-31EC0C69D4FC}" type="datetimeFigureOut">
              <a:rPr lang="ru-RU" smtClean="0"/>
              <a:t>21.10.20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8DAA5-EA86-48AA-B17D-24E1541BAFD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741-8D40-4914-A4F4-31EC0C69D4FC}" type="datetimeFigureOut">
              <a:rPr lang="ru-RU" smtClean="0"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DAA5-EA86-48AA-B17D-24E1541BAF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741-8D40-4914-A4F4-31EC0C69D4FC}" type="datetimeFigureOut">
              <a:rPr lang="ru-RU" smtClean="0"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DAA5-EA86-48AA-B17D-24E1541BAF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DD3741-8D40-4914-A4F4-31EC0C69D4FC}" type="datetimeFigureOut">
              <a:rPr lang="ru-RU" smtClean="0"/>
              <a:t>21.10.20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B08DAA5-EA86-48AA-B17D-24E1541BAFD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741-8D40-4914-A4F4-31EC0C69D4FC}" type="datetimeFigureOut">
              <a:rPr lang="ru-RU" smtClean="0"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DAA5-EA86-48AA-B17D-24E1541BAF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741-8D40-4914-A4F4-31EC0C69D4FC}" type="datetimeFigureOut">
              <a:rPr lang="ru-RU" smtClean="0"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DAA5-EA86-48AA-B17D-24E1541BAF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DAA5-EA86-48AA-B17D-24E1541BAF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741-8D40-4914-A4F4-31EC0C69D4FC}" type="datetimeFigureOut">
              <a:rPr lang="ru-RU" smtClean="0"/>
              <a:t>21.10.20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741-8D40-4914-A4F4-31EC0C69D4FC}" type="datetimeFigureOut">
              <a:rPr lang="ru-RU" smtClean="0"/>
              <a:t>21.10.20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DAA5-EA86-48AA-B17D-24E1541BAF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741-8D40-4914-A4F4-31EC0C69D4FC}" type="datetimeFigureOut">
              <a:rPr lang="ru-RU" smtClean="0"/>
              <a:t>21.10.20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DAA5-EA86-48AA-B17D-24E1541BAF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DD3741-8D40-4914-A4F4-31EC0C69D4FC}" type="datetimeFigureOut">
              <a:rPr lang="ru-RU" smtClean="0"/>
              <a:t>21.10.20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08DAA5-EA86-48AA-B17D-24E1541BAFD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741-8D40-4914-A4F4-31EC0C69D4FC}" type="datetimeFigureOut">
              <a:rPr lang="ru-RU" smtClean="0"/>
              <a:t>21.10.20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8DAA5-EA86-48AA-B17D-24E1541BAFD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DD3741-8D40-4914-A4F4-31EC0C69D4FC}" type="datetimeFigureOut">
              <a:rPr lang="ru-RU" smtClean="0"/>
              <a:t>21.10.20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B08DAA5-EA86-48AA-B17D-24E1541BAFD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4"/>
            <a:ext cx="9144000" cy="6981536"/>
          </a:xfrm>
        </p:spPr>
      </p:pic>
      <p:sp>
        <p:nvSpPr>
          <p:cNvPr id="6" name="TextBox 5"/>
          <p:cNvSpPr txBox="1"/>
          <p:nvPr/>
        </p:nvSpPr>
        <p:spPr>
          <a:xfrm>
            <a:off x="395536" y="719872"/>
            <a:ext cx="828092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Симпозиум «Психология жизненного пространства»</a:t>
            </a:r>
            <a:br>
              <a:rPr lang="ru-RU" i="1" dirty="0"/>
            </a:br>
            <a:r>
              <a:rPr lang="ru-RU" i="1" dirty="0"/>
              <a:t>(к 130-летию Курта Левина)</a:t>
            </a:r>
            <a:endParaRPr lang="en-US" i="1" dirty="0"/>
          </a:p>
          <a:p>
            <a:pPr algn="ctr"/>
            <a:r>
              <a:rPr lang="ru-RU" i="1" dirty="0"/>
              <a:t>Санкт-Петербург, октябрь </a:t>
            </a:r>
            <a:r>
              <a:rPr lang="en-US" i="1" dirty="0" smtClean="0"/>
              <a:t>2020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564904"/>
            <a:ext cx="7920880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ТРИ ИДЕИ КУРТА ЛЕВИНА, </a:t>
            </a:r>
            <a:endParaRPr lang="en-US" sz="3600" dirty="0" smtClean="0"/>
          </a:p>
          <a:p>
            <a:pPr algn="ctr"/>
            <a:r>
              <a:rPr lang="ru-RU" sz="3600" dirty="0" smtClean="0"/>
              <a:t>БЕЗ </a:t>
            </a:r>
            <a:r>
              <a:rPr lang="ru-RU" sz="3600" dirty="0"/>
              <a:t>КОТОРЫХ НЕ БЫЛО БЫ </a:t>
            </a:r>
            <a:endParaRPr lang="en-US" sz="3600" dirty="0" smtClean="0"/>
          </a:p>
          <a:p>
            <a:pPr algn="ctr"/>
            <a:r>
              <a:rPr lang="ru-RU" sz="3600" dirty="0" smtClean="0"/>
              <a:t>СОВРЕМЕННОЙ </a:t>
            </a:r>
            <a:r>
              <a:rPr lang="ru-RU" sz="3600" dirty="0"/>
              <a:t>ПСИХОЛОГИИ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5373216"/>
            <a:ext cx="7598990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Нартова-</a:t>
            </a:r>
            <a:r>
              <a:rPr lang="ru-RU" b="1" dirty="0" err="1"/>
              <a:t>Бочавер</a:t>
            </a:r>
            <a:r>
              <a:rPr lang="ru-RU" b="1" dirty="0"/>
              <a:t> Софья </a:t>
            </a:r>
            <a:r>
              <a:rPr lang="ru-RU" b="1" dirty="0" err="1"/>
              <a:t>Кимовна</a:t>
            </a:r>
            <a:r>
              <a:rPr lang="ru-RU" b="1" dirty="0"/>
              <a:t>, доктор психологических наук, профессор НИУ ВШЭ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524000"/>
            <a:ext cx="8712968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Я завел его для своей работы. Но потом я понял, что он мне нравится, потому что ты ...можешь создавать точные вещи, в пределах одной тысячной дюйма. Это очень хороший инструмент... Он делает с моими руками что-то такое, что мне нравится… Это определенно не та вещь, которая необходима для выживания. Но, конечно, он очень важен для меня.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Мне </a:t>
            </a:r>
            <a:r>
              <a:rPr lang="ru-RU" dirty="0"/>
              <a:t>приснилось, что дом горит. А я не знаю, вышли моя жена и дети или нет, но я внизу, в подвале, как одержимый пытаюсь </a:t>
            </a:r>
            <a:r>
              <a:rPr lang="ru-RU" dirty="0" smtClean="0"/>
              <a:t>разобрать </a:t>
            </a:r>
            <a:r>
              <a:rPr lang="ru-RU" dirty="0"/>
              <a:t>токарный станок и вытащить его, кусок за куском. Это очень особенный инструмент</a:t>
            </a:r>
            <a:r>
              <a:rPr lang="ru-RU" dirty="0" smtClean="0"/>
              <a:t>…»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01" y="188640"/>
            <a:ext cx="8879979" cy="1219200"/>
          </a:xfrm>
        </p:spPr>
        <p:txBody>
          <a:bodyPr>
            <a:noAutofit/>
          </a:bodyPr>
          <a:lstStyle/>
          <a:p>
            <a:r>
              <a:rPr lang="ru-RU" sz="3800" dirty="0">
                <a:solidFill>
                  <a:schemeClr val="tx1"/>
                </a:solidFill>
                <a:effectLst/>
              </a:rPr>
              <a:t>История о токарном станке </a:t>
            </a:r>
            <a:r>
              <a:rPr lang="ru-RU" sz="3800" dirty="0" smtClean="0">
                <a:solidFill>
                  <a:schemeClr val="tx1"/>
                </a:solidFill>
                <a:effectLst/>
              </a:rPr>
              <a:t>(</a:t>
            </a:r>
            <a:r>
              <a:rPr lang="en-US" sz="3800" dirty="0" err="1" smtClean="0">
                <a:solidFill>
                  <a:schemeClr val="tx1"/>
                </a:solidFill>
                <a:effectLst/>
              </a:rPr>
              <a:t>Csikszentmihalyi</a:t>
            </a:r>
            <a:r>
              <a:rPr lang="ru-RU" sz="3800" dirty="0">
                <a:solidFill>
                  <a:schemeClr val="tx1"/>
                </a:solidFill>
                <a:effectLst/>
              </a:rPr>
              <a:t>, </a:t>
            </a:r>
            <a:r>
              <a:rPr lang="en-US" sz="3800" dirty="0" err="1">
                <a:solidFill>
                  <a:schemeClr val="tx1"/>
                </a:solidFill>
                <a:effectLst/>
              </a:rPr>
              <a:t>Halton</a:t>
            </a:r>
            <a:r>
              <a:rPr lang="ru-RU" sz="3800" dirty="0">
                <a:solidFill>
                  <a:schemeClr val="tx1"/>
                </a:solidFill>
                <a:effectLst/>
              </a:rPr>
              <a:t>, 1981, с. </a:t>
            </a:r>
            <a:r>
              <a:rPr lang="ru-RU" sz="3800" dirty="0" smtClean="0">
                <a:solidFill>
                  <a:schemeClr val="tx1"/>
                </a:solidFill>
                <a:effectLst/>
              </a:rPr>
              <a:t>109).</a:t>
            </a:r>
            <a:endParaRPr lang="ru-RU" sz="3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7621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20688"/>
            <a:ext cx="9001000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/>
              <a:t>К вещам</a:t>
            </a:r>
            <a:r>
              <a:rPr lang="ru-RU" dirty="0" smtClean="0"/>
              <a:t>: </a:t>
            </a:r>
            <a:r>
              <a:rPr lang="ru-RU" dirty="0"/>
              <a:t>вещь рассматривается не как товар, </a:t>
            </a:r>
            <a:r>
              <a:rPr lang="ru-RU" dirty="0" smtClean="0"/>
              <a:t>а </a:t>
            </a:r>
            <a:r>
              <a:rPr lang="ru-RU" dirty="0"/>
              <a:t>как предмет, включенный в историю жизни и владения </a:t>
            </a:r>
            <a:r>
              <a:rPr lang="ru-RU" dirty="0" smtClean="0"/>
              <a:t>(</a:t>
            </a:r>
            <a:r>
              <a:rPr lang="en-US" dirty="0" err="1" smtClean="0"/>
              <a:t>Kleine</a:t>
            </a:r>
            <a:r>
              <a:rPr lang="ru-RU" dirty="0"/>
              <a:t>, </a:t>
            </a:r>
            <a:r>
              <a:rPr lang="en-US" dirty="0"/>
              <a:t>Baker</a:t>
            </a:r>
            <a:r>
              <a:rPr lang="ru-RU" dirty="0"/>
              <a:t>, </a:t>
            </a:r>
            <a:r>
              <a:rPr lang="ru-RU" dirty="0" smtClean="0"/>
              <a:t>2004). Может </a:t>
            </a:r>
            <a:r>
              <a:rPr lang="ru-RU" dirty="0"/>
              <a:t>усиливаться, расширяться и даже приобретать силу воздействия на своего обладателя, побуждая его к определенным поступкам.</a:t>
            </a:r>
          </a:p>
          <a:p>
            <a:pPr marL="0" indent="0">
              <a:buNone/>
            </a:pPr>
            <a:r>
              <a:rPr lang="ru-RU" i="1" dirty="0"/>
              <a:t>К</a:t>
            </a:r>
            <a:r>
              <a:rPr lang="ru-RU" i="1" dirty="0" smtClean="0"/>
              <a:t> </a:t>
            </a:r>
            <a:r>
              <a:rPr lang="ru-RU" i="1" dirty="0"/>
              <a:t>месту </a:t>
            </a:r>
            <a:r>
              <a:rPr lang="ru-RU" dirty="0"/>
              <a:t>(дому, городу, стране, миру</a:t>
            </a:r>
            <a:r>
              <a:rPr lang="ru-RU" dirty="0" smtClean="0"/>
              <a:t>) - уподобление </a:t>
            </a:r>
            <a:r>
              <a:rPr lang="ru-RU" dirty="0"/>
              <a:t>этому месту и принятым там правилам, восприимчивость к его </a:t>
            </a:r>
            <a:r>
              <a:rPr lang="ru-RU" dirty="0" err="1" smtClean="0"/>
              <a:t>ресурсности</a:t>
            </a:r>
            <a:r>
              <a:rPr lang="ru-RU" dirty="0" smtClean="0"/>
              <a:t> (</a:t>
            </a:r>
            <a:r>
              <a:rPr lang="en-US" i="1" dirty="0" err="1" smtClean="0"/>
              <a:t>Lewicka</a:t>
            </a:r>
            <a:r>
              <a:rPr lang="ru-RU" i="1" dirty="0"/>
              <a:t>, 2011</a:t>
            </a:r>
            <a:r>
              <a:rPr lang="ru-RU" dirty="0"/>
              <a:t>; </a:t>
            </a:r>
            <a:r>
              <a:rPr lang="en-US" i="1" dirty="0"/>
              <a:t>Williams</a:t>
            </a:r>
            <a:r>
              <a:rPr lang="ru-RU" i="1" dirty="0"/>
              <a:t>, </a:t>
            </a:r>
            <a:r>
              <a:rPr lang="en-US" i="1" dirty="0" err="1"/>
              <a:t>Vaske</a:t>
            </a:r>
            <a:r>
              <a:rPr lang="ru-RU" i="1" dirty="0"/>
              <a:t>, 2002</a:t>
            </a:r>
            <a:r>
              <a:rPr lang="ru-RU" dirty="0"/>
              <a:t>;</a:t>
            </a:r>
            <a:r>
              <a:rPr lang="ru-RU" i="1" dirty="0"/>
              <a:t> </a:t>
            </a:r>
            <a:r>
              <a:rPr lang="ru-RU" dirty="0"/>
              <a:t>Резниченко и др., </a:t>
            </a:r>
            <a:r>
              <a:rPr lang="ru-RU" dirty="0" smtClean="0"/>
              <a:t>2016). Меняется </a:t>
            </a:r>
            <a:r>
              <a:rPr lang="ru-RU" dirty="0"/>
              <a:t>с возрастом, </a:t>
            </a:r>
            <a:r>
              <a:rPr lang="ru-RU" dirty="0" err="1"/>
              <a:t>встраиваясь</a:t>
            </a:r>
            <a:r>
              <a:rPr lang="ru-RU" dirty="0"/>
              <a:t> в </a:t>
            </a:r>
            <a:r>
              <a:rPr lang="ru-RU" dirty="0" smtClean="0"/>
              <a:t>задачи развития и синхронизируя </a:t>
            </a:r>
            <a:r>
              <a:rPr lang="ru-RU" dirty="0"/>
              <a:t>историю места и </a:t>
            </a:r>
            <a:r>
              <a:rPr lang="ru-RU" dirty="0" smtClean="0"/>
              <a:t>человека.</a:t>
            </a:r>
          </a:p>
          <a:p>
            <a:pPr marL="0" indent="0">
              <a:buNone/>
            </a:pPr>
            <a:r>
              <a:rPr lang="ru-RU" dirty="0" smtClean="0"/>
              <a:t>А также – к собственному телу, режиму жизни, близким людям и питомцам, идеям и ценностям.</a:t>
            </a:r>
          </a:p>
          <a:p>
            <a:pPr marL="0" indent="0">
              <a:buNone/>
            </a:pPr>
            <a:r>
              <a:rPr lang="ru-RU" dirty="0" smtClean="0"/>
              <a:t>Лишение любой из привязанностей приводит к чувству отчуждения о  </a:t>
            </a:r>
            <a:r>
              <a:rPr lang="ru-RU" dirty="0" err="1" smtClean="0"/>
              <a:t>сомого</a:t>
            </a:r>
            <a:r>
              <a:rPr lang="ru-RU" dirty="0" smtClean="0"/>
              <a:t>(й) себя.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-99392"/>
            <a:ext cx="8075240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 чему возникают привязанности?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1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003232" cy="3240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ХОЛИСТИЧНОСТЬ ЖИЗНЕННОГО ПРОСТРАНСТВА: </a:t>
            </a:r>
            <a:r>
              <a:rPr lang="ru-RU" sz="4000" dirty="0">
                <a:solidFill>
                  <a:schemeClr val="tx1"/>
                </a:solidFill>
                <a:effectLst/>
              </a:rPr>
              <a:t>САМООРГАНИЗАЦИЯ, </a:t>
            </a:r>
            <a:r>
              <a:rPr lang="ru-RU" sz="3600" dirty="0">
                <a:solidFill>
                  <a:schemeClr val="tx1"/>
                </a:solidFill>
                <a:effectLst/>
              </a:rPr>
              <a:t>САМОКОМПЕНСАЦИЯ,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r>
              <a:rPr lang="ru-RU" sz="3100" dirty="0" smtClean="0">
                <a:solidFill>
                  <a:schemeClr val="tx1"/>
                </a:solidFill>
                <a:effectLst/>
              </a:rPr>
              <a:t>ИЗБЫТОЧНОСТЬ </a:t>
            </a:r>
            <a:r>
              <a:rPr lang="ru-RU" sz="3100" dirty="0">
                <a:solidFill>
                  <a:schemeClr val="tx1"/>
                </a:solidFill>
                <a:effectLst/>
              </a:rPr>
              <a:t>И ПУСТОТЫ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9144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3" y="3284984"/>
            <a:ext cx="8856983" cy="31700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ХОЛИСТИЧНОСТЬ ЖИЗНЕННОГО ПРОСТРАНСТВА: САМООРГАНИЗАЦИЯ, САМОКОМПЕНСАЦИЯ, </a:t>
            </a:r>
            <a:br>
              <a:rPr lang="ru-RU" sz="4000" dirty="0"/>
            </a:br>
            <a:r>
              <a:rPr lang="ru-RU" sz="4000" dirty="0"/>
              <a:t>ИЗБЫТОЧНОСТЬ И ПУСТОТЫ </a:t>
            </a:r>
          </a:p>
        </p:txBody>
      </p:sp>
    </p:spTree>
    <p:extLst>
      <p:ext uri="{BB962C8B-B14F-4D97-AF65-F5344CB8AC3E}">
        <p14:creationId xmlns:p14="http://schemas.microsoft.com/office/powerpoint/2010/main" val="2858115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се </a:t>
            </a:r>
            <a:r>
              <a:rPr lang="ru-RU" dirty="0"/>
              <a:t>части единого жизненного пространства </a:t>
            </a:r>
            <a:r>
              <a:rPr lang="ru-RU" dirty="0" smtClean="0"/>
              <a:t>взаимозависимы, в силу его </a:t>
            </a:r>
            <a:r>
              <a:rPr lang="ru-RU" dirty="0" err="1" smtClean="0"/>
              <a:t>гомеостатичности</a:t>
            </a:r>
            <a:r>
              <a:rPr lang="ru-RU" dirty="0" smtClean="0"/>
              <a:t>: внутри </a:t>
            </a:r>
            <a:r>
              <a:rPr lang="ru-RU" dirty="0"/>
              <a:t>него вообще нет того, что могло бы быть абсолютно независимым от других его частей.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Структура </a:t>
            </a:r>
            <a:r>
              <a:rPr lang="ru-RU" dirty="0"/>
              <a:t>жизненного пространства </a:t>
            </a:r>
            <a:r>
              <a:rPr lang="ru-RU" dirty="0" smtClean="0"/>
              <a:t>обладает прямым и косвенным </a:t>
            </a:r>
            <a:r>
              <a:rPr lang="ru-RU" dirty="0"/>
              <a:t>влиянием и метафорическим значением.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Пространство способно </a:t>
            </a:r>
            <a:r>
              <a:rPr lang="ru-RU" dirty="0"/>
              <a:t>к самоорганизации и </a:t>
            </a:r>
            <a:r>
              <a:rPr lang="ru-RU" dirty="0" err="1" smtClean="0"/>
              <a:t>самокомпенсации</a:t>
            </a:r>
            <a:r>
              <a:rPr lang="ru-RU" dirty="0" smtClean="0"/>
              <a:t> посредством замещений одного предмета потребности другим.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892480" cy="9003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Целостность жизненного пространства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14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Объем жизненного пространства </a:t>
            </a:r>
            <a:r>
              <a:rPr lang="ru-RU" dirty="0"/>
              <a:t>не </a:t>
            </a:r>
            <a:r>
              <a:rPr lang="ru-RU" dirty="0" smtClean="0"/>
              <a:t>безграничен =</a:t>
            </a:r>
            <a:r>
              <a:rPr lang="en-US" dirty="0" smtClean="0"/>
              <a:t>&gt; </a:t>
            </a:r>
            <a:r>
              <a:rPr lang="ru-RU" dirty="0" smtClean="0"/>
              <a:t>привязанность перенаправляется с объектов в зоне депривации на объекты в </a:t>
            </a:r>
            <a:r>
              <a:rPr lang="ru-RU" dirty="0"/>
              <a:t>з</a:t>
            </a:r>
            <a:r>
              <a:rPr lang="ru-RU" dirty="0" smtClean="0"/>
              <a:t>оне доступности =</a:t>
            </a:r>
            <a:r>
              <a:rPr lang="en-US" dirty="0" smtClean="0"/>
              <a:t>&gt;</a:t>
            </a:r>
            <a:r>
              <a:rPr lang="ru-RU" dirty="0" smtClean="0"/>
              <a:t> избыточность привязанности =</a:t>
            </a:r>
            <a:r>
              <a:rPr lang="en-US" dirty="0" smtClean="0"/>
              <a:t>&gt; </a:t>
            </a:r>
            <a:r>
              <a:rPr lang="ru-RU" dirty="0" smtClean="0"/>
              <a:t>все не такое как кажется.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Современная модификация идеи жизненного пространства в клинической психологии – </a:t>
            </a:r>
            <a:r>
              <a:rPr lang="ru-RU" i="1" dirty="0" err="1" smtClean="0"/>
              <a:t>биопсихосоциальная</a:t>
            </a:r>
            <a:r>
              <a:rPr lang="ru-RU" i="1" dirty="0" smtClean="0"/>
              <a:t> модель.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892480" cy="9003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Целостность жизненного пространства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9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496" y="1412776"/>
            <a:ext cx="8928992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Тхостов</a:t>
            </a:r>
            <a:r>
              <a:rPr lang="ru-RU" dirty="0" smtClean="0"/>
              <a:t> (1993): психосоматические феномены </a:t>
            </a:r>
            <a:r>
              <a:rPr lang="ru-RU" dirty="0"/>
              <a:t>могут быть рассмотрены с точки зрения </a:t>
            </a:r>
            <a:r>
              <a:rPr lang="ru-RU" dirty="0" err="1" smtClean="0"/>
              <a:t>семиозиса</a:t>
            </a:r>
            <a:r>
              <a:rPr lang="ru-RU" dirty="0" smtClean="0"/>
              <a:t> (означивания органа </a:t>
            </a:r>
            <a:r>
              <a:rPr lang="ru-RU" dirty="0"/>
              <a:t>или болезни в контексте жизненного пути </a:t>
            </a:r>
            <a:r>
              <a:rPr lang="ru-RU" dirty="0" smtClean="0"/>
              <a:t>человека.</a:t>
            </a:r>
          </a:p>
          <a:p>
            <a:pPr marL="0" indent="0">
              <a:buNone/>
            </a:pPr>
            <a:r>
              <a:rPr lang="ru-RU" dirty="0" err="1" smtClean="0"/>
              <a:t>Ребеко</a:t>
            </a:r>
            <a:r>
              <a:rPr lang="ru-RU" dirty="0" smtClean="0"/>
              <a:t> (2015</a:t>
            </a:r>
            <a:r>
              <a:rPr lang="ru-RU" dirty="0"/>
              <a:t>, </a:t>
            </a:r>
            <a:r>
              <a:rPr lang="ru-RU" dirty="0" smtClean="0"/>
              <a:t>2018): кожа </a:t>
            </a:r>
            <a:r>
              <a:rPr lang="ru-RU" dirty="0"/>
              <a:t>– это граница контакта человека и мира, </a:t>
            </a:r>
            <a:r>
              <a:rPr lang="ru-RU" dirty="0" smtClean="0"/>
              <a:t>фильтр </a:t>
            </a:r>
            <a:r>
              <a:rPr lang="ru-RU" dirty="0"/>
              <a:t>информации или </a:t>
            </a:r>
            <a:r>
              <a:rPr lang="ru-RU" dirty="0" smtClean="0"/>
              <a:t>эмоций. И </a:t>
            </a:r>
            <a:r>
              <a:rPr lang="ru-RU" dirty="0"/>
              <a:t>то и другое принадлежит жизненному пространству; если человек </a:t>
            </a:r>
            <a:r>
              <a:rPr lang="ru-RU" dirty="0" smtClean="0"/>
              <a:t>в </a:t>
            </a:r>
            <a:r>
              <a:rPr lang="ru-RU" dirty="0"/>
              <a:t>ходе </a:t>
            </a:r>
            <a:r>
              <a:rPr lang="ru-RU" dirty="0" smtClean="0"/>
              <a:t>онтогенеза не выстроил </a:t>
            </a:r>
            <a:r>
              <a:rPr lang="ru-RU" dirty="0"/>
              <a:t>эту границу, нерешенная задача </a:t>
            </a:r>
            <a:r>
              <a:rPr lang="ru-RU" dirty="0" smtClean="0"/>
              <a:t>напоминает </a:t>
            </a:r>
            <a:r>
              <a:rPr lang="ru-RU" dirty="0"/>
              <a:t>о себе кожными заболеваниями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324528" cy="1188368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</a:rPr>
              <a:t>Принцип </a:t>
            </a:r>
            <a:r>
              <a:rPr lang="ru-RU" sz="3200" i="1" dirty="0">
                <a:solidFill>
                  <a:schemeClr val="tx1"/>
                </a:solidFill>
              </a:rPr>
              <a:t>изоморфизма </a:t>
            </a:r>
            <a:r>
              <a:rPr lang="ru-RU" sz="3200" dirty="0">
                <a:solidFill>
                  <a:schemeClr val="tx1"/>
                </a:solidFill>
              </a:rPr>
              <a:t>(тождества физического и психического</a:t>
            </a:r>
            <a:r>
              <a:rPr lang="ru-RU" sz="3200" dirty="0" smtClean="0">
                <a:solidFill>
                  <a:schemeClr val="tx1"/>
                </a:solidFill>
              </a:rPr>
              <a:t>) на примере  телесности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11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Пища </a:t>
            </a:r>
            <a:r>
              <a:rPr lang="ru-RU" dirty="0"/>
              <a:t>и ее </a:t>
            </a:r>
            <a:r>
              <a:rPr lang="ru-RU" dirty="0" smtClean="0"/>
              <a:t>потребление, помимо </a:t>
            </a:r>
            <a:r>
              <a:rPr lang="ru-RU" dirty="0"/>
              <a:t>прямого физиологического </a:t>
            </a:r>
            <a:r>
              <a:rPr lang="ru-RU" dirty="0" smtClean="0"/>
              <a:t>смысла, могут быть средствами </a:t>
            </a:r>
            <a:r>
              <a:rPr lang="ru-RU" dirty="0" err="1"/>
              <a:t>самовознаграждения</a:t>
            </a:r>
            <a:r>
              <a:rPr lang="ru-RU" dirty="0"/>
              <a:t>, самонаказания или </a:t>
            </a:r>
            <a:r>
              <a:rPr lang="ru-RU" dirty="0" smtClean="0"/>
              <a:t>самоуспокоения, заполняя </a:t>
            </a:r>
            <a:r>
              <a:rPr lang="ru-RU" dirty="0"/>
              <a:t>лакуны жизненного пространства, возникшие из-за недостатка любви, признания и </a:t>
            </a:r>
            <a:r>
              <a:rPr lang="ru-RU" dirty="0" smtClean="0"/>
              <a:t>успеха  (</a:t>
            </a:r>
            <a:r>
              <a:rPr lang="ru-RU" dirty="0" err="1" smtClean="0"/>
              <a:t>Дурнева</a:t>
            </a:r>
            <a:r>
              <a:rPr lang="ru-RU" dirty="0"/>
              <a:t>, 2015; </a:t>
            </a:r>
            <a:r>
              <a:rPr lang="en-US" dirty="0" err="1"/>
              <a:t>Eliassen</a:t>
            </a:r>
            <a:r>
              <a:rPr lang="ru-RU" dirty="0"/>
              <a:t>, 2011; </a:t>
            </a:r>
            <a:r>
              <a:rPr lang="en-US" dirty="0" err="1"/>
              <a:t>Hoste</a:t>
            </a:r>
            <a:r>
              <a:rPr lang="ru-RU" dirty="0"/>
              <a:t>, </a:t>
            </a:r>
            <a:r>
              <a:rPr lang="en-US" dirty="0"/>
              <a:t>Grange</a:t>
            </a:r>
            <a:r>
              <a:rPr lang="ru-RU" dirty="0"/>
              <a:t>, </a:t>
            </a:r>
            <a:r>
              <a:rPr lang="ru-RU" dirty="0" smtClean="0"/>
              <a:t>2013). </a:t>
            </a:r>
          </a:p>
          <a:p>
            <a:pPr marL="0" indent="0">
              <a:buNone/>
            </a:pPr>
            <a:r>
              <a:rPr lang="ru-RU" dirty="0" smtClean="0"/>
              <a:t>«…Пищевое </a:t>
            </a:r>
            <a:r>
              <a:rPr lang="ru-RU" dirty="0"/>
              <a:t>поведение человека представляет собой сложный </a:t>
            </a:r>
            <a:r>
              <a:rPr lang="ru-RU" dirty="0" err="1"/>
              <a:t>биопсихосоциальный</a:t>
            </a:r>
            <a:r>
              <a:rPr lang="ru-RU" dirty="0"/>
              <a:t> феномен, связанный не только с удовлетворением витальной потребности, но выполняющий ряд других, социальных по своей природе, функций» </a:t>
            </a:r>
            <a:r>
              <a:rPr lang="ru-RU" dirty="0" smtClean="0"/>
              <a:t>(</a:t>
            </a:r>
            <a:r>
              <a:rPr lang="ru-RU" dirty="0" err="1" smtClean="0"/>
              <a:t>Дурнева</a:t>
            </a:r>
            <a:r>
              <a:rPr lang="ru-RU" dirty="0"/>
              <a:t>, 2015, с. </a:t>
            </a:r>
            <a:r>
              <a:rPr lang="ru-RU" dirty="0" smtClean="0"/>
              <a:t>2).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Пищевое поведение как замещение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17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втомобиль может быть </a:t>
            </a:r>
            <a:r>
              <a:rPr lang="ru-RU" dirty="0"/>
              <a:t>предметом идентификации: агрессивное вождение наблюдается у </a:t>
            </a:r>
            <a:r>
              <a:rPr lang="ru-RU" dirty="0" smtClean="0"/>
              <a:t>тех молодых мужчин, </a:t>
            </a:r>
            <a:r>
              <a:rPr lang="ru-RU" dirty="0"/>
              <a:t>для кого значим образ мачо и кто </a:t>
            </a:r>
            <a:r>
              <a:rPr lang="ru-RU" dirty="0" smtClean="0"/>
              <a:t>заводит </a:t>
            </a:r>
            <a:r>
              <a:rPr lang="ru-RU" dirty="0"/>
              <a:t>машину с мощным двигателем </a:t>
            </a:r>
            <a:r>
              <a:rPr lang="ru-RU" dirty="0" smtClean="0"/>
              <a:t>(</a:t>
            </a:r>
            <a:r>
              <a:rPr lang="en-US" dirty="0" err="1" smtClean="0"/>
              <a:t>Krahe</a:t>
            </a:r>
            <a:r>
              <a:rPr lang="ru-RU" dirty="0"/>
              <a:t>, 2005; </a:t>
            </a:r>
            <a:r>
              <a:rPr lang="en-US" dirty="0" err="1"/>
              <a:t>Krahe</a:t>
            </a:r>
            <a:r>
              <a:rPr lang="ru-RU" dirty="0"/>
              <a:t>, </a:t>
            </a:r>
            <a:r>
              <a:rPr lang="en-US" dirty="0" err="1"/>
              <a:t>Fenske</a:t>
            </a:r>
            <a:r>
              <a:rPr lang="ru-RU" dirty="0"/>
              <a:t>, </a:t>
            </a:r>
            <a:r>
              <a:rPr lang="ru-RU" dirty="0" smtClean="0"/>
              <a:t>2002). Мужская </a:t>
            </a:r>
            <a:r>
              <a:rPr lang="ru-RU" dirty="0"/>
              <a:t>манера водить автомобиль часто представляет собой демонстрацию </a:t>
            </a:r>
            <a:r>
              <a:rPr lang="ru-RU" dirty="0" smtClean="0"/>
              <a:t>силы и </a:t>
            </a:r>
            <a:r>
              <a:rPr lang="ru-RU" dirty="0"/>
              <a:t>желания обольщать женский пол.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Более </a:t>
            </a:r>
            <a:r>
              <a:rPr lang="ru-RU" dirty="0"/>
              <a:t>взрослые и опытные водители-мужчины рассматривают автомобиль всего лишь как средство передвижения, не </a:t>
            </a:r>
            <a:r>
              <a:rPr lang="ru-RU" dirty="0" err="1"/>
              <a:t>идентифицируясь</a:t>
            </a:r>
            <a:r>
              <a:rPr lang="ru-RU" dirty="0"/>
              <a:t> с ним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=</a:t>
            </a:r>
            <a:r>
              <a:rPr lang="en-US" dirty="0" smtClean="0"/>
              <a:t>&gt; </a:t>
            </a:r>
            <a:r>
              <a:rPr lang="ru-RU" dirty="0" smtClean="0"/>
              <a:t>Вместо одного ресурса используется другой, ослабляя напряжение и поддерживая гомеостазис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Привязанность к вещам как замещение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24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4006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Дискретные и </a:t>
            </a:r>
            <a:r>
              <a:rPr lang="ru-RU" dirty="0" err="1"/>
              <a:t>малоструктурированные</a:t>
            </a:r>
            <a:r>
              <a:rPr lang="ru-RU" dirty="0"/>
              <a:t> объекты не заполняют пространство полностью; в нем имеются </a:t>
            </a:r>
            <a:r>
              <a:rPr lang="ru-RU" dirty="0" smtClean="0"/>
              <a:t>пустоты, которые дополняют пространство.</a:t>
            </a:r>
          </a:p>
          <a:p>
            <a:pPr marL="0" indent="0">
              <a:buNone/>
            </a:pPr>
            <a:r>
              <a:rPr lang="ru-RU" dirty="0" smtClean="0"/>
              <a:t>С точки зрения синергетики – это «</a:t>
            </a:r>
            <a:r>
              <a:rPr lang="ru-RU" dirty="0" smtClean="0"/>
              <a:t>лишние», </a:t>
            </a:r>
            <a:r>
              <a:rPr lang="ru-RU" dirty="0" smtClean="0"/>
              <a:t>дополнительные или запасные элементы системы. </a:t>
            </a:r>
          </a:p>
          <a:p>
            <a:pPr marL="0" indent="0">
              <a:buNone/>
            </a:pPr>
            <a:r>
              <a:rPr lang="ru-RU" dirty="0" smtClean="0"/>
              <a:t>Которые могут стать краеугольными камнями – и в этом их функционал.</a:t>
            </a:r>
          </a:p>
          <a:p>
            <a:pPr marL="0" indent="0">
              <a:buNone/>
            </a:pPr>
            <a:r>
              <a:rPr lang="ru-RU" dirty="0" smtClean="0"/>
              <a:t>Современная тенденция психологии личности – изучать то, чего не было, что могло случиться, но не случилось или что «как бы произошло».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Роль пустот в жизненном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1127131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052736"/>
            <a:ext cx="8579296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Психология возможного </a:t>
            </a:r>
            <a:r>
              <a:rPr lang="ru-RU" dirty="0"/>
              <a:t>– </a:t>
            </a:r>
            <a:r>
              <a:rPr lang="ru-RU" dirty="0" smtClean="0"/>
              <a:t>новое </a:t>
            </a:r>
            <a:r>
              <a:rPr lang="ru-RU" dirty="0"/>
              <a:t>направление исследований понимания </a:t>
            </a:r>
            <a:r>
              <a:rPr lang="ru-RU" dirty="0" smtClean="0"/>
              <a:t>(Знаков, 2020)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Три типа реальности: </a:t>
            </a:r>
          </a:p>
          <a:p>
            <a:pPr marL="0" indent="0">
              <a:buNone/>
            </a:pPr>
            <a:r>
              <a:rPr lang="ru-RU" i="1" dirty="0" smtClean="0"/>
              <a:t>необходимое</a:t>
            </a:r>
            <a:r>
              <a:rPr lang="ru-RU" dirty="0" smtClean="0"/>
              <a:t> (эмпирическая) </a:t>
            </a:r>
          </a:p>
          <a:p>
            <a:pPr marL="0" indent="0">
              <a:buNone/>
            </a:pPr>
            <a:r>
              <a:rPr lang="ru-RU" i="1" dirty="0" smtClean="0"/>
              <a:t>правдоподобное</a:t>
            </a:r>
            <a:r>
              <a:rPr lang="ru-RU" dirty="0" smtClean="0"/>
              <a:t> (социокультурная) </a:t>
            </a:r>
          </a:p>
          <a:p>
            <a:pPr marL="0" indent="0">
              <a:buNone/>
            </a:pPr>
            <a:r>
              <a:rPr lang="ru-RU" i="1" dirty="0" smtClean="0"/>
              <a:t>невозможное</a:t>
            </a:r>
            <a:r>
              <a:rPr lang="ru-RU" dirty="0" smtClean="0"/>
              <a:t>  (экзистенциальная).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Все они обладают </a:t>
            </a:r>
            <a:r>
              <a:rPr lang="ru-RU" i="1" dirty="0" smtClean="0"/>
              <a:t>видимым воздействием </a:t>
            </a:r>
            <a:r>
              <a:rPr lang="ru-RU" dirty="0" smtClean="0"/>
              <a:t>на субъекта, т.е. входят в его жизненное пространство.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Возможное </a:t>
            </a:r>
            <a:r>
              <a:rPr lang="ru-RU" dirty="0"/>
              <a:t>Я – </a:t>
            </a:r>
            <a:r>
              <a:rPr lang="ru-RU" dirty="0" smtClean="0"/>
              <a:t>компонент </a:t>
            </a:r>
            <a:r>
              <a:rPr lang="ru-RU" dirty="0"/>
              <a:t>представления о себе, который не эквивалентен реальному или идеальному Я, но включает в себя направленное в будущее </a:t>
            </a:r>
            <a:r>
              <a:rPr lang="ru-RU" dirty="0" smtClean="0"/>
              <a:t>Я (Костенко</a:t>
            </a:r>
            <a:r>
              <a:rPr lang="ru-RU" dirty="0"/>
              <a:t>, 2016; Костенко, </a:t>
            </a:r>
            <a:r>
              <a:rPr lang="ru-RU" dirty="0" err="1"/>
              <a:t>Гришутина</a:t>
            </a:r>
            <a:r>
              <a:rPr lang="ru-RU" dirty="0"/>
              <a:t>, 2018; Леонтьев, 2011; </a:t>
            </a:r>
            <a:r>
              <a:rPr lang="en-US" dirty="0"/>
              <a:t>Markus</a:t>
            </a:r>
            <a:r>
              <a:rPr lang="ru-RU" dirty="0"/>
              <a:t>, </a:t>
            </a:r>
            <a:r>
              <a:rPr lang="en-US" dirty="0" err="1"/>
              <a:t>Nurius</a:t>
            </a:r>
            <a:r>
              <a:rPr lang="ru-RU" dirty="0"/>
              <a:t>, </a:t>
            </a:r>
            <a:r>
              <a:rPr lang="ru-RU" dirty="0" smtClean="0"/>
              <a:t>1986)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90033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Варианты «пустот» в </a:t>
            </a:r>
            <a:r>
              <a:rPr lang="ru-RU" sz="3200" dirty="0" smtClean="0">
                <a:solidFill>
                  <a:schemeClr val="tx1"/>
                </a:solidFill>
              </a:rPr>
              <a:t>психологии </a:t>
            </a:r>
            <a:r>
              <a:rPr lang="ru-RU" sz="3200" dirty="0">
                <a:solidFill>
                  <a:schemeClr val="tx1"/>
                </a:solidFill>
              </a:rPr>
              <a:t>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213016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467200"/>
          </a:xfrm>
        </p:spPr>
        <p:txBody>
          <a:bodyPr/>
          <a:lstStyle/>
          <a:p>
            <a:r>
              <a:rPr lang="ru-RU" dirty="0" smtClean="0"/>
              <a:t>Буквальное продолжение, с использованием аутентичного понятийного аппарата</a:t>
            </a:r>
          </a:p>
          <a:p>
            <a:r>
              <a:rPr lang="ru-RU" dirty="0" smtClean="0"/>
              <a:t>Имплицитное (иногда без упоминания первоисточника) продолжение идей и включение в научные </a:t>
            </a:r>
            <a:r>
              <a:rPr lang="ru-RU" dirty="0" smtClean="0"/>
              <a:t>исследовани</a:t>
            </a:r>
            <a:r>
              <a:rPr lang="ru-RU" dirty="0" smtClean="0"/>
              <a:t>я</a:t>
            </a:r>
            <a:endParaRPr lang="ru-RU" dirty="0" smtClean="0"/>
          </a:p>
          <a:p>
            <a:r>
              <a:rPr lang="ru-RU" dirty="0" smtClean="0"/>
              <a:t>Использование в практике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А также:</a:t>
            </a:r>
          </a:p>
          <a:p>
            <a:pPr marL="0" indent="0">
              <a:buNone/>
            </a:pPr>
            <a:r>
              <a:rPr lang="ru-RU" dirty="0" smtClean="0"/>
              <a:t>Способ мышления и коммуникации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Как проявляется научная память - преемственность научных идей?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6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726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Психология </a:t>
            </a:r>
            <a:r>
              <a:rPr lang="ru-RU" dirty="0"/>
              <a:t>автобиографической памяти </a:t>
            </a:r>
            <a:r>
              <a:rPr lang="ru-RU" dirty="0" smtClean="0"/>
              <a:t>- </a:t>
            </a:r>
            <a:r>
              <a:rPr lang="ru-RU" dirty="0"/>
              <a:t>т.н. </a:t>
            </a:r>
            <a:r>
              <a:rPr lang="ru-RU" dirty="0" smtClean="0"/>
              <a:t>викарные воспоминания </a:t>
            </a:r>
            <a:r>
              <a:rPr lang="ru-RU" dirty="0"/>
              <a:t>– </a:t>
            </a:r>
            <a:r>
              <a:rPr lang="ru-RU" dirty="0" smtClean="0"/>
              <a:t>информация </a:t>
            </a:r>
            <a:r>
              <a:rPr lang="ru-RU" dirty="0"/>
              <a:t>о событиях, произошедших с другими людьми, </a:t>
            </a:r>
            <a:r>
              <a:rPr lang="ru-RU" dirty="0" smtClean="0"/>
              <a:t>которые </a:t>
            </a:r>
            <a:r>
              <a:rPr lang="ru-RU" dirty="0"/>
              <a:t>становятся </a:t>
            </a:r>
            <a:r>
              <a:rPr lang="ru-RU" dirty="0" smtClean="0"/>
              <a:t>компонентом </a:t>
            </a:r>
            <a:r>
              <a:rPr lang="ru-RU" dirty="0"/>
              <a:t>личных историй </a:t>
            </a:r>
            <a:r>
              <a:rPr lang="ru-RU" dirty="0" smtClean="0"/>
              <a:t>(</a:t>
            </a:r>
            <a:r>
              <a:rPr lang="ru-RU" i="1" dirty="0" err="1" smtClean="0"/>
              <a:t>Нуркова</a:t>
            </a:r>
            <a:r>
              <a:rPr lang="ru-RU" i="1" dirty="0"/>
              <a:t>, </a:t>
            </a:r>
            <a:r>
              <a:rPr lang="ru-RU" i="1" dirty="0" smtClean="0"/>
              <a:t>2019</a:t>
            </a:r>
            <a:r>
              <a:rPr lang="ru-RU" dirty="0" smtClean="0"/>
              <a:t>). </a:t>
            </a:r>
            <a:r>
              <a:rPr lang="ru-RU" dirty="0"/>
              <a:t>С точки зрения кванта памяти – это пустота; с точки зрения жизненного пространства – это </a:t>
            </a:r>
            <a:r>
              <a:rPr lang="ru-RU" dirty="0" smtClean="0"/>
              <a:t>факт</a:t>
            </a:r>
            <a:r>
              <a:rPr lang="ru-RU" dirty="0"/>
              <a:t>, обладающий </a:t>
            </a:r>
            <a:r>
              <a:rPr lang="ru-RU" i="1" dirty="0"/>
              <a:t>видимым воздействием </a:t>
            </a:r>
            <a:r>
              <a:rPr lang="ru-RU" dirty="0"/>
              <a:t>на индивида.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Семейная психотерапия: </a:t>
            </a:r>
            <a:r>
              <a:rPr lang="ru-RU" i="1" dirty="0"/>
              <a:t>отсутствующий член </a:t>
            </a:r>
            <a:r>
              <a:rPr lang="ru-RU" dirty="0"/>
              <a:t>семейной истории – это </a:t>
            </a:r>
            <a:r>
              <a:rPr lang="ru-RU" dirty="0" smtClean="0"/>
              <a:t>важный </a:t>
            </a:r>
            <a:r>
              <a:rPr lang="ru-RU" dirty="0"/>
              <a:t>объект, обладающий мощной энергией, в силу которой он возвращается в повторяющихся событиях, травмах или сюжетах </a:t>
            </a:r>
            <a:r>
              <a:rPr lang="ru-RU" dirty="0" smtClean="0"/>
              <a:t>(</a:t>
            </a:r>
            <a:r>
              <a:rPr lang="ru-RU" dirty="0" err="1" smtClean="0"/>
              <a:t>Шутценбергер</a:t>
            </a:r>
            <a:r>
              <a:rPr lang="ru-RU" dirty="0"/>
              <a:t>, </a:t>
            </a:r>
            <a:r>
              <a:rPr lang="ru-RU" dirty="0" smtClean="0"/>
              <a:t>2001). Чем </a:t>
            </a:r>
            <a:r>
              <a:rPr lang="ru-RU" dirty="0"/>
              <a:t>ярче зияет его отсутствие </a:t>
            </a:r>
            <a:r>
              <a:rPr lang="ru-RU" dirty="0" smtClean="0"/>
              <a:t>(умолчание</a:t>
            </a:r>
            <a:r>
              <a:rPr lang="ru-RU" dirty="0"/>
              <a:t>, </a:t>
            </a:r>
            <a:r>
              <a:rPr lang="ru-RU" dirty="0" smtClean="0"/>
              <a:t>забвение</a:t>
            </a:r>
            <a:r>
              <a:rPr lang="ru-RU" dirty="0"/>
              <a:t>), тем с большей </a:t>
            </a:r>
            <a:r>
              <a:rPr lang="ru-RU" dirty="0" smtClean="0"/>
              <a:t>вероятностью </a:t>
            </a:r>
            <a:r>
              <a:rPr lang="ru-RU" dirty="0"/>
              <a:t>семья </a:t>
            </a:r>
            <a:r>
              <a:rPr lang="ru-RU" dirty="0" smtClean="0"/>
              <a:t>переживет </a:t>
            </a:r>
            <a:r>
              <a:rPr lang="ru-RU" dirty="0"/>
              <a:t>то, из-за чего его предпочитают не вспоминать, еще раз.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2192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Свидетельства </a:t>
            </a:r>
            <a:r>
              <a:rPr lang="ru-RU" sz="3200" dirty="0" smtClean="0">
                <a:solidFill>
                  <a:schemeClr val="tx1"/>
                </a:solidFill>
              </a:rPr>
              <a:t>видимого </a:t>
            </a:r>
            <a:r>
              <a:rPr lang="ru-RU" sz="3200" dirty="0">
                <a:solidFill>
                  <a:schemeClr val="tx1"/>
                </a:solidFill>
              </a:rPr>
              <a:t>воздействия </a:t>
            </a:r>
            <a:r>
              <a:rPr lang="ru-RU" sz="3200" dirty="0" smtClean="0">
                <a:solidFill>
                  <a:schemeClr val="tx1"/>
                </a:solidFill>
              </a:rPr>
              <a:t>несуществующего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61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726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В психологии среды - дистанция </a:t>
            </a:r>
            <a:r>
              <a:rPr lang="ru-RU" dirty="0"/>
              <a:t>и личное пространство </a:t>
            </a:r>
            <a:r>
              <a:rPr lang="ru-RU" dirty="0" smtClean="0"/>
              <a:t>(</a:t>
            </a:r>
            <a:r>
              <a:rPr lang="en-US" dirty="0" smtClean="0"/>
              <a:t>Altman</a:t>
            </a:r>
            <a:r>
              <a:rPr lang="ru-RU" dirty="0"/>
              <a:t>, </a:t>
            </a:r>
            <a:r>
              <a:rPr lang="ru-RU" dirty="0" smtClean="0"/>
              <a:t>1975). </a:t>
            </a:r>
          </a:p>
          <a:p>
            <a:pPr marL="0" indent="0">
              <a:buNone/>
            </a:pPr>
            <a:r>
              <a:rPr lang="ru-RU" i="1" dirty="0" smtClean="0"/>
              <a:t>Дистанция </a:t>
            </a:r>
            <a:r>
              <a:rPr lang="ru-RU" dirty="0"/>
              <a:t>– </a:t>
            </a:r>
            <a:r>
              <a:rPr lang="ru-RU" dirty="0" smtClean="0"/>
              <a:t>расстояние </a:t>
            </a:r>
            <a:r>
              <a:rPr lang="ru-RU" dirty="0"/>
              <a:t>между людьми, которое отражает очень много не всегда осознаваемых качеств их взаимодействия: самооценку, качества личности (экстраверты устанавливают меньшую дистанцию) или наличие социальных предубеждений по отношению к другому.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Личное </a:t>
            </a:r>
            <a:r>
              <a:rPr lang="ru-RU" i="1" dirty="0"/>
              <a:t>пространство</a:t>
            </a:r>
            <a:r>
              <a:rPr lang="ru-RU" dirty="0"/>
              <a:t> (</a:t>
            </a:r>
            <a:r>
              <a:rPr lang="ru-RU" dirty="0" err="1"/>
              <a:t>unvisible</a:t>
            </a:r>
            <a:r>
              <a:rPr lang="ru-RU" dirty="0"/>
              <a:t> </a:t>
            </a:r>
            <a:r>
              <a:rPr lang="ru-RU" dirty="0" err="1"/>
              <a:t>bubble</a:t>
            </a:r>
            <a:r>
              <a:rPr lang="ru-RU" dirty="0"/>
              <a:t>) – сфера вокруг тела человека, внедрение в которую приводит к переживанию дискомфорта </a:t>
            </a:r>
            <a:r>
              <a:rPr lang="ru-RU" dirty="0" smtClean="0"/>
              <a:t>(</a:t>
            </a:r>
            <a:r>
              <a:rPr lang="en-US" dirty="0" err="1" smtClean="0"/>
              <a:t>Sommer</a:t>
            </a:r>
            <a:r>
              <a:rPr lang="ru-RU" dirty="0"/>
              <a:t>, </a:t>
            </a:r>
            <a:r>
              <a:rPr lang="ru-RU" dirty="0" smtClean="0"/>
              <a:t>1959).  </a:t>
            </a:r>
            <a:r>
              <a:rPr lang="ru-RU" dirty="0"/>
              <a:t>Невидимый пузырь ничем не обозначен, однако, тем не менее, его присутствие необходимо, а нарушение остро переживается.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2192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Свидетельства </a:t>
            </a:r>
            <a:r>
              <a:rPr lang="ru-RU" sz="3200" dirty="0" smtClean="0">
                <a:solidFill>
                  <a:schemeClr val="tx1"/>
                </a:solidFill>
              </a:rPr>
              <a:t>видимого </a:t>
            </a:r>
            <a:r>
              <a:rPr lang="ru-RU" sz="3200" dirty="0">
                <a:solidFill>
                  <a:schemeClr val="tx1"/>
                </a:solidFill>
              </a:rPr>
              <a:t>воздействия </a:t>
            </a:r>
            <a:r>
              <a:rPr lang="ru-RU" sz="3200" dirty="0" smtClean="0">
                <a:solidFill>
                  <a:schemeClr val="tx1"/>
                </a:solidFill>
              </a:rPr>
              <a:t>несуществующего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89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Жизненное </a:t>
            </a:r>
            <a:r>
              <a:rPr lang="ru-RU" dirty="0"/>
              <a:t>пространство – это </a:t>
            </a:r>
            <a:r>
              <a:rPr lang="ru-RU" dirty="0" smtClean="0"/>
              <a:t>самоорганизующийся</a:t>
            </a:r>
            <a:r>
              <a:rPr lang="ru-RU" dirty="0"/>
              <a:t>, самокомпенсирующийся феномен, предполагающий вариативность способов жизни, использования и перераспределения ресурсов и в случае наличия препятствий перенаправляющий энергию с одного своего фрагмента на другой.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422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348880"/>
            <a:ext cx="9036496" cy="151216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ГРАНИЦЫ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</a:rPr>
              <a:t>ЖИЗНЕННОГО </a:t>
            </a:r>
            <a:r>
              <a:rPr lang="ru-RU" sz="3600" dirty="0">
                <a:solidFill>
                  <a:schemeClr val="tx1"/>
                </a:solidFill>
              </a:rPr>
              <a:t>ПРОСТРАНСТВА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63" y="0"/>
            <a:ext cx="9480105" cy="6957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2204864"/>
            <a:ext cx="4572000" cy="19389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ru-RU" sz="4000" dirty="0"/>
              <a:t>ГРАНИЦЫ </a:t>
            </a:r>
            <a:br>
              <a:rPr lang="ru-RU" sz="4000" dirty="0"/>
            </a:br>
            <a:r>
              <a:rPr lang="ru-RU" sz="4000" dirty="0"/>
              <a:t>ЖИЗНЕННОГО ПРОСТРАНСТВА</a:t>
            </a:r>
          </a:p>
        </p:txBody>
      </p:sp>
    </p:spTree>
    <p:extLst>
      <p:ext uri="{BB962C8B-B14F-4D97-AF65-F5344CB8AC3E}">
        <p14:creationId xmlns:p14="http://schemas.microsoft.com/office/powerpoint/2010/main" val="2698573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51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Понимание </a:t>
            </a:r>
            <a:r>
              <a:rPr lang="ru-RU" dirty="0"/>
              <a:t>того, какая именно часть физического или социального мира будет определять в данное время </a:t>
            </a:r>
            <a:r>
              <a:rPr lang="ru-RU" i="1" dirty="0"/>
              <a:t>пограничную</a:t>
            </a:r>
            <a:r>
              <a:rPr lang="ru-RU" dirty="0"/>
              <a:t> зону жизненного пространства. Это </a:t>
            </a:r>
            <a:r>
              <a:rPr lang="ru-RU" dirty="0" smtClean="0"/>
              <a:t>необходимо изучать, </a:t>
            </a:r>
            <a:r>
              <a:rPr lang="ru-RU" dirty="0"/>
              <a:t>потому что, в силу маргинальной природы жизненного пространства, его динамика и развитие сосредоточены именно на границах, где и возникает максимальное напряжение.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Вокруг границ располагается «зона ближайшего развития» личности.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2192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Задача «психологической экологии»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86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границе Я рождается субъект: пограничная линия показывает, где заканчиваюсь Я и начинается кто-то </a:t>
            </a:r>
            <a:r>
              <a:rPr lang="ru-RU" dirty="0" smtClean="0"/>
              <a:t>другой.</a:t>
            </a:r>
          </a:p>
          <a:p>
            <a:pPr marL="0" indent="0">
              <a:buNone/>
            </a:pPr>
            <a:r>
              <a:rPr lang="ru-RU" dirty="0" smtClean="0"/>
              <a:t>Границы </a:t>
            </a:r>
            <a:r>
              <a:rPr lang="ru-RU" dirty="0"/>
              <a:t>определяют личную идентичность человека: устанавливая границу, личность самоопределяется и получает возможность активно выбирать способы самоутверждения, не нарушающие личной свободы.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Они </a:t>
            </a:r>
            <a:r>
              <a:rPr lang="ru-RU" dirty="0" smtClean="0"/>
              <a:t>задают </a:t>
            </a:r>
            <a:r>
              <a:rPr lang="ru-RU" dirty="0"/>
              <a:t>пределы личной ответственности, оберегая человека от перегрузок, создают </a:t>
            </a:r>
            <a:r>
              <a:rPr lang="ru-RU" dirty="0" smtClean="0"/>
              <a:t>инструмент </a:t>
            </a:r>
            <a:r>
              <a:rPr lang="ru-RU" dirty="0"/>
              <a:t>равноправного взаимодействия, обеспечивают </a:t>
            </a:r>
            <a:r>
              <a:rPr lang="ru-RU" dirty="0" smtClean="0"/>
              <a:t>селекцию </a:t>
            </a:r>
            <a:r>
              <a:rPr lang="ru-RU" dirty="0"/>
              <a:t>внешних </a:t>
            </a:r>
            <a:r>
              <a:rPr lang="ru-RU" dirty="0" smtClean="0"/>
              <a:t>влияний и </a:t>
            </a:r>
            <a:r>
              <a:rPr lang="ru-RU" dirty="0"/>
              <a:t>защиту от </a:t>
            </a:r>
            <a:r>
              <a:rPr lang="ru-RU" dirty="0" smtClean="0"/>
              <a:t>соблазнов </a:t>
            </a:r>
            <a:r>
              <a:rPr lang="ru-RU" dirty="0"/>
              <a:t>зависимостей и </a:t>
            </a:r>
            <a:r>
              <a:rPr lang="ru-RU" dirty="0" smtClean="0"/>
              <a:t>пороков (позволяет </a:t>
            </a:r>
            <a:r>
              <a:rPr lang="ru-RU" dirty="0"/>
              <a:t>субъекту подняться «над полем</a:t>
            </a:r>
            <a:r>
              <a:rPr lang="ru-RU" dirty="0" smtClean="0"/>
              <a:t>») (</a:t>
            </a:r>
            <a:r>
              <a:rPr lang="ru-RU" dirty="0" err="1" smtClean="0"/>
              <a:t>Польстер</a:t>
            </a:r>
            <a:r>
              <a:rPr lang="ru-RU" dirty="0"/>
              <a:t>, </a:t>
            </a:r>
            <a:r>
              <a:rPr lang="ru-RU" dirty="0" err="1"/>
              <a:t>Польстер</a:t>
            </a:r>
            <a:r>
              <a:rPr lang="ru-RU" dirty="0"/>
              <a:t>, </a:t>
            </a:r>
            <a:r>
              <a:rPr lang="ru-RU" dirty="0" smtClean="0"/>
              <a:t>1997).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Функции личностных границ</a:t>
            </a:r>
          </a:p>
        </p:txBody>
      </p:sp>
    </p:spTree>
    <p:extLst>
      <p:ext uri="{BB962C8B-B14F-4D97-AF65-F5344CB8AC3E}">
        <p14:creationId xmlns:p14="http://schemas.microsoft.com/office/powerpoint/2010/main" val="3046656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Предмет </a:t>
            </a:r>
            <a:r>
              <a:rPr lang="ru-RU" dirty="0"/>
              <a:t>психотерапии </a:t>
            </a:r>
            <a:r>
              <a:rPr lang="ru-RU" dirty="0" smtClean="0"/>
              <a:t>- динамика </a:t>
            </a:r>
            <a:r>
              <a:rPr lang="ru-RU" dirty="0"/>
              <a:t>границ </a:t>
            </a:r>
            <a:r>
              <a:rPr lang="ru-RU" dirty="0" smtClean="0"/>
              <a:t>контакта; контакт - это </a:t>
            </a:r>
            <a:r>
              <a:rPr lang="ru-RU" dirty="0" err="1"/>
              <a:t>сознавание</a:t>
            </a:r>
            <a:r>
              <a:rPr lang="ru-RU" dirty="0"/>
              <a:t>, соприкосновение или совершение действий с действительностью (взаимодействие) </a:t>
            </a:r>
            <a:r>
              <a:rPr lang="ru-RU" dirty="0" smtClean="0"/>
              <a:t>(</a:t>
            </a:r>
            <a:r>
              <a:rPr lang="ru-RU" dirty="0" err="1" smtClean="0"/>
              <a:t>Перлз</a:t>
            </a:r>
            <a:r>
              <a:rPr lang="ru-RU" dirty="0"/>
              <a:t>, </a:t>
            </a:r>
            <a:r>
              <a:rPr lang="ru-RU" dirty="0" smtClean="0"/>
              <a:t>2000). </a:t>
            </a:r>
          </a:p>
          <a:p>
            <a:pPr marL="0" indent="0">
              <a:buNone/>
            </a:pPr>
            <a:r>
              <a:rPr lang="ru-RU" dirty="0" smtClean="0"/>
              <a:t>Граница </a:t>
            </a:r>
            <a:r>
              <a:rPr lang="ru-RU" dirty="0"/>
              <a:t>контакта - это граница между организмом и окружающей средой, где и развиваются психологические события; все мысли, чувства и действия человека </a:t>
            </a:r>
            <a:r>
              <a:rPr lang="ru-RU" dirty="0" smtClean="0"/>
              <a:t>существуют только </a:t>
            </a:r>
            <a:r>
              <a:rPr lang="ru-RU" dirty="0"/>
              <a:t>на границе контакта.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Границы в </a:t>
            </a:r>
            <a:r>
              <a:rPr lang="ru-RU" sz="3200" dirty="0" err="1">
                <a:solidFill>
                  <a:schemeClr val="tx1"/>
                </a:solidFill>
              </a:rPr>
              <a:t>гештальттерапиии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27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Дисфункциональные</a:t>
            </a:r>
            <a:r>
              <a:rPr lang="ru-RU" dirty="0"/>
              <a:t> границы – это психологические механизмы, приводящие к искажению  коммуникации между Я и не-Я во внутреннем мире </a:t>
            </a:r>
            <a:r>
              <a:rPr lang="ru-RU" dirty="0" smtClean="0"/>
              <a:t>(Шаповал</a:t>
            </a:r>
            <a:r>
              <a:rPr lang="ru-RU" dirty="0"/>
              <a:t>, 2017, с. </a:t>
            </a:r>
            <a:r>
              <a:rPr lang="ru-RU" dirty="0" smtClean="0"/>
              <a:t>92).</a:t>
            </a:r>
          </a:p>
          <a:p>
            <a:pPr marL="0" indent="0">
              <a:buNone/>
            </a:pPr>
            <a:r>
              <a:rPr lang="ru-RU" dirty="0" err="1" smtClean="0"/>
              <a:t>Перлз</a:t>
            </a:r>
            <a:r>
              <a:rPr lang="ru-RU" dirty="0" smtClean="0"/>
              <a:t>: </a:t>
            </a:r>
            <a:r>
              <a:rPr lang="ru-RU" dirty="0"/>
              <a:t>нарушения границ (интроекция, проекция, слияние и </a:t>
            </a:r>
            <a:r>
              <a:rPr lang="ru-RU" dirty="0" err="1"/>
              <a:t>ретрофлекция</a:t>
            </a:r>
            <a:r>
              <a:rPr lang="ru-RU" dirty="0"/>
              <a:t>) приводят к развитию неврозов </a:t>
            </a:r>
            <a:r>
              <a:rPr lang="ru-RU" dirty="0" smtClean="0"/>
              <a:t>(</a:t>
            </a:r>
            <a:r>
              <a:rPr lang="ru-RU" dirty="0" err="1" smtClean="0"/>
              <a:t>Перлз</a:t>
            </a:r>
            <a:r>
              <a:rPr lang="ru-RU" dirty="0"/>
              <a:t>, </a:t>
            </a:r>
            <a:r>
              <a:rPr lang="ru-RU" dirty="0" smtClean="0"/>
              <a:t>2000).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Аммон</a:t>
            </a:r>
            <a:r>
              <a:rPr lang="ru-RU" dirty="0" smtClean="0"/>
              <a:t>: </a:t>
            </a:r>
            <a:r>
              <a:rPr lang="ru-RU" dirty="0" smtClean="0"/>
              <a:t>становление </a:t>
            </a:r>
            <a:r>
              <a:rPr lang="ru-RU" dirty="0"/>
              <a:t>Я (в его терминологии, </a:t>
            </a:r>
            <a:r>
              <a:rPr lang="ru-RU" dirty="0" err="1"/>
              <a:t>гуманфункция</a:t>
            </a:r>
            <a:r>
              <a:rPr lang="ru-RU" dirty="0"/>
              <a:t>) невозможно без построения границ, потому что только при этом условии человек способен фильтровать послания извне с учетом того, насколько они могут быть полезны </a:t>
            </a:r>
            <a:r>
              <a:rPr lang="ru-RU" dirty="0" smtClean="0"/>
              <a:t>(</a:t>
            </a:r>
            <a:r>
              <a:rPr lang="ru-RU" dirty="0" err="1" smtClean="0"/>
              <a:t>Аммон</a:t>
            </a:r>
            <a:r>
              <a:rPr lang="ru-RU" dirty="0"/>
              <a:t>, </a:t>
            </a:r>
            <a:r>
              <a:rPr lang="ru-RU" dirty="0" smtClean="0"/>
              <a:t>1995). </a:t>
            </a:r>
          </a:p>
          <a:p>
            <a:pPr marL="0" indent="0">
              <a:buNone/>
            </a:pPr>
            <a:r>
              <a:rPr lang="ru-RU" dirty="0" smtClean="0"/>
              <a:t>Ричмонд: </a:t>
            </a:r>
            <a:r>
              <a:rPr lang="ru-RU" dirty="0"/>
              <a:t>нарушенные границы часто ведут к </a:t>
            </a:r>
            <a:r>
              <a:rPr lang="ru-RU" dirty="0" err="1"/>
              <a:t>созависимости</a:t>
            </a:r>
            <a:r>
              <a:rPr lang="ru-RU" dirty="0"/>
              <a:t>, способствуют нечестности, подверженности манипуляциям и саботированию собственных решений </a:t>
            </a:r>
            <a:r>
              <a:rPr lang="ru-RU" dirty="0" smtClean="0"/>
              <a:t>(</a:t>
            </a:r>
            <a:r>
              <a:rPr lang="en-US" dirty="0" smtClean="0"/>
              <a:t>Richmond</a:t>
            </a:r>
            <a:r>
              <a:rPr lang="ru-RU" dirty="0"/>
              <a:t>, </a:t>
            </a:r>
            <a:r>
              <a:rPr lang="ru-RU" dirty="0" smtClean="0"/>
              <a:t>2016).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tx1"/>
                </a:solidFill>
              </a:rPr>
              <a:t>Дисфункциональные</a:t>
            </a:r>
            <a:r>
              <a:rPr lang="ru-RU" sz="3200" dirty="0" smtClean="0">
                <a:solidFill>
                  <a:schemeClr val="tx1"/>
                </a:solidFill>
              </a:rPr>
              <a:t> и здоровые границы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Их </a:t>
            </a:r>
            <a:r>
              <a:rPr lang="ru-RU" dirty="0"/>
              <a:t>сложно выстроить тем, кто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ставит </a:t>
            </a:r>
            <a:r>
              <a:rPr lang="ru-RU" dirty="0"/>
              <a:t>потребности и чувства других людей выше собственных,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не </a:t>
            </a:r>
            <a:r>
              <a:rPr lang="ru-RU" dirty="0"/>
              <a:t>понимает самого себя,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не </a:t>
            </a:r>
            <a:r>
              <a:rPr lang="ru-RU" dirty="0"/>
              <a:t>понимает своих прав,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считает</a:t>
            </a:r>
            <a:r>
              <a:rPr lang="ru-RU" dirty="0"/>
              <a:t>, что возведение границ разрушает отношения, наконец,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никогда </a:t>
            </a:r>
            <a:r>
              <a:rPr lang="ru-RU" dirty="0"/>
              <a:t>не пробовал построить здоровые границы </a:t>
            </a:r>
            <a:r>
              <a:rPr lang="ru-RU" dirty="0" smtClean="0"/>
              <a:t>(</a:t>
            </a:r>
            <a:r>
              <a:rPr lang="en-US" dirty="0" smtClean="0"/>
              <a:t>Richmond</a:t>
            </a:r>
            <a:r>
              <a:rPr lang="ru-RU" dirty="0"/>
              <a:t>, </a:t>
            </a:r>
            <a:r>
              <a:rPr lang="ru-RU" dirty="0" smtClean="0"/>
              <a:t>2016).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792088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chemeClr val="tx1"/>
                </a:solidFill>
              </a:rPr>
              <a:t>Что </a:t>
            </a:r>
            <a:r>
              <a:rPr lang="ru-RU" sz="3400" dirty="0" smtClean="0">
                <a:solidFill>
                  <a:schemeClr val="tx1"/>
                </a:solidFill>
              </a:rPr>
              <a:t>препятствует </a:t>
            </a:r>
            <a:r>
              <a:rPr lang="ru-RU" sz="3400" dirty="0">
                <a:solidFill>
                  <a:schemeClr val="tx1"/>
                </a:solidFill>
              </a:rPr>
              <a:t>наличию здоровых границ? </a:t>
            </a:r>
          </a:p>
        </p:txBody>
      </p:sp>
    </p:spTree>
    <p:extLst>
      <p:ext uri="{BB962C8B-B14F-4D97-AF65-F5344CB8AC3E}">
        <p14:creationId xmlns:p14="http://schemas.microsoft.com/office/powerpoint/2010/main" val="1750163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Правила </a:t>
            </a:r>
            <a:r>
              <a:rPr lang="ru-RU" dirty="0"/>
              <a:t>относительно того, как нужно себя вести по отношению к другим людям, и что позволительно предпринимать, если другие начинают вторгаться в личное пространство человека </a:t>
            </a:r>
            <a:r>
              <a:rPr lang="ru-RU" dirty="0" smtClean="0"/>
              <a:t>(</a:t>
            </a:r>
            <a:r>
              <a:rPr lang="en-US" dirty="0" smtClean="0"/>
              <a:t>Hereford</a:t>
            </a:r>
            <a:r>
              <a:rPr lang="en-US" dirty="0"/>
              <a:t>, </a:t>
            </a:r>
            <a:r>
              <a:rPr lang="ru-RU" dirty="0" smtClean="0"/>
              <a:t>2020</a:t>
            </a:r>
            <a:r>
              <a:rPr lang="ru-RU" dirty="0"/>
              <a:t>; Нартова-</a:t>
            </a:r>
            <a:r>
              <a:rPr lang="ru-RU" dirty="0" err="1"/>
              <a:t>Бочавер</a:t>
            </a:r>
            <a:r>
              <a:rPr lang="ru-RU" dirty="0"/>
              <a:t>, Силина, 2018; Силина, </a:t>
            </a:r>
            <a:r>
              <a:rPr lang="ru-RU" dirty="0" smtClean="0"/>
              <a:t>2018).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Признаки здоровых границ разнообразны и включают поведенческие технологии:</a:t>
            </a:r>
          </a:p>
          <a:p>
            <a:pPr marL="0" indent="0">
              <a:buNone/>
            </a:pPr>
            <a:r>
              <a:rPr lang="ru-RU" dirty="0"/>
              <a:t>умение отказывать в провокациях и подстрекательстве к нарушению закона или предательству своих ценностей; умение останавливать других людей, если они склонны эмоционально или физически внедряться. </a:t>
            </a:r>
          </a:p>
          <a:p>
            <a:pPr marL="0" indent="0">
              <a:buNone/>
            </a:pPr>
            <a:r>
              <a:rPr lang="ru-RU" dirty="0"/>
              <a:t>Поддержание «здоровых» психологических границ - один из важнейших жизненных навыков, способствующих умению общаться с другими, сохраняя самоуважение и чувство собственного достоинства </a:t>
            </a:r>
            <a:r>
              <a:rPr lang="ru-RU" dirty="0" smtClean="0"/>
              <a:t>(</a:t>
            </a:r>
            <a:r>
              <a:rPr lang="en-US" dirty="0" smtClean="0"/>
              <a:t>Hereford</a:t>
            </a:r>
            <a:r>
              <a:rPr lang="en-US" dirty="0"/>
              <a:t>, </a:t>
            </a:r>
            <a:r>
              <a:rPr lang="ru-RU" dirty="0" smtClean="0"/>
              <a:t>2020).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>
                <a:solidFill>
                  <a:schemeClr val="tx1"/>
                </a:solidFill>
              </a:rPr>
              <a:t>З</a:t>
            </a:r>
            <a:r>
              <a:rPr lang="ru-RU" sz="3400" dirty="0" smtClean="0">
                <a:solidFill>
                  <a:schemeClr val="tx1"/>
                </a:solidFill>
              </a:rPr>
              <a:t>доровые </a:t>
            </a:r>
            <a:r>
              <a:rPr lang="ru-RU" sz="3400" dirty="0">
                <a:solidFill>
                  <a:schemeClr val="tx1"/>
                </a:solidFill>
              </a:rPr>
              <a:t>границы </a:t>
            </a:r>
          </a:p>
        </p:txBody>
      </p:sp>
    </p:spTree>
    <p:extLst>
      <p:ext uri="{BB962C8B-B14F-4D97-AF65-F5344CB8AC3E}">
        <p14:creationId xmlns:p14="http://schemas.microsoft.com/office/powerpoint/2010/main" val="8669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003232" cy="3240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ЖИЗНЕННОЕ </a:t>
            </a:r>
            <a:r>
              <a:rPr lang="ru-RU" dirty="0">
                <a:solidFill>
                  <a:schemeClr val="tx1"/>
                </a:solidFill>
                <a:effectLst/>
              </a:rPr>
              <a:t>ПРОСТРАНСТВО – ЧТО ОНО СОДЕРЖИТ?</a:t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2"/>
            <a:ext cx="9143999" cy="6797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5" y="2564904"/>
            <a:ext cx="8712968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ЖИЗНЕННОЕ ПРОСТРАНСТВО – </a:t>
            </a:r>
            <a:endParaRPr lang="en-US" sz="3600" dirty="0" smtClean="0"/>
          </a:p>
          <a:p>
            <a:pPr algn="ctr"/>
            <a:r>
              <a:rPr lang="ru-RU" sz="3600" dirty="0" smtClean="0"/>
              <a:t>ЧТО </a:t>
            </a:r>
            <a:r>
              <a:rPr lang="ru-RU" sz="3600" dirty="0"/>
              <a:t>ОНО СОДЕРЖИТ?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44277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4-5 лет - </a:t>
            </a:r>
            <a:r>
              <a:rPr lang="ru-RU" dirty="0"/>
              <a:t>дети </a:t>
            </a:r>
            <a:r>
              <a:rPr lang="ru-RU" dirty="0" smtClean="0"/>
              <a:t>осознают и ощущают потребность </a:t>
            </a:r>
            <a:r>
              <a:rPr lang="ru-RU" dirty="0"/>
              <a:t>в личном </a:t>
            </a:r>
            <a:r>
              <a:rPr lang="ru-RU" dirty="0" smtClean="0"/>
              <a:t>пространстве</a:t>
            </a:r>
          </a:p>
          <a:p>
            <a:pPr marL="0" indent="0">
              <a:buNone/>
            </a:pPr>
            <a:r>
              <a:rPr lang="ru-RU" dirty="0" smtClean="0"/>
              <a:t>7-8 лет - </a:t>
            </a:r>
            <a:r>
              <a:rPr lang="ru-RU" dirty="0"/>
              <a:t>признают </a:t>
            </a:r>
            <a:r>
              <a:rPr lang="ru-RU" dirty="0" smtClean="0"/>
              <a:t>и уважают чужие </a:t>
            </a:r>
            <a:r>
              <a:rPr lang="ru-RU" dirty="0"/>
              <a:t>границы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10 лет - границы становятся </a:t>
            </a:r>
            <a:r>
              <a:rPr lang="ru-RU" dirty="0"/>
              <a:t>привычным механизмом межличностного взаимодействия, при этом отчетливо осознаются как собственные, так и чужие границы.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Основные </a:t>
            </a:r>
            <a:r>
              <a:rPr lang="ru-RU" dirty="0"/>
              <a:t>направления развития психологических </a:t>
            </a:r>
            <a:r>
              <a:rPr lang="ru-RU" dirty="0" smtClean="0"/>
              <a:t>границ: это переход </a:t>
            </a:r>
          </a:p>
          <a:p>
            <a:pPr>
              <a:buFontTx/>
              <a:buChar char="-"/>
            </a:pPr>
            <a:r>
              <a:rPr lang="ru-RU" dirty="0" smtClean="0"/>
              <a:t>от </a:t>
            </a:r>
            <a:r>
              <a:rPr lang="ru-RU" dirty="0"/>
              <a:t>неосознаваемых границ к хорошо чувствуемым и </a:t>
            </a:r>
            <a:r>
              <a:rPr lang="ru-RU" dirty="0" smtClean="0"/>
              <a:t>понимаемым</a:t>
            </a:r>
          </a:p>
          <a:p>
            <a:pPr>
              <a:buFontTx/>
              <a:buChar char="-"/>
            </a:pPr>
            <a:r>
              <a:rPr lang="ru-RU" dirty="0" smtClean="0"/>
              <a:t>от </a:t>
            </a:r>
            <a:r>
              <a:rPr lang="ru-RU" dirty="0"/>
              <a:t>физических к </a:t>
            </a:r>
            <a:r>
              <a:rPr lang="ru-RU" dirty="0" smtClean="0"/>
              <a:t>вербальным</a:t>
            </a:r>
          </a:p>
          <a:p>
            <a:pPr>
              <a:buFontTx/>
              <a:buChar char="-"/>
            </a:pPr>
            <a:r>
              <a:rPr lang="ru-RU" dirty="0" smtClean="0"/>
              <a:t>от </a:t>
            </a:r>
            <a:r>
              <a:rPr lang="ru-RU" dirty="0"/>
              <a:t>защиты собственных границ к уважению </a:t>
            </a:r>
            <a:r>
              <a:rPr lang="ru-RU" dirty="0" smtClean="0"/>
              <a:t>границ других людей.  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Меняются </a:t>
            </a:r>
            <a:r>
              <a:rPr lang="ru-RU" dirty="0"/>
              <a:t>технологии защиты границ: физический барьер, ограничивающий доступ </a:t>
            </a:r>
            <a:r>
              <a:rPr lang="ru-RU" dirty="0" smtClean="0"/>
              <a:t>на </a:t>
            </a:r>
            <a:r>
              <a:rPr lang="ru-RU" dirty="0"/>
              <a:t>личную территорию, сменяется условными, подвижными, символическими, но </a:t>
            </a:r>
            <a:r>
              <a:rPr lang="ru-RU" dirty="0" err="1"/>
              <a:t>высокофункциональными</a:t>
            </a:r>
            <a:r>
              <a:rPr lang="ru-RU" dirty="0"/>
              <a:t> границами (разделение, коммуникация и др.).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640960" cy="756320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chemeClr val="tx1"/>
                </a:solidFill>
              </a:rPr>
              <a:t>Онтогенез границ в детстве (Силина, 2018)</a:t>
            </a:r>
          </a:p>
        </p:txBody>
      </p:sp>
    </p:spTree>
    <p:extLst>
      <p:ext uri="{BB962C8B-B14F-4D97-AF65-F5344CB8AC3E}">
        <p14:creationId xmlns:p14="http://schemas.microsoft.com/office/powerpoint/2010/main" val="1132781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Время </a:t>
            </a:r>
            <a:r>
              <a:rPr lang="ru-RU" dirty="0"/>
              <a:t>и все, что с ним </a:t>
            </a:r>
            <a:r>
              <a:rPr lang="ru-RU" dirty="0" smtClean="0"/>
              <a:t>связано: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психологическая причинность,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ситуации</a:t>
            </a:r>
            <a:r>
              <a:rPr lang="ru-RU" dirty="0"/>
              <a:t>,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ринцип «современности</a:t>
            </a:r>
            <a:r>
              <a:rPr lang="ru-RU" dirty="0"/>
              <a:t>» происходящего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>
                <a:solidFill>
                  <a:schemeClr val="tx1"/>
                </a:solidFill>
              </a:rPr>
              <a:t>То, на что не хватило времени…</a:t>
            </a:r>
          </a:p>
        </p:txBody>
      </p:sp>
    </p:spTree>
    <p:extLst>
      <p:ext uri="{BB962C8B-B14F-4D97-AF65-F5344CB8AC3E}">
        <p14:creationId xmlns:p14="http://schemas.microsoft.com/office/powerpoint/2010/main" val="3743899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24000"/>
            <a:ext cx="8640960" cy="4572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Если </a:t>
            </a:r>
            <a:r>
              <a:rPr lang="ru-RU" sz="2800" dirty="0"/>
              <a:t>бы Левин </a:t>
            </a:r>
            <a:r>
              <a:rPr lang="ru-RU" sz="2800" dirty="0" smtClean="0"/>
              <a:t>…не </a:t>
            </a:r>
            <a:r>
              <a:rPr lang="ru-RU" sz="2800" dirty="0"/>
              <a:t>ввел </a:t>
            </a:r>
            <a:r>
              <a:rPr lang="ru-RU" sz="2800" dirty="0" smtClean="0"/>
              <a:t>конструкт жизненного пространства… </a:t>
            </a:r>
            <a:r>
              <a:rPr lang="ru-RU" sz="2800" dirty="0"/>
              <a:t>это было бы неизбежно сделано позже, потому </a:t>
            </a:r>
            <a:r>
              <a:rPr lang="ru-RU" sz="2800" dirty="0" smtClean="0"/>
              <a:t>что жизненное </a:t>
            </a:r>
            <a:r>
              <a:rPr lang="ru-RU" sz="2800" dirty="0"/>
              <a:t>пространство – это действительно основная неаддитивная единица </a:t>
            </a:r>
            <a:r>
              <a:rPr lang="ru-RU" sz="2800" dirty="0" smtClean="0"/>
              <a:t>жизни.</a:t>
            </a:r>
            <a:endParaRPr lang="ru-RU" sz="28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219200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chemeClr val="tx1"/>
                </a:solidFill>
              </a:rPr>
              <a:t>Вывод</a:t>
            </a:r>
          </a:p>
        </p:txBody>
      </p:sp>
    </p:spTree>
    <p:extLst>
      <p:ext uri="{BB962C8B-B14F-4D97-AF65-F5344CB8AC3E}">
        <p14:creationId xmlns:p14="http://schemas.microsoft.com/office/powerpoint/2010/main" val="4186823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800200"/>
          </a:xfrm>
        </p:spPr>
        <p:txBody>
          <a:bodyPr>
            <a:normAutofit/>
          </a:bodyPr>
          <a:lstStyle/>
          <a:p>
            <a:pPr algn="ctr"/>
            <a:r>
              <a:rPr lang="ru-RU" sz="3400" dirty="0">
                <a:solidFill>
                  <a:schemeClr val="tx1"/>
                </a:solidFill>
              </a:rPr>
              <a:t>Спасибо</a:t>
            </a:r>
            <a:r>
              <a:rPr lang="ru-RU" dirty="0" smtClean="0"/>
              <a:t> </a:t>
            </a:r>
            <a:r>
              <a:rPr lang="ru-RU" sz="3400" dirty="0">
                <a:solidFill>
                  <a:schemeClr val="tx1"/>
                </a:solidFill>
              </a:rPr>
              <a:t>за внимание!</a:t>
            </a:r>
            <a:br>
              <a:rPr lang="ru-RU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S-nartova@yandex.ru</a:t>
            </a:r>
            <a:endParaRPr lang="ru-RU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5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52173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налог поля; </a:t>
            </a:r>
            <a:r>
              <a:rPr lang="ru-RU" dirty="0"/>
              <a:t>это человек и психологическая среда, как она </a:t>
            </a:r>
            <a:r>
              <a:rPr lang="ru-RU" i="1" dirty="0"/>
              <a:t>существует</a:t>
            </a:r>
            <a:r>
              <a:rPr lang="ru-RU" dirty="0"/>
              <a:t> </a:t>
            </a:r>
            <a:r>
              <a:rPr lang="ru-RU" i="1" dirty="0"/>
              <a:t>для него</a:t>
            </a:r>
            <a:r>
              <a:rPr lang="ru-RU" dirty="0"/>
              <a:t> (поле, включающее потребности, мотивы, настроения, цели, идеалы, состояния).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Что значит «существует»?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Существование фактов и явлений </a:t>
            </a:r>
            <a:r>
              <a:rPr lang="ru-RU" dirty="0" smtClean="0"/>
              <a:t>– это их </a:t>
            </a:r>
            <a:r>
              <a:rPr lang="ru-RU" dirty="0"/>
              <a:t>способность оказывать </a:t>
            </a:r>
            <a:r>
              <a:rPr lang="ru-RU" i="1" dirty="0"/>
              <a:t>видимое воздействие </a:t>
            </a:r>
            <a:r>
              <a:rPr lang="ru-RU" dirty="0"/>
              <a:t>на индивида: человек избирателен к тем стимулам и факторам, которым он позволяет на себя воздействовать, и закрывается от тех, которые ему безразличны, которые, таким образом, для него не существуют.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=</a:t>
            </a:r>
            <a:r>
              <a:rPr lang="en-US" dirty="0"/>
              <a:t>&gt;</a:t>
            </a:r>
            <a:r>
              <a:rPr lang="ru-RU" dirty="0" smtClean="0"/>
              <a:t> Связь психологии личности и психологии среды=</a:t>
            </a:r>
            <a:r>
              <a:rPr lang="en-US" dirty="0" smtClean="0"/>
              <a:t>&gt;</a:t>
            </a:r>
            <a:r>
              <a:rPr lang="ru-RU" dirty="0" smtClean="0"/>
              <a:t>  изучение эмпирической личности </a:t>
            </a:r>
            <a:r>
              <a:rPr lang="en-US" dirty="0" smtClean="0"/>
              <a:t>=&gt; </a:t>
            </a:r>
            <a:r>
              <a:rPr lang="ru-RU" dirty="0" smtClean="0"/>
              <a:t>повседневные и психотерапевтические практики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>
                <a:solidFill>
                  <a:schemeClr val="tx1"/>
                </a:solidFill>
              </a:rPr>
              <a:t>Жизненное пространство</a:t>
            </a:r>
          </a:p>
        </p:txBody>
      </p:sp>
    </p:spTree>
    <p:extLst>
      <p:ext uri="{BB962C8B-B14F-4D97-AF65-F5344CB8AC3E}">
        <p14:creationId xmlns:p14="http://schemas.microsoft.com/office/powerpoint/2010/main" val="58003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«Одна из основных характеристик теории поля в психологии, как я ее понимаю, - это требование, чтобы поле, которое влияет на индивида, было описано не на «объективном </a:t>
            </a:r>
            <a:r>
              <a:rPr lang="ru-RU" i="1" dirty="0" err="1"/>
              <a:t>физикалистском</a:t>
            </a:r>
            <a:r>
              <a:rPr lang="ru-RU" i="1" dirty="0"/>
              <a:t>» языке, но так, как оно существует для этого человека в это время…Описать ситуацию «объективно» в психологии на самом деле означает описать ситуацию как совокупность тех фактов, и только тех фактов, которые составляют поле индивида» </a:t>
            </a:r>
            <a:r>
              <a:rPr lang="ru-RU" i="1" dirty="0" smtClean="0"/>
              <a:t>(Левин</a:t>
            </a:r>
            <a:r>
              <a:rPr lang="ru-RU" i="1" dirty="0"/>
              <a:t>, 2000, с. </a:t>
            </a:r>
            <a:r>
              <a:rPr lang="ru-RU" i="1" dirty="0" smtClean="0"/>
              <a:t>83).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5524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То, что обладает </a:t>
            </a:r>
            <a:r>
              <a:rPr lang="ru-RU" i="1" dirty="0" smtClean="0"/>
              <a:t>валентностью</a:t>
            </a:r>
            <a:r>
              <a:rPr lang="ru-RU" dirty="0" smtClean="0"/>
              <a:t> (</a:t>
            </a:r>
            <a:r>
              <a:rPr lang="ru-RU" dirty="0" err="1" smtClean="0"/>
              <a:t>ценностностью</a:t>
            </a:r>
            <a:r>
              <a:rPr lang="ru-RU" dirty="0" smtClean="0"/>
              <a:t>) – вызывает чувство привязанности и травму при отсутствии объекта привязанности.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Эта </a:t>
            </a:r>
            <a:r>
              <a:rPr lang="ru-RU" dirty="0" err="1" smtClean="0"/>
              <a:t>ценностность</a:t>
            </a:r>
            <a:r>
              <a:rPr lang="ru-RU" dirty="0" smtClean="0"/>
              <a:t> всегда субъективна и не может быть сведена к объективной стоимости объекта.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Привязанность может возникать к любому внешнему и  внутреннему объекту.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Как понять, что именно воздействует на личность?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1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396536" cy="17644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Две эмпирические концепции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жизненного пространства: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effectLst/>
              </a:rPr>
              <a:t>Cookman</a:t>
            </a:r>
            <a:r>
              <a:rPr lang="ru-RU" sz="3200" dirty="0">
                <a:solidFill>
                  <a:schemeClr val="tx1"/>
                </a:solidFill>
                <a:effectLst/>
              </a:rPr>
              <a:t>, 1996; Нартова-Бочавер, 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2005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7" y="1916832"/>
            <a:ext cx="383965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707" y="2060848"/>
            <a:ext cx="494370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37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92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лияние </a:t>
            </a:r>
            <a:r>
              <a:rPr lang="ru-RU" dirty="0"/>
              <a:t>личных принадлежностей и собственности на </a:t>
            </a:r>
            <a:r>
              <a:rPr lang="ru-RU" dirty="0" smtClean="0"/>
              <a:t>представление </a:t>
            </a:r>
            <a:r>
              <a:rPr lang="ru-RU" dirty="0"/>
              <a:t>людей </a:t>
            </a:r>
            <a:r>
              <a:rPr lang="ru-RU" dirty="0" smtClean="0"/>
              <a:t>о себе</a:t>
            </a:r>
          </a:p>
          <a:p>
            <a:pPr marL="0" indent="0">
              <a:buNone/>
            </a:pPr>
            <a:r>
              <a:rPr lang="en-US" dirty="0"/>
              <a:t>Homo</a:t>
            </a:r>
            <a:r>
              <a:rPr lang="ru-RU" dirty="0"/>
              <a:t> – это не только </a:t>
            </a:r>
            <a:r>
              <a:rPr lang="en-US" dirty="0"/>
              <a:t>sapiens</a:t>
            </a:r>
            <a:r>
              <a:rPr lang="ru-RU" dirty="0"/>
              <a:t> (разумный) или </a:t>
            </a:r>
            <a:r>
              <a:rPr lang="en-US" dirty="0" err="1"/>
              <a:t>ludens</a:t>
            </a:r>
            <a:r>
              <a:rPr lang="ru-RU" dirty="0"/>
              <a:t> (играющий) человек; это также </a:t>
            </a:r>
            <a:r>
              <a:rPr lang="en-US" dirty="0" err="1"/>
              <a:t>faber</a:t>
            </a:r>
            <a:r>
              <a:rPr lang="en-US" dirty="0"/>
              <a:t> </a:t>
            </a:r>
            <a:r>
              <a:rPr lang="ru-RU" dirty="0"/>
              <a:t>– творящий практик, производящий и потребляющий разные предметы.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i="1" dirty="0"/>
              <a:t>С нашей точки зрения, самый главный факт о людях заключается в том, что они не только осознают свое собственное существование, но и могут предполагать контроль над этим существованием, направляя его к определенным целям… Это… будет нашей отправной точкой для модели Я</a:t>
            </a:r>
            <a:r>
              <a:rPr lang="ru-RU" dirty="0"/>
              <a:t>» </a:t>
            </a:r>
            <a:r>
              <a:rPr lang="ru-RU" dirty="0" smtClean="0"/>
              <a:t>(</a:t>
            </a:r>
            <a:r>
              <a:rPr lang="ru-RU" dirty="0" err="1" smtClean="0"/>
              <a:t>Csikszentmihalyi</a:t>
            </a:r>
            <a:r>
              <a:rPr lang="ru-RU" dirty="0"/>
              <a:t>, </a:t>
            </a:r>
            <a:r>
              <a:rPr lang="ru-RU" dirty="0" err="1"/>
              <a:t>Halton</a:t>
            </a:r>
            <a:r>
              <a:rPr lang="ru-RU" dirty="0"/>
              <a:t>, 1981, с. </a:t>
            </a:r>
            <a:r>
              <a:rPr lang="ru-RU" dirty="0" smtClean="0"/>
              <a:t>17).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Вещи </a:t>
            </a:r>
            <a:r>
              <a:rPr lang="ru-RU" dirty="0"/>
              <a:t>отражают человеческие интенции, это знаки идентичности, и потому внутренний мир человека и внешний, его окружающий, тесно связаны интенциями, значениями и опытами.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Csikszentmihalyi, Halton, 1981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2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Дети </a:t>
            </a:r>
            <a:r>
              <a:rPr lang="ru-RU" dirty="0"/>
              <a:t>упоминали домашних питомцев, а родители и прародители – комнатные растения. </a:t>
            </a:r>
            <a:r>
              <a:rPr lang="ru-RU" dirty="0" smtClean="0"/>
              <a:t>Для </a:t>
            </a:r>
            <a:r>
              <a:rPr lang="ru-RU" dirty="0"/>
              <a:t>детей упоминаемые объекты </a:t>
            </a:r>
            <a:r>
              <a:rPr lang="ru-RU" dirty="0" smtClean="0"/>
              <a:t>были </a:t>
            </a:r>
            <a:r>
              <a:rPr lang="ru-RU" dirty="0"/>
              <a:t>связаны с развитием Я, для прародителей – рода и семьи в целом; для детей они ассоциировались с настоящим и будущим, для прародителей – с прошлым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Предпочтения </a:t>
            </a:r>
            <a:r>
              <a:rPr lang="ru-RU" dirty="0"/>
              <a:t>в зависимости от пола: мужчины среди любимых и значимых вещей значительно чаще упоминали телевизоры, стереосистемы, спортивный инвентарь, машины и разного рода трофеи, а женщины -  фотографии, скульптуры, растения, посуду, стекло и текстиль (любимые покрывала, скатерти, одежду и пр.).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=</a:t>
            </a:r>
            <a:r>
              <a:rPr lang="en-US" dirty="0" smtClean="0"/>
              <a:t>&gt;</a:t>
            </a:r>
            <a:r>
              <a:rPr lang="ru-RU" dirty="0" smtClean="0"/>
              <a:t> </a:t>
            </a:r>
            <a:r>
              <a:rPr lang="ru-RU" dirty="0"/>
              <a:t>конструирование Я происходит по-разному в зависимости от направленности внимания и текущей активности.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675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Предпочтения </a:t>
            </a:r>
            <a:r>
              <a:rPr lang="ru-RU" sz="3200" dirty="0">
                <a:solidFill>
                  <a:schemeClr val="tx1"/>
                </a:solidFill>
                <a:effectLst/>
              </a:rPr>
              <a:t>объектов 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привязанностей (</a:t>
            </a:r>
            <a:r>
              <a:rPr lang="ru-RU" sz="3200" dirty="0" err="1" smtClean="0">
                <a:solidFill>
                  <a:schemeClr val="tx1"/>
                </a:solidFill>
                <a:effectLst/>
              </a:rPr>
              <a:t>Csikszentmihalyi</a:t>
            </a:r>
            <a:r>
              <a:rPr lang="ru-RU" sz="3200" dirty="0">
                <a:solidFill>
                  <a:schemeClr val="tx1"/>
                </a:solidFill>
                <a:effectLst/>
              </a:rPr>
              <a:t>, </a:t>
            </a:r>
            <a:r>
              <a:rPr lang="ru-RU" sz="3200" dirty="0" err="1">
                <a:solidFill>
                  <a:schemeClr val="tx1"/>
                </a:solidFill>
                <a:effectLst/>
              </a:rPr>
              <a:t>Halton</a:t>
            </a:r>
            <a:r>
              <a:rPr lang="ru-RU" sz="3200" dirty="0">
                <a:solidFill>
                  <a:schemeClr val="tx1"/>
                </a:solidFill>
                <a:effectLst/>
              </a:rPr>
              <a:t>, 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1981)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3468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2302</Words>
  <Application>Microsoft Office PowerPoint</Application>
  <PresentationFormat>Экран (4:3)</PresentationFormat>
  <Paragraphs>150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Бумажная</vt:lpstr>
      <vt:lpstr>Презентация PowerPoint</vt:lpstr>
      <vt:lpstr>Как проявляется научная память - преемственность научных идей?</vt:lpstr>
      <vt:lpstr>  ЖИЗНЕННОЕ ПРОСТРАНСТВО – ЧТО ОНО СОДЕРЖИТ? </vt:lpstr>
      <vt:lpstr>Жизненное пространство</vt:lpstr>
      <vt:lpstr>Презентация PowerPoint</vt:lpstr>
      <vt:lpstr>Как понять, что именно воздействует на личность?</vt:lpstr>
      <vt:lpstr>Две эмпирические концепции  жизненного пространства:  Cookman, 1996; Нартова-Бочавер, 2005</vt:lpstr>
      <vt:lpstr>Csikszentmihalyi, Halton, 1981</vt:lpstr>
      <vt:lpstr>Предпочтения объектов привязанностей (Csikszentmihalyi, Halton, 1981)</vt:lpstr>
      <vt:lpstr>История о токарном станке (Csikszentmihalyi, Halton, 1981, с. 109).</vt:lpstr>
      <vt:lpstr>К чему возникают привязанности?</vt:lpstr>
      <vt:lpstr>  ХОЛИСТИЧНОСТЬ ЖИЗНЕННОГО ПРОСТРАНСТВА: САМООРГАНИЗАЦИЯ, САМОКОМПЕНСАЦИЯ,  ИЗБЫТОЧНОСТЬ И ПУСТОТЫ </vt:lpstr>
      <vt:lpstr>Целостность жизненного пространства</vt:lpstr>
      <vt:lpstr>Целостность жизненного пространства</vt:lpstr>
      <vt:lpstr>Принцип изоморфизма (тождества физического и психического) на примере  телесности</vt:lpstr>
      <vt:lpstr>Пищевое поведение как замещение</vt:lpstr>
      <vt:lpstr>Привязанность к вещам как замещение</vt:lpstr>
      <vt:lpstr>Роль пустот в жизненном пространстве</vt:lpstr>
      <vt:lpstr>Варианты «пустот» в психологии личности</vt:lpstr>
      <vt:lpstr>Свидетельства видимого воздействия несуществующего</vt:lpstr>
      <vt:lpstr>Свидетельства видимого воздействия несуществующего</vt:lpstr>
      <vt:lpstr>Презентация PowerPoint</vt:lpstr>
      <vt:lpstr>ГРАНИЦЫ  ЖИЗНЕННОГО ПРОСТРАНСТВА</vt:lpstr>
      <vt:lpstr>Задача «психологической экологии»</vt:lpstr>
      <vt:lpstr>Функции личностных границ</vt:lpstr>
      <vt:lpstr>Границы в гештальттерапиии</vt:lpstr>
      <vt:lpstr>Дисфункциональные и здоровые границы</vt:lpstr>
      <vt:lpstr>Что препятствует наличию здоровых границ? </vt:lpstr>
      <vt:lpstr>Здоровые границы </vt:lpstr>
      <vt:lpstr>Онтогенез границ в детстве (Силина, 2018)</vt:lpstr>
      <vt:lpstr>То, на что не хватило времени…</vt:lpstr>
      <vt:lpstr>Вывод</vt:lpstr>
      <vt:lpstr>Спасибо за внимание! S-nartova@yandex.ru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</dc:creator>
  <cp:lastModifiedBy>Aleks</cp:lastModifiedBy>
  <cp:revision>32</cp:revision>
  <dcterms:created xsi:type="dcterms:W3CDTF">2020-10-18T16:27:55Z</dcterms:created>
  <dcterms:modified xsi:type="dcterms:W3CDTF">2020-10-21T05:59:22Z</dcterms:modified>
</cp:coreProperties>
</file>