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AE5A-AD52-AD4C-8B35-CA51010946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AE718-9EB2-1443-99E3-A19445A09207}">
      <dgm:prSet/>
      <dgm:spPr>
        <a:noFill/>
      </dgm:spPr>
      <dgm:t>
        <a:bodyPr/>
        <a:lstStyle/>
        <a:p>
          <a:pPr algn="just"/>
          <a:r>
            <a:rPr lang="ru-RU" dirty="0">
              <a:solidFill>
                <a:schemeClr val="tx1"/>
              </a:solidFill>
            </a:rPr>
            <a:t>Настоящее время в контексте жизненного пути личности воспринимается не как точка, а как некоторая область. Можно предположить, что она определяется размером той временн</a:t>
          </a:r>
          <a:r>
            <a:rPr lang="ru-RU" i="1" dirty="0">
              <a:solidFill>
                <a:schemeClr val="tx1"/>
              </a:solidFill>
            </a:rPr>
            <a:t>о</a:t>
          </a:r>
          <a:r>
            <a:rPr lang="ru-RU" dirty="0">
              <a:solidFill>
                <a:schemeClr val="tx1"/>
              </a:solidFill>
            </a:rPr>
            <a:t>й перспективы, которую «за раз» удерживает человек при принятии решений, определении целей и, в целом, планировании времени своей жизни. Можно говорить об этом, используя термин «актуальное настоящее» . Этот аспект психологической реальности существенно отличается от того, что принято называть перспективой будущего: охватывая перспективу будущего, он привязан к ситуации «здесь-и-сейчас». </a:t>
          </a:r>
        </a:p>
      </dgm:t>
    </dgm:pt>
    <dgm:pt modelId="{4AD3C8BB-E626-5B4A-8503-32F2C74821C8}" type="parTrans" cxnId="{E48500E8-BA4F-074C-ABE0-F3832B744511}">
      <dgm:prSet/>
      <dgm:spPr/>
      <dgm:t>
        <a:bodyPr/>
        <a:lstStyle/>
        <a:p>
          <a:endParaRPr lang="ru-RU"/>
        </a:p>
      </dgm:t>
    </dgm:pt>
    <dgm:pt modelId="{CE3A7A68-66F5-C948-BA3B-32890EBC95F5}" type="sibTrans" cxnId="{E48500E8-BA4F-074C-ABE0-F3832B744511}">
      <dgm:prSet/>
      <dgm:spPr/>
      <dgm:t>
        <a:bodyPr/>
        <a:lstStyle/>
        <a:p>
          <a:endParaRPr lang="ru-RU"/>
        </a:p>
      </dgm:t>
    </dgm:pt>
    <dgm:pt modelId="{2BAF4DFA-42EB-E943-A2DC-A58D35D15473}">
      <dgm:prSet custT="1"/>
      <dgm:spPr>
        <a:noFill/>
      </dgm:spPr>
      <dgm:t>
        <a:bodyPr/>
        <a:lstStyle/>
        <a:p>
          <a:pPr algn="l"/>
          <a:r>
            <a:rPr lang="ru-RU" sz="13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Психологические моменты настоящего достаточно парадоксально скроены: с одной стороны, они не дробятся на кусочки, а создают ощущаемую длительность события, а с другой стороны субъективно переживаются как достаточно автономные «сейчас»  [Штерн, 2018] </a:t>
          </a:r>
          <a:r>
            <a:rPr lang="ru-RU" sz="1000" kern="1200" dirty="0">
              <a:solidFill>
                <a:schemeClr val="tx1"/>
              </a:solidFill>
            </a:rPr>
            <a:t>. </a:t>
          </a:r>
          <a:endParaRPr lang="ru-RU" sz="1300" kern="1200" dirty="0"/>
        </a:p>
      </dgm:t>
    </dgm:pt>
    <dgm:pt modelId="{39C838CC-7072-B543-9FF2-7247827BD6C1}" type="parTrans" cxnId="{120A7ACF-6215-8345-9762-ABCAD31F30B2}">
      <dgm:prSet/>
      <dgm:spPr/>
      <dgm:t>
        <a:bodyPr/>
        <a:lstStyle/>
        <a:p>
          <a:endParaRPr lang="ru-RU"/>
        </a:p>
      </dgm:t>
    </dgm:pt>
    <dgm:pt modelId="{FD161E02-8F9D-144E-B1B6-251FECF6B768}" type="sibTrans" cxnId="{120A7ACF-6215-8345-9762-ABCAD31F30B2}">
      <dgm:prSet/>
      <dgm:spPr/>
      <dgm:t>
        <a:bodyPr/>
        <a:lstStyle/>
        <a:p>
          <a:endParaRPr lang="ru-RU"/>
        </a:p>
      </dgm:t>
    </dgm:pt>
    <dgm:pt modelId="{E44CBD26-FF23-234B-9A6D-013D11666224}" type="pres">
      <dgm:prSet presAssocID="{97D0AE5A-AD52-AD4C-8B35-CA51010946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E16410-9A91-D642-B0A1-C9BD06932A39}" type="pres">
      <dgm:prSet presAssocID="{08DAE718-9EB2-1443-99E3-A19445A09207}" presName="composite" presStyleCnt="0"/>
      <dgm:spPr/>
    </dgm:pt>
    <dgm:pt modelId="{F9A1CCA0-3464-8F41-A479-11A3BC83BDCF}" type="pres">
      <dgm:prSet presAssocID="{08DAE718-9EB2-1443-99E3-A19445A09207}" presName="imgShp" presStyleLbl="fgImgPlace1" presStyleIdx="0" presStyleCnt="2" custScaleX="92125" custScaleY="91384"/>
      <dgm:spPr>
        <a:noFill/>
      </dgm:spPr>
    </dgm:pt>
    <dgm:pt modelId="{1C8DD033-034E-0C41-80D9-4341BBD68182}" type="pres">
      <dgm:prSet presAssocID="{08DAE718-9EB2-1443-99E3-A19445A0920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3CA2A-EC66-6F4F-B628-DCE02BA7BE52}" type="pres">
      <dgm:prSet presAssocID="{CE3A7A68-66F5-C948-BA3B-32890EBC95F5}" presName="spacing" presStyleCnt="0"/>
      <dgm:spPr/>
    </dgm:pt>
    <dgm:pt modelId="{02524A16-D027-DE45-AAC8-3017968C32F6}" type="pres">
      <dgm:prSet presAssocID="{2BAF4DFA-42EB-E943-A2DC-A58D35D15473}" presName="composite" presStyleCnt="0"/>
      <dgm:spPr/>
    </dgm:pt>
    <dgm:pt modelId="{226658C6-3390-B641-A982-889913416483}" type="pres">
      <dgm:prSet presAssocID="{2BAF4DFA-42EB-E943-A2DC-A58D35D15473}" presName="imgShp" presStyleLbl="fgImgPlace1" presStyleIdx="1" presStyleCnt="2" custScaleX="42227" custScaleY="38708" custLinFactNeighborX="60234" custLinFactNeighborY="-24514"/>
      <dgm:spPr>
        <a:noFill/>
      </dgm:spPr>
    </dgm:pt>
    <dgm:pt modelId="{F3DC7F00-6DAF-0241-AAB3-6DFA162A677B}" type="pres">
      <dgm:prSet presAssocID="{2BAF4DFA-42EB-E943-A2DC-A58D35D15473}" presName="txShp" presStyleLbl="node1" presStyleIdx="1" presStyleCnt="2" custLinFactNeighborX="15078" custLinFactNeighborY="-25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A7ACF-6215-8345-9762-ABCAD31F30B2}" srcId="{97D0AE5A-AD52-AD4C-8B35-CA510109460C}" destId="{2BAF4DFA-42EB-E943-A2DC-A58D35D15473}" srcOrd="1" destOrd="0" parTransId="{39C838CC-7072-B543-9FF2-7247827BD6C1}" sibTransId="{FD161E02-8F9D-144E-B1B6-251FECF6B768}"/>
    <dgm:cxn modelId="{2257A509-ADB0-4140-96F8-F902E7FE0A33}" type="presOf" srcId="{08DAE718-9EB2-1443-99E3-A19445A09207}" destId="{1C8DD033-034E-0C41-80D9-4341BBD68182}" srcOrd="0" destOrd="0" presId="urn:microsoft.com/office/officeart/2005/8/layout/vList3"/>
    <dgm:cxn modelId="{990933AD-1DEF-B649-8085-AE7A243CBE6F}" type="presOf" srcId="{97D0AE5A-AD52-AD4C-8B35-CA510109460C}" destId="{E44CBD26-FF23-234B-9A6D-013D11666224}" srcOrd="0" destOrd="0" presId="urn:microsoft.com/office/officeart/2005/8/layout/vList3"/>
    <dgm:cxn modelId="{0E60791D-3380-714C-BE42-8D44A1077C18}" type="presOf" srcId="{2BAF4DFA-42EB-E943-A2DC-A58D35D15473}" destId="{F3DC7F00-6DAF-0241-AAB3-6DFA162A677B}" srcOrd="0" destOrd="0" presId="urn:microsoft.com/office/officeart/2005/8/layout/vList3"/>
    <dgm:cxn modelId="{E48500E8-BA4F-074C-ABE0-F3832B744511}" srcId="{97D0AE5A-AD52-AD4C-8B35-CA510109460C}" destId="{08DAE718-9EB2-1443-99E3-A19445A09207}" srcOrd="0" destOrd="0" parTransId="{4AD3C8BB-E626-5B4A-8503-32F2C74821C8}" sibTransId="{CE3A7A68-66F5-C948-BA3B-32890EBC95F5}"/>
    <dgm:cxn modelId="{9965CA4D-AF2B-364D-BAF8-38C955588FC0}" type="presParOf" srcId="{E44CBD26-FF23-234B-9A6D-013D11666224}" destId="{C3E16410-9A91-D642-B0A1-C9BD06932A39}" srcOrd="0" destOrd="0" presId="urn:microsoft.com/office/officeart/2005/8/layout/vList3"/>
    <dgm:cxn modelId="{840C89E4-9294-E44A-8F6F-486D3A15435D}" type="presParOf" srcId="{C3E16410-9A91-D642-B0A1-C9BD06932A39}" destId="{F9A1CCA0-3464-8F41-A479-11A3BC83BDCF}" srcOrd="0" destOrd="0" presId="urn:microsoft.com/office/officeart/2005/8/layout/vList3"/>
    <dgm:cxn modelId="{920D56A3-06A8-AA49-B3B4-0D2EA4FACD05}" type="presParOf" srcId="{C3E16410-9A91-D642-B0A1-C9BD06932A39}" destId="{1C8DD033-034E-0C41-80D9-4341BBD68182}" srcOrd="1" destOrd="0" presId="urn:microsoft.com/office/officeart/2005/8/layout/vList3"/>
    <dgm:cxn modelId="{1D614D20-8864-C645-9F8E-F57338ADA242}" type="presParOf" srcId="{E44CBD26-FF23-234B-9A6D-013D11666224}" destId="{9B53CA2A-EC66-6F4F-B628-DCE02BA7BE52}" srcOrd="1" destOrd="0" presId="urn:microsoft.com/office/officeart/2005/8/layout/vList3"/>
    <dgm:cxn modelId="{EB532739-CB40-0548-A504-D60FEEE42765}" type="presParOf" srcId="{E44CBD26-FF23-234B-9A6D-013D11666224}" destId="{02524A16-D027-DE45-AAC8-3017968C32F6}" srcOrd="2" destOrd="0" presId="urn:microsoft.com/office/officeart/2005/8/layout/vList3"/>
    <dgm:cxn modelId="{5D788D62-80E0-F444-8EC6-6A07D050B3A0}" type="presParOf" srcId="{02524A16-D027-DE45-AAC8-3017968C32F6}" destId="{226658C6-3390-B641-A982-889913416483}" srcOrd="0" destOrd="0" presId="urn:microsoft.com/office/officeart/2005/8/layout/vList3"/>
    <dgm:cxn modelId="{81B6E9F9-30D3-8E40-A71E-5B280298736E}" type="presParOf" srcId="{02524A16-D027-DE45-AAC8-3017968C32F6}" destId="{F3DC7F00-6DAF-0241-AAB3-6DFA162A67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DD033-034E-0C41-80D9-4341BBD68182}">
      <dsp:nvSpPr>
        <dsp:cNvPr id="0" name=""/>
        <dsp:cNvSpPr/>
      </dsp:nvSpPr>
      <dsp:spPr>
        <a:xfrm rot="10800000">
          <a:off x="2197134" y="1178"/>
          <a:ext cx="6992874" cy="18920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Настоящее время в контексте жизненного пути личности воспринимается не как точка, а как некоторая область. Можно предположить, что она определяется размером той временн</a:t>
          </a:r>
          <a:r>
            <a:rPr lang="ru-RU" sz="1300" i="1" kern="1200" dirty="0">
              <a:solidFill>
                <a:schemeClr val="tx1"/>
              </a:solidFill>
            </a:rPr>
            <a:t>о</a:t>
          </a:r>
          <a:r>
            <a:rPr lang="ru-RU" sz="1300" kern="1200" dirty="0">
              <a:solidFill>
                <a:schemeClr val="tx1"/>
              </a:solidFill>
            </a:rPr>
            <a:t>й перспективы, которую «за раз» удерживает человек при принятии решений, определении целей и, в целом, планировании времени своей жизни. Можно говорить об этом, используя термин «актуальное настоящее» . Этот аспект психологической реальности существенно отличается от того, что принято называть перспективой будущего: охватывая перспективу будущего, он привязан к ситуации «здесь-и-сейчас». </a:t>
          </a:r>
        </a:p>
      </dsp:txBody>
      <dsp:txXfrm rot="10800000">
        <a:off x="2670156" y="1178"/>
        <a:ext cx="6519852" cy="1892089"/>
      </dsp:txXfrm>
    </dsp:sp>
    <dsp:sp modelId="{F9A1CCA0-3464-8F41-A479-11A3BC83BDCF}">
      <dsp:nvSpPr>
        <dsp:cNvPr id="0" name=""/>
        <dsp:cNvSpPr/>
      </dsp:nvSpPr>
      <dsp:spPr>
        <a:xfrm>
          <a:off x="1325591" y="82689"/>
          <a:ext cx="1743087" cy="172906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C7F00-6DAF-0241-AAB3-6DFA162A677B}">
      <dsp:nvSpPr>
        <dsp:cNvPr id="0" name=""/>
        <dsp:cNvSpPr/>
      </dsp:nvSpPr>
      <dsp:spPr>
        <a:xfrm rot="10800000">
          <a:off x="3015491" y="1971746"/>
          <a:ext cx="6992874" cy="18920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Психологические моменты настоящего достаточно парадоксально скроены: с одной стороны, они не дробятся на кусочки, а создают ощущаемую длительность события, а с другой стороны субъективно переживаются как достаточно автономные «сейчас»  [Штерн, 2018] </a:t>
          </a:r>
          <a:r>
            <a:rPr lang="ru-RU" sz="1000" kern="1200" dirty="0">
              <a:solidFill>
                <a:schemeClr val="tx1"/>
              </a:solidFill>
            </a:rPr>
            <a:t>. </a:t>
          </a:r>
          <a:endParaRPr lang="ru-RU" sz="1300" kern="1200" dirty="0"/>
        </a:p>
      </dsp:txBody>
      <dsp:txXfrm rot="10800000">
        <a:off x="3488513" y="1971746"/>
        <a:ext cx="6519852" cy="1892089"/>
      </dsp:txXfrm>
    </dsp:sp>
    <dsp:sp modelId="{226658C6-3390-B641-A982-889913416483}">
      <dsp:nvSpPr>
        <dsp:cNvPr id="0" name=""/>
        <dsp:cNvSpPr/>
      </dsp:nvSpPr>
      <dsp:spPr>
        <a:xfrm>
          <a:off x="2701300" y="2574093"/>
          <a:ext cx="798972" cy="73238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72B-8C6E-4FD0-B287-783323DF318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«Ближайшие дела» во временной перспективе личности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06610" y="5073029"/>
            <a:ext cx="2570921" cy="165576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algn="l"/>
            <a:r>
              <a:rPr lang="ru-RU" sz="2000" dirty="0" err="1"/>
              <a:t>М.О.Аванесян</a:t>
            </a:r>
            <a:r>
              <a:rPr lang="ru-RU" sz="2000" dirty="0"/>
              <a:t> (СПбГУ)</a:t>
            </a:r>
          </a:p>
        </p:txBody>
      </p:sp>
    </p:spTree>
    <p:extLst>
      <p:ext uri="{BB962C8B-B14F-4D97-AF65-F5344CB8AC3E}">
        <p14:creationId xmlns:p14="http://schemas.microsoft.com/office/powerpoint/2010/main" val="177414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1D503-37B4-0441-B528-1F04A0A8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500" dirty="0"/>
              <a:t>Подводя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98043-AD7B-5740-8BE1-AA985513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ru-RU" sz="1900" dirty="0"/>
              <a:t>Можно предположить, что временн</a:t>
            </a:r>
            <a:r>
              <a:rPr lang="ru-RU" sz="1900" i="1" dirty="0"/>
              <a:t>ы</a:t>
            </a:r>
            <a:r>
              <a:rPr lang="ru-RU" sz="1900" dirty="0"/>
              <a:t>е границы личности обладают онтологическим статусом, т. е. существуют для человека в его реальности. </a:t>
            </a:r>
          </a:p>
          <a:p>
            <a:r>
              <a:rPr lang="ru-RU" sz="1900" dirty="0"/>
              <a:t>Они </a:t>
            </a:r>
            <a:r>
              <a:rPr lang="ru-RU" sz="1900" dirty="0" err="1"/>
              <a:t>зонируют</a:t>
            </a:r>
            <a:r>
              <a:rPr lang="ru-RU" sz="1900" dirty="0"/>
              <a:t> его жизненное пространство, позволяя феноменологически переживать некоторый «объем собственной жизни» («моя жизнь»). </a:t>
            </a:r>
          </a:p>
          <a:p>
            <a:r>
              <a:rPr lang="ru-RU" sz="1900" dirty="0"/>
              <a:t>Временн</a:t>
            </a:r>
            <a:r>
              <a:rPr lang="ru-RU" sz="1900" i="1" dirty="0"/>
              <a:t>ы</a:t>
            </a:r>
            <a:r>
              <a:rPr lang="ru-RU" sz="1900" dirty="0"/>
              <a:t>е границы «ближайших дел» можно определить как область планирования, связанную с удержанием в едином ментальном пространстве «моей жизни» областей актуального настоящего и ближайшего будущего. Пересечение границ, приближение или отдаление определенного события, как было показано, сопровождается эмоциональной реакцией, носящей «защитный» или, наоборот, «принимающий»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7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928" y="916965"/>
            <a:ext cx="9180871" cy="1012262"/>
          </a:xfrm>
        </p:spPr>
        <p:txBody>
          <a:bodyPr>
            <a:noAutofit/>
          </a:bodyPr>
          <a:lstStyle/>
          <a:p>
            <a:r>
              <a:rPr lang="ru-RU" sz="3000" dirty="0"/>
              <a:t>Какова психологическая реальность, стоящая за понятием «временн</a:t>
            </a:r>
            <a:r>
              <a:rPr lang="ru-RU" sz="3000" i="1" dirty="0"/>
              <a:t>о</a:t>
            </a:r>
            <a:r>
              <a:rPr lang="ru-RU" sz="3000" dirty="0"/>
              <a:t>й перспективы»?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154" y="2064773"/>
            <a:ext cx="9721645" cy="4112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1800" dirty="0"/>
              <a:t>Временн</a:t>
            </a:r>
            <a:r>
              <a:rPr lang="ru-RU" sz="1800" i="1" dirty="0"/>
              <a:t>а</a:t>
            </a:r>
            <a:r>
              <a:rPr lang="ru-RU" sz="1800" dirty="0"/>
              <a:t>я перспектива является чем-то большим, чем предсуществующее «пустое пространство», поскольку она заполняется значимыми для человека объектами, именно они и определяют насыщенность и протяженность этого пространства [</a:t>
            </a:r>
            <a:r>
              <a:rPr lang="en-US" sz="1800" dirty="0"/>
              <a:t>Gibson</a:t>
            </a:r>
            <a:r>
              <a:rPr lang="ru-RU" sz="1800" dirty="0"/>
              <a:t>, 2015; </a:t>
            </a:r>
            <a:r>
              <a:rPr lang="ru-RU" sz="1800" dirty="0" err="1"/>
              <a:t>Нюттен</a:t>
            </a:r>
            <a:r>
              <a:rPr lang="ru-RU" sz="1800" dirty="0"/>
              <a:t>, 2004]. Они располагаются в субъективном пространстве и переживаются человеком как относящиеся к близкому, отдаленному или очень отдаленному будущему.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9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390A0-572A-C84F-97CD-F1D025C2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/>
              <a:t>Настоящее: два уровня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5931286-0D40-9141-B2FF-8201AE1A2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6259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645FD3-A5C1-C24E-9704-09176A23E549}"/>
              </a:ext>
            </a:extLst>
          </p:cNvPr>
          <p:cNvSpPr txBox="1"/>
          <p:nvPr/>
        </p:nvSpPr>
        <p:spPr>
          <a:xfrm>
            <a:off x="2517913" y="2584174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макро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5F956F-1B5C-394E-9A17-8574DB136CAC}"/>
              </a:ext>
            </a:extLst>
          </p:cNvPr>
          <p:cNvSpPr txBox="1"/>
          <p:nvPr/>
        </p:nvSpPr>
        <p:spPr>
          <a:xfrm>
            <a:off x="3551583" y="455874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микро</a:t>
            </a:r>
          </a:p>
        </p:txBody>
      </p:sp>
    </p:spTree>
    <p:extLst>
      <p:ext uri="{BB962C8B-B14F-4D97-AF65-F5344CB8AC3E}">
        <p14:creationId xmlns:p14="http://schemas.microsoft.com/office/powerpoint/2010/main" val="325313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C0409-786F-2E44-A417-0E3D80D9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828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Основной исследовательский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73B3BA-D738-DA4F-9529-3001E74A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748" y="2249695"/>
            <a:ext cx="859734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существуют ли временн</a:t>
            </a:r>
            <a:r>
              <a:rPr lang="ru-RU" sz="1800" i="1" dirty="0"/>
              <a:t>ы</a:t>
            </a:r>
            <a:r>
              <a:rPr lang="ru-RU" sz="1800" dirty="0"/>
              <a:t>е границы личности как психологическая реальность, то есть обладают ли они онтологическим статусом?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7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25A56-B95D-684F-8E31-27FD849E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/>
              <a:t>Теоретические предпосылки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C12F1-D2BC-624F-BB06-537046E98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/>
              <a:t>Будущее является «ментальным пространством», мерность которого возникает за счет того, что «в ходе представления целевого объекта в рамках потребности, которая должна быть удовлетворена, на </a:t>
            </a:r>
            <a:r>
              <a:rPr lang="ru-RU" sz="1800" dirty="0" err="1"/>
              <a:t>репрезентационном</a:t>
            </a:r>
            <a:r>
              <a:rPr lang="ru-RU" sz="1800" dirty="0"/>
              <a:t> уровне поведенческой активности возникает определенная протяженность будущего» [</a:t>
            </a:r>
            <a:r>
              <a:rPr lang="ru-RU" sz="1800" dirty="0" err="1"/>
              <a:t>Нюттен</a:t>
            </a:r>
            <a:r>
              <a:rPr lang="ru-RU" sz="1800" dirty="0"/>
              <a:t>, 2004, с. 389]. </a:t>
            </a:r>
          </a:p>
          <a:p>
            <a:r>
              <a:rPr lang="ru-RU" sz="1800" dirty="0"/>
              <a:t>Выделяют</a:t>
            </a:r>
            <a:r>
              <a:rPr lang="ru-RU" sz="1800" i="1" dirty="0"/>
              <a:t> обобщенные временные категории</a:t>
            </a:r>
            <a:r>
              <a:rPr lang="ru-RU" sz="1800" dirty="0"/>
              <a:t> локализации целевых объектов в будущем: ближайшее будущее, </a:t>
            </a:r>
            <a:r>
              <a:rPr lang="ru-RU" sz="1800" dirty="0" err="1"/>
              <a:t>среднеудаленное</a:t>
            </a:r>
            <a:r>
              <a:rPr lang="ru-RU" sz="1800" dirty="0"/>
              <a:t> будущее, далекое будущее; добавочные категории — «открытое настоящее» и историческое будущее Под объектами Ж. </a:t>
            </a:r>
            <a:r>
              <a:rPr lang="ru-RU" sz="1800" dirty="0" err="1"/>
              <a:t>Нюттен</a:t>
            </a:r>
            <a:r>
              <a:rPr lang="ru-RU" sz="1800" dirty="0"/>
              <a:t> имеет в виду события, которые человек помещает в своей временной перспективе, которые связаны с его желаниями, намерениями, планами [</a:t>
            </a:r>
            <a:r>
              <a:rPr lang="ru-RU" sz="1800" dirty="0" err="1"/>
              <a:t>Нюттен</a:t>
            </a:r>
            <a:r>
              <a:rPr lang="ru-RU" sz="1800" dirty="0"/>
              <a:t>, 2004].</a:t>
            </a:r>
          </a:p>
          <a:p>
            <a:r>
              <a:rPr lang="ru-RU" sz="1800" dirty="0"/>
              <a:t>Психологически реальными для человека становятся только те составляющие его окружения, которые входят в его жизненное пространство, определяются его потребностями. </a:t>
            </a:r>
            <a:r>
              <a:rPr lang="ru-RU" sz="1800" i="1" dirty="0"/>
              <a:t>Принцип одновременности </a:t>
            </a:r>
            <a:r>
              <a:rPr lang="ru-RU" sz="1800" dirty="0"/>
              <a:t>(своевременности) и понятие </a:t>
            </a:r>
            <a:r>
              <a:rPr lang="ru-RU" sz="1800" i="1" dirty="0"/>
              <a:t>неисторической детерминации </a:t>
            </a:r>
            <a:r>
              <a:rPr lang="ru-RU" sz="1800" dirty="0"/>
              <a:t>поведения, введенные К. Левином, подчеркивают, что поведение детерминируется положением дел в настоящем и событиями прошлого и будущего, которые актуально представлены во временной перспективе субъекта. </a:t>
            </a:r>
          </a:p>
          <a:p>
            <a:r>
              <a:rPr lang="ru-RU" sz="1800" dirty="0"/>
              <a:t>«Субъективное временн</a:t>
            </a:r>
            <a:r>
              <a:rPr lang="ru-RU" sz="1800" i="1" dirty="0"/>
              <a:t>о</a:t>
            </a:r>
            <a:r>
              <a:rPr lang="ru-RU" sz="1800" dirty="0"/>
              <a:t>е расстояние» (</a:t>
            </a:r>
            <a:r>
              <a:rPr lang="ru-RU" sz="1800" dirty="0" err="1"/>
              <a:t>subjective</a:t>
            </a:r>
            <a:r>
              <a:rPr lang="ru-RU" sz="1800" dirty="0"/>
              <a:t> </a:t>
            </a:r>
            <a:r>
              <a:rPr lang="ru-RU" sz="1800" dirty="0" err="1"/>
              <a:t>temporal</a:t>
            </a:r>
            <a:r>
              <a:rPr lang="ru-RU" sz="1800" dirty="0"/>
              <a:t> </a:t>
            </a:r>
            <a:r>
              <a:rPr lang="ru-RU" sz="1800" dirty="0" err="1"/>
              <a:t>distance</a:t>
            </a:r>
            <a:r>
              <a:rPr lang="ru-RU" sz="1800" dirty="0"/>
              <a:t>) описывает «психологический опыт близости между своим нынешним я с прошлым и будущим я» [</a:t>
            </a:r>
            <a:r>
              <a:rPr lang="ru-RU" sz="1800" dirty="0" err="1"/>
              <a:t>Wilson</a:t>
            </a:r>
            <a:r>
              <a:rPr lang="ru-RU" sz="1800" dirty="0"/>
              <a:t>, </a:t>
            </a:r>
            <a:r>
              <a:rPr lang="ru-RU" sz="1800" dirty="0" err="1"/>
              <a:t>Ross</a:t>
            </a:r>
            <a:r>
              <a:rPr lang="ru-RU" sz="1800" dirty="0"/>
              <a:t>, </a:t>
            </a:r>
            <a:r>
              <a:rPr lang="en-US" sz="1800" dirty="0"/>
              <a:t>p</a:t>
            </a:r>
            <a:r>
              <a:rPr lang="ru-RU" sz="1800" dirty="0"/>
              <a:t>. 5].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7985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D8E02-871C-A245-BC68-6D43AEC9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/>
              <a:t>Дизайн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445041-5BEF-884F-82C8-3C95FA0C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889759"/>
            <a:ext cx="10043160" cy="42872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Выборка</a:t>
            </a:r>
            <a:r>
              <a:rPr lang="ru-RU" dirty="0"/>
              <a:t>  73 чел.: 31 ж., в возрасте от 20 до 40 и 41 м. в возрасте от 20 до 40, средний возраст участников 26,9±4,37. Все участники имели законченное высшее образование или находились в процессе его получения. 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1"/>
                </a:solidFill>
              </a:rPr>
              <a:t>Процедура</a:t>
            </a:r>
          </a:p>
          <a:p>
            <a:r>
              <a:rPr lang="ru-RU" dirty="0"/>
              <a:t>Кейс. На первом этапе участникам исследования давалась инструкция поставить в центре листа точку, которая будет означать здесь-и-сейчас. Потом их просили нарисовать вокруг точки круг, в котором будут находиться ближайшие дела, которые им нужно сделать. Затем участники обозначали, какой временн</a:t>
            </a:r>
            <a:r>
              <a:rPr lang="ru-RU" i="1" dirty="0"/>
              <a:t>о</a:t>
            </a:r>
            <a:r>
              <a:rPr lang="ru-RU" dirty="0"/>
              <a:t>й промежуток получился у них очерченным. На втором этапе предлагалась ситуация, в которой им надо было представить, что они выиграли бесплатную поездку в отпуск с условием, что принять решение о поездке нужно прямо сейчас. Затем им предлагалось разместить эту поездку в виде точки или круга на ранее сделанном рисунке. Затем участникам надо было вообразить, что поездка начинает приближаться к центру круга, то есть к настоящему моменту. После того как участники самостоятельно размещали поездку на листе, ее расположение сдвигалось экспериментатором ближе к центру, что означало приближение к настоящему моменту. В это время участнику предлагалось описать свой эмоциональный отклик на приближение поездки.</a:t>
            </a:r>
          </a:p>
          <a:p>
            <a:r>
              <a:rPr lang="ru-RU" dirty="0"/>
              <a:t>Опросник С. К. Нартовой-Бочавер «Суверенность психологического пространства — 2010» [Нартова-Бочавер, 2014], шкалы которого соответствуют измерениям психологического пространства: физического тела, территории, вещей, привычек, социальных связей, ценностей; </a:t>
            </a:r>
          </a:p>
          <a:p>
            <a:r>
              <a:rPr lang="ru-RU" dirty="0"/>
              <a:t>Тест тревожности </a:t>
            </a:r>
            <a:r>
              <a:rPr lang="ru-RU" dirty="0" err="1"/>
              <a:t>Спилбергера</a:t>
            </a:r>
            <a:r>
              <a:rPr lang="ru-RU" dirty="0"/>
              <a:t> — Ханина.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8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F3EC1-51CA-DB45-9A3C-E04368A7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/>
              <a:t>Результаты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5147469-DFE8-FC40-90E4-F263628E1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038271"/>
              </p:ext>
            </p:extLst>
          </p:nvPr>
        </p:nvGraphicFramePr>
        <p:xfrm>
          <a:off x="838200" y="2491519"/>
          <a:ext cx="8319051" cy="1430797"/>
        </p:xfrm>
        <a:graphic>
          <a:graphicData uri="http://schemas.openxmlformats.org/drawingml/2006/table">
            <a:tbl>
              <a:tblPr lastRow="1" bandRow="1" bandCol="1">
                <a:tableStyleId>{5C22544A-7EE6-4342-B048-85BDC9FD1C3A}</a:tableStyleId>
              </a:tblPr>
              <a:tblGrid>
                <a:gridCol w="2255812">
                  <a:extLst>
                    <a:ext uri="{9D8B030D-6E8A-4147-A177-3AD203B41FA5}">
                      <a16:colId xmlns:a16="http://schemas.microsoft.com/office/drawing/2014/main" xmlns="" val="4179886400"/>
                    </a:ext>
                  </a:extLst>
                </a:gridCol>
                <a:gridCol w="1129894">
                  <a:extLst>
                    <a:ext uri="{9D8B030D-6E8A-4147-A177-3AD203B41FA5}">
                      <a16:colId xmlns:a16="http://schemas.microsoft.com/office/drawing/2014/main" xmlns="" val="2332362082"/>
                    </a:ext>
                  </a:extLst>
                </a:gridCol>
                <a:gridCol w="1527745">
                  <a:extLst>
                    <a:ext uri="{9D8B030D-6E8A-4147-A177-3AD203B41FA5}">
                      <a16:colId xmlns:a16="http://schemas.microsoft.com/office/drawing/2014/main" xmlns="" val="4144497659"/>
                    </a:ext>
                  </a:extLst>
                </a:gridCol>
                <a:gridCol w="1336776">
                  <a:extLst>
                    <a:ext uri="{9D8B030D-6E8A-4147-A177-3AD203B41FA5}">
                      <a16:colId xmlns:a16="http://schemas.microsoft.com/office/drawing/2014/main" xmlns="" val="3684147785"/>
                    </a:ext>
                  </a:extLst>
                </a:gridCol>
                <a:gridCol w="1257207">
                  <a:extLst>
                    <a:ext uri="{9D8B030D-6E8A-4147-A177-3AD203B41FA5}">
                      <a16:colId xmlns:a16="http://schemas.microsoft.com/office/drawing/2014/main" xmlns="" val="694433531"/>
                    </a:ext>
                  </a:extLst>
                </a:gridCol>
                <a:gridCol w="811617">
                  <a:extLst>
                    <a:ext uri="{9D8B030D-6E8A-4147-A177-3AD203B41FA5}">
                      <a16:colId xmlns:a16="http://schemas.microsoft.com/office/drawing/2014/main" xmlns="" val="4089362065"/>
                    </a:ext>
                  </a:extLst>
                </a:gridCol>
              </a:tblGrid>
              <a:tr h="7052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Срок планирования для ближайших дел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44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 неделя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—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 месяц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 месяца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 месяцев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 месяцев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— 1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несколько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8570429"/>
                  </a:ext>
                </a:extLst>
              </a:tr>
              <a:tr h="607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Распределение выборки, в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369574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64B2F27-4413-A941-BED9-5B5C4C5C064E}"/>
              </a:ext>
            </a:extLst>
          </p:cNvPr>
          <p:cNvSpPr/>
          <p:nvPr/>
        </p:nvSpPr>
        <p:spPr>
          <a:xfrm>
            <a:off x="441135" y="1942122"/>
            <a:ext cx="89679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latin typeface="Arial" panose="020B0604020202020204" pitchFamily="34" charset="0"/>
                <a:ea typeface="Calibri" panose="020F0502020204030204" pitchFamily="34" charset="0"/>
              </a:rPr>
              <a:t>Протяженности временн</a:t>
            </a:r>
            <a:r>
              <a:rPr lang="ru-RU" altLang="ru-RU" sz="1500" b="1" i="1" dirty="0">
                <a:latin typeface="Arial" panose="020B0604020202020204" pitchFamily="34" charset="0"/>
                <a:ea typeface="Calibri" panose="020F0502020204030204" pitchFamily="34" charset="0"/>
              </a:rPr>
              <a:t>ы</a:t>
            </a:r>
            <a:r>
              <a:rPr lang="ru-RU" altLang="ru-RU" sz="1500" b="1" dirty="0">
                <a:latin typeface="Arial" panose="020B0604020202020204" pitchFamily="34" charset="0"/>
                <a:ea typeface="Calibri" panose="020F0502020204030204" pitchFamily="34" charset="0"/>
              </a:rPr>
              <a:t>х границ, процентное распределение участников (</a:t>
            </a:r>
            <a:r>
              <a:rPr lang="en-US" altLang="ru-RU" sz="1500" b="1" i="1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altLang="ru-RU" sz="1500" b="1" dirty="0">
                <a:latin typeface="Arial" panose="020B0604020202020204" pitchFamily="34" charset="0"/>
                <a:ea typeface="Calibri" panose="020F0502020204030204" pitchFamily="34" charset="0"/>
              </a:rPr>
              <a:t> = 73 </a:t>
            </a:r>
            <a:r>
              <a:rPr lang="en-US" altLang="ru-RU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чел</a:t>
            </a:r>
            <a:r>
              <a:rPr lang="en-US" altLang="ru-RU" sz="1500" b="1" dirty="0">
                <a:latin typeface="Arial" panose="020B0604020202020204" pitchFamily="34" charset="0"/>
                <a:ea typeface="Calibri" panose="020F0502020204030204" pitchFamily="34" charset="0"/>
              </a:rPr>
              <a:t>.)</a:t>
            </a:r>
            <a:endParaRPr lang="en-US" altLang="ru-RU" sz="150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4941888-86EA-D242-9BB0-9563D71AE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56704"/>
              </p:ext>
            </p:extLst>
          </p:nvPr>
        </p:nvGraphicFramePr>
        <p:xfrm>
          <a:off x="838200" y="4774107"/>
          <a:ext cx="8332304" cy="1120140"/>
        </p:xfrm>
        <a:graphic>
          <a:graphicData uri="http://schemas.openxmlformats.org/drawingml/2006/table">
            <a:tbl>
              <a:tblPr lastRow="1" bandRow="1" bandCol="1">
                <a:tableStyleId>{5C22544A-7EE6-4342-B048-85BDC9FD1C3A}</a:tableStyleId>
              </a:tblPr>
              <a:tblGrid>
                <a:gridCol w="2276061">
                  <a:extLst>
                    <a:ext uri="{9D8B030D-6E8A-4147-A177-3AD203B41FA5}">
                      <a16:colId xmlns:a16="http://schemas.microsoft.com/office/drawing/2014/main" xmlns="" val="2529620419"/>
                    </a:ext>
                  </a:extLst>
                </a:gridCol>
                <a:gridCol w="2054087">
                  <a:extLst>
                    <a:ext uri="{9D8B030D-6E8A-4147-A177-3AD203B41FA5}">
                      <a16:colId xmlns:a16="http://schemas.microsoft.com/office/drawing/2014/main" xmlns="" val="3884641530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xmlns="" val="4197080273"/>
                    </a:ext>
                  </a:extLst>
                </a:gridCol>
                <a:gridCol w="1815547">
                  <a:extLst>
                    <a:ext uri="{9D8B030D-6E8A-4147-A177-3AD203B41FA5}">
                      <a16:colId xmlns:a16="http://schemas.microsoft.com/office/drawing/2014/main" xmlns="" val="2644806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Готовность к изменению планов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66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Поместили поездку вне круга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Поместили поездку внутрь круга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Поместили поездку внутрь круга при определенных условиях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67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Распределение выборки, в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5459602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7CC8C9D-95A5-8D4C-A802-0A5F0091ADDF}"/>
              </a:ext>
            </a:extLst>
          </p:cNvPr>
          <p:cNvSpPr/>
          <p:nvPr/>
        </p:nvSpPr>
        <p:spPr>
          <a:xfrm>
            <a:off x="454389" y="4032044"/>
            <a:ext cx="8716115" cy="74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Arial" panose="020B0604020202020204" pitchFamily="34" charset="0"/>
              </a:rPr>
              <a:t>Распределение ответов участников в соответствии с проницаемостью временных границ (</a:t>
            </a:r>
            <a:r>
              <a:rPr lang="en-US" sz="1500" b="1" dirty="0">
                <a:latin typeface="Arial" panose="020B0604020202020204" pitchFamily="34" charset="0"/>
              </a:rPr>
              <a:t>n </a:t>
            </a:r>
            <a:r>
              <a:rPr lang="ru-RU" sz="1500" b="1" dirty="0">
                <a:latin typeface="Arial" panose="020B0604020202020204" pitchFamily="34" charset="0"/>
              </a:rPr>
              <a:t>= 73 чел.)</a:t>
            </a:r>
          </a:p>
        </p:txBody>
      </p:sp>
    </p:spTree>
    <p:extLst>
      <p:ext uri="{BB962C8B-B14F-4D97-AF65-F5344CB8AC3E}">
        <p14:creationId xmlns:p14="http://schemas.microsoft.com/office/powerpoint/2010/main" val="180338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1D49C2-DB42-6C44-A4F3-4609666C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8048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Область «ближайших дел» и суверенность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577B19-BC65-B741-BEC5-1ED80483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1. Протяженность области «ближайших дел» не связана с суверенностью временн</a:t>
            </a:r>
            <a:r>
              <a:rPr lang="ru-RU" sz="1800" i="1" dirty="0"/>
              <a:t>ы</a:t>
            </a:r>
            <a:r>
              <a:rPr lang="ru-RU" sz="1800" dirty="0"/>
              <a:t>х границ.</a:t>
            </a:r>
          </a:p>
          <a:p>
            <a:pPr marL="0" indent="0">
              <a:buNone/>
            </a:pPr>
            <a:r>
              <a:rPr lang="ru-RU" sz="1800" dirty="0"/>
              <a:t>Интерпретация: протяженность актуального настоящего не связана с тем, может ли человек контролировать, защищать и развивать свой повседневный распорядок, режим дня. </a:t>
            </a:r>
          </a:p>
          <a:p>
            <a:pPr marL="0" indent="0">
              <a:buNone/>
            </a:pPr>
            <a:r>
              <a:rPr lang="ru-RU" sz="1800" dirty="0"/>
              <a:t>2. Протяженность области «ближайших дел» оказалась значимо связанной с суверенностью физического тела и территории, а также социальных связей. </a:t>
            </a:r>
          </a:p>
          <a:p>
            <a:pPr marL="0" indent="0">
              <a:buNone/>
            </a:pPr>
            <a:r>
              <a:rPr lang="ru-RU" sz="1800" dirty="0"/>
              <a:t>Интерпретация: повышение контроля и автономности физического и социального пространства приводит к тому, что время будущей жизни становится все более личным, «своим» («время моей жизни»). Вероятно, возможности человека увеличиваются при повышении его способности устанавливать близкие и ответственные отношения с другими. </a:t>
            </a:r>
          </a:p>
          <a:p>
            <a:pPr marL="0" indent="0">
              <a:buNone/>
            </a:pPr>
            <a:r>
              <a:rPr lang="ru-RU" sz="1800" dirty="0"/>
              <a:t>3.  При планировании от нескольких дней до полугода показатель тревоги повышается, а от полугода до нескольких лет уменьшается (на уровне тенденций).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D8D5D63-5EFE-C245-840D-0E0D0DB9B55A}"/>
              </a:ext>
            </a:extLst>
          </p:cNvPr>
          <p:cNvSpPr/>
          <p:nvPr/>
        </p:nvSpPr>
        <p:spPr>
          <a:xfrm>
            <a:off x="4131633" y="1655940"/>
            <a:ext cx="4096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Протяженность временных границ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832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0ABA8-D934-D14F-8D89-98F2779F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Проницаемость временных границ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412C33-1E02-9443-9C9F-BC49CFE3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1730"/>
            <a:ext cx="105156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 помощью специальной процедуры моделировалась ситуация пересечение временных границ, обозначенных участниками (поездка начинает приближаться к центру круга). </a:t>
            </a:r>
          </a:p>
          <a:p>
            <a:r>
              <a:rPr lang="ru-RU" sz="1800" dirty="0"/>
              <a:t>Описано несколько типов эмоциональных реакций, связанных с приближением или отдалением события: отрицательная (50,6%), положительная (22%), амбивалентная (5,4%), нейтральная (22%).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E3502E-1A9F-2A4D-AE88-68662BFB5603}"/>
              </a:ext>
            </a:extLst>
          </p:cNvPr>
          <p:cNvSpPr/>
          <p:nvPr/>
        </p:nvSpPr>
        <p:spPr>
          <a:xfrm>
            <a:off x="2017644" y="4040590"/>
            <a:ext cx="93361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 нашей выборке встречались нетипичные ответы, связанные с очень близким или, наоборот, дальним временем планирования. Тот, кто отмечал в актуальных планах 5 лет и больше (максимум в 10 лет), в открытых ответах об эмоциональной реакции на поездку указывал, что незапланированное разрушение или смена планов может «привести к нервному срыву или к сильному упадку жизненного тонуса». В свою очередь участники, которые отметили ближайшие дела в области нескольких часов, легко передвигали поездку в пределах круга: их временная зона ограничивалась небольшой областью у точки здесь-и-сейчас. У участников с такими границами мы наблюдали сложность в ранжировании деятельности по приоритетам, а ответственность за смену планов они чаще всего приписывали </a:t>
            </a:r>
            <a:r>
              <a:rPr lang="ru-RU" sz="1200" i="1" dirty="0">
                <a:latin typeface="Times New Roman" panose="02020603050405020304" pitchFamily="18" charset="0"/>
              </a:rPr>
              <a:t>внешним обстоятельствам, например «если мне пришла поездка, значит это знак». Участник, который нарисовал круг максимально приближенным к точке здесь-и-сейчас, аргументировал это тем, что выстраивание каких-либо планов и определение графика — нерационально и противоречит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философии свободы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1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996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«Ближайшие дела» во временной перспективе личности</vt:lpstr>
      <vt:lpstr>Какова психологическая реальность, стоящая за понятием «временной перспективы»?</vt:lpstr>
      <vt:lpstr>Настоящее: два уровня</vt:lpstr>
      <vt:lpstr>Основной исследовательский вопрос</vt:lpstr>
      <vt:lpstr>Теоретические предпосылки</vt:lpstr>
      <vt:lpstr>Дизайн</vt:lpstr>
      <vt:lpstr>Результаты</vt:lpstr>
      <vt:lpstr>Область «ближайших дел» и суверенность личности</vt:lpstr>
      <vt:lpstr>Проницаемость временных границ</vt:lpstr>
      <vt:lpstr>Подводя итоги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ZooNet</dc:creator>
  <cp:lastModifiedBy>Lena_zi</cp:lastModifiedBy>
  <cp:revision>18</cp:revision>
  <dcterms:created xsi:type="dcterms:W3CDTF">2019-10-12T21:11:52Z</dcterms:created>
  <dcterms:modified xsi:type="dcterms:W3CDTF">2020-10-18T16:25:23Z</dcterms:modified>
</cp:coreProperties>
</file>