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4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1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974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5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34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781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27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8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1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35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1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2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BAC6F8-EC87-4DEE-82AC-EA3355BFA9FC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A7402A-235B-4F8F-9F9D-49B889C6E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.kozlova.i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24C90D-9BAC-4E33-A947-8B2561921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593" y="1803633"/>
            <a:ext cx="5933765" cy="2700727"/>
          </a:xfrm>
          <a:noFill/>
        </p:spPr>
        <p:txBody>
          <a:bodyPr anchor="ctr"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Представления обыденного сознания о родительстве: связь с ценностными установками и традиционными представлениями о мире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DA5049-300B-4D24-95E4-191CC10B1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ru-RU" sz="2000" dirty="0">
                <a:solidFill>
                  <a:srgbClr val="080808"/>
                </a:solidFill>
              </a:rPr>
              <a:t>Козлова Юлия Витальевна</a:t>
            </a:r>
          </a:p>
          <a:p>
            <a:endParaRPr lang="ru-RU" sz="1000" dirty="0">
              <a:solidFill>
                <a:srgbClr val="080808"/>
              </a:solidFill>
            </a:endParaRPr>
          </a:p>
          <a:p>
            <a:endParaRPr lang="ru-RU" sz="1000" dirty="0">
              <a:solidFill>
                <a:srgbClr val="080808"/>
              </a:solidFill>
            </a:endParaRPr>
          </a:p>
          <a:p>
            <a:r>
              <a:rPr lang="ru-RU" sz="1000" dirty="0">
                <a:solidFill>
                  <a:srgbClr val="080808"/>
                </a:solidFill>
              </a:rPr>
              <a:t>Исследование выполнено при поддержке РФФИ проекта № 18-013-00703</a:t>
            </a:r>
          </a:p>
        </p:txBody>
      </p:sp>
    </p:spTree>
    <p:extLst>
      <p:ext uri="{BB962C8B-B14F-4D97-AF65-F5344CB8AC3E}">
        <p14:creationId xmlns:p14="http://schemas.microsoft.com/office/powerpoint/2010/main" val="198702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3576C-7B24-48E5-8CEE-765D273F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E1D3CE-E877-491B-B559-C34CC6EB73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0059" y="2367092"/>
            <a:ext cx="11017541" cy="4285378"/>
          </a:xfrm>
        </p:spPr>
        <p:txBody>
          <a:bodyPr>
            <a:normAutofit fontScale="62500" lnSpcReduction="20000"/>
          </a:bodyPr>
          <a:lstStyle/>
          <a:p>
            <a:pPr indent="0" algn="just">
              <a:spcBef>
                <a:spcPts val="0"/>
              </a:spcBef>
              <a:buNone/>
            </a:pPr>
            <a:endParaRPr lang="ru-RU" dirty="0">
              <a:solidFill>
                <a:srgbClr val="C00000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dirty="0"/>
              <a:t>Вместе с тем полученные результаты позволяют говорить об индивидуальных вариациях в приверженности традиционным или современным представлениям и обозначить факторы, оказывающие влияние на приверженность традиционной модели семьи или готовность принимать ее более современные формы: </a:t>
            </a:r>
          </a:p>
          <a:p>
            <a:pPr indent="457200" algn="just">
              <a:spcBef>
                <a:spcPts val="0"/>
              </a:spcBef>
              <a:buNone/>
            </a:pPr>
            <a:endParaRPr lang="ru-RU" dirty="0"/>
          </a:p>
          <a:p>
            <a:pPr indent="457200" algn="just">
              <a:spcBef>
                <a:spcPts val="0"/>
              </a:spcBef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C00000"/>
                </a:solidFill>
              </a:rPr>
              <a:t>Среда</a:t>
            </a:r>
            <a:r>
              <a:rPr lang="ru-RU" dirty="0"/>
              <a:t> (место проживания). Наибольшее число сторонников традиционной модели родительства проживает в малых городах. В таких городах в большей степени сохраняется традиционный уклад, следование социально одобряемым моделям поведения имеет большее значение, чем в мегаполисах, что оказывает очевидное влияние на социальные представления жителей.</a:t>
            </a:r>
          </a:p>
          <a:p>
            <a:pPr indent="457200" algn="just">
              <a:spcBef>
                <a:spcPts val="0"/>
              </a:spcBef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C00000"/>
                </a:solidFill>
              </a:rPr>
              <a:t>Образ жизни родительской семьи</a:t>
            </a:r>
            <a:r>
              <a:rPr lang="ru-RU" dirty="0"/>
              <a:t>. Приверженцы традиционного родительства выросли в семьях, приближенных к традиционной модели: в полных семьях, где родители состоят в зарегистрированном браке, где чаще всего двое и более детей. В свою очередь, вариативность модели семьи, в которой вырос респондент, может оказать влияние на более свободный выбор модели собственной семьи респондента, в том числе соответствующей идеям современного родительства.</a:t>
            </a:r>
          </a:p>
          <a:p>
            <a:pPr indent="457200" algn="just">
              <a:spcBef>
                <a:spcPts val="0"/>
              </a:spcBef>
              <a:buNone/>
            </a:pPr>
            <a:r>
              <a:rPr lang="ru-RU" dirty="0"/>
              <a:t>-  </a:t>
            </a:r>
            <a:r>
              <a:rPr lang="ru-RU" dirty="0">
                <a:solidFill>
                  <a:srgbClr val="C00000"/>
                </a:solidFill>
              </a:rPr>
              <a:t>Ценности личности</a:t>
            </a:r>
            <a:r>
              <a:rPr lang="ru-RU" dirty="0"/>
              <a:t>.  Для сторонников традиционной модели семьи характерна ориентация на ценности традиций, конформизма, власти, безопасности, что говорит о том, что предпочтение традиционной семьи имеет опору в системе ценностных ориентаций индивида.</a:t>
            </a:r>
          </a:p>
          <a:p>
            <a:pPr indent="457200" algn="just">
              <a:spcBef>
                <a:spcPts val="0"/>
              </a:spcBef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C00000"/>
                </a:solidFill>
              </a:rPr>
              <a:t>Традиционная картина мира</a:t>
            </a:r>
            <a:r>
              <a:rPr lang="ru-RU" dirty="0"/>
              <a:t>.  Приверженность стереотипам, отражающим предпочтение стабильного, устойчивого характера жизненного контекста, а также традиционным нормативам человеческих отношений, оказывает сильное влияние и на установки человека в отношении традиционного / современного типа семьи. </a:t>
            </a:r>
          </a:p>
        </p:txBody>
      </p:sp>
    </p:spTree>
    <p:extLst>
      <p:ext uri="{BB962C8B-B14F-4D97-AF65-F5344CB8AC3E}">
        <p14:creationId xmlns:p14="http://schemas.microsoft.com/office/powerpoint/2010/main" val="299630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E1D3CE-E877-491B-B559-C34CC6EB73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4893" y="1518407"/>
            <a:ext cx="11042708" cy="5134063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Козлова </a:t>
            </a:r>
            <a:r>
              <a:rPr lang="ru-RU" dirty="0" err="1">
                <a:solidFill>
                  <a:srgbClr val="C00000"/>
                </a:solidFill>
              </a:rPr>
              <a:t>юлия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витальевна</a:t>
            </a:r>
            <a:endParaRPr lang="ru-RU" dirty="0">
              <a:solidFill>
                <a:srgbClr val="C00000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Магистр психологии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Санкт-петербургский государственный университет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Научный руководитель – </a:t>
            </a:r>
            <a:r>
              <a:rPr lang="ru-RU" dirty="0" err="1">
                <a:solidFill>
                  <a:srgbClr val="C00000"/>
                </a:solidFill>
              </a:rPr>
              <a:t>гришина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наталия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владимировна</a:t>
            </a:r>
            <a:endParaRPr lang="ru-RU" dirty="0">
              <a:solidFill>
                <a:srgbClr val="C00000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ru-RU" dirty="0">
              <a:solidFill>
                <a:srgbClr val="C00000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hlinkClick r:id="rId2"/>
              </a:rPr>
              <a:t>Julia.kozlova.it@gmail.com</a:t>
            </a:r>
            <a:endParaRPr lang="en-US" dirty="0">
              <a:solidFill>
                <a:srgbClr val="C00000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4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7B5CBE-4A50-4FE7-8E02-9351FC9CF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476463"/>
            <a:ext cx="10716165" cy="4314738"/>
          </a:xfrm>
        </p:spPr>
        <p:txBody>
          <a:bodyPr>
            <a:normAutofit/>
          </a:bodyPr>
          <a:lstStyle/>
          <a:p>
            <a:pPr marL="360000"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Цель исследования </a:t>
            </a:r>
            <a:r>
              <a:rPr lang="ru-RU" sz="2400" dirty="0"/>
              <a:t>– выяснить, какие представления о родительстве присутствуют в обыденном сознании, насколько изменения в представлениях современного общества о родительстве принимаются людьми и какие факторы определяют отношение людей к традиционной или современной модели родительства</a:t>
            </a:r>
          </a:p>
          <a:p>
            <a:pPr marL="360000"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Предмет анализа </a:t>
            </a:r>
            <a:r>
              <a:rPr lang="ru-RU" sz="2400" dirty="0"/>
              <a:t>– представления обыденного сознания о родительстве в их связи с индивидуально-психологическими характеристиками личности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3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E1697-3C6B-47B4-905D-A5A44940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выборка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04171-8F93-4790-B9A4-58C9F2023E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В выборку вошли </a:t>
            </a:r>
            <a:r>
              <a:rPr lang="ru-RU" dirty="0">
                <a:solidFill>
                  <a:srgbClr val="C00000"/>
                </a:solidFill>
              </a:rPr>
              <a:t>569</a:t>
            </a:r>
            <a:r>
              <a:rPr lang="ru-RU" dirty="0"/>
              <a:t> респондентов, проживающих в России (n=473) и за рубежом (n=96).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Средний возраст составил </a:t>
            </a:r>
            <a:r>
              <a:rPr lang="ru-RU" dirty="0">
                <a:solidFill>
                  <a:srgbClr val="C00000"/>
                </a:solidFill>
              </a:rPr>
              <a:t>31,72</a:t>
            </a:r>
            <a:r>
              <a:rPr lang="ru-RU" dirty="0"/>
              <a:t>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95,8% женщин, 4,2% мужчин;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43,35% – жители мегаполисов – городов федерального значения (Москва и Санкт-Петербург, численность населения, соответственно, более 12 и более 5 млн чел), 12,82% – жители городов с численностью населения более 1 млн. человек, 15,46% - жители крупных городов с численностью населения от 250 тыс. до 1 млн. человек, 12,47% - жители малых городов численностью до 250 тыс. человек, 16,87% - жители зарубежных стран. 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Период проведения исследования – декабрь 2019 г.</a:t>
            </a:r>
          </a:p>
        </p:txBody>
      </p:sp>
    </p:spTree>
    <p:extLst>
      <p:ext uri="{BB962C8B-B14F-4D97-AF65-F5344CB8AC3E}">
        <p14:creationId xmlns:p14="http://schemas.microsoft.com/office/powerpoint/2010/main" val="8883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E1697-3C6B-47B4-905D-A5A44940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04171-8F93-4790-B9A4-58C9F2023E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Опросник представлений о родительстве, сконструированный на основе характеристик, полученных на предварительном этапе исследования.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Опросник «Ценностный портрет личности» Ш. Шварца  (в адаптации Т.П. Бутенко, Д.С. Седова, А.С. Липатова для российской выборки). 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Опросник традиционных стереотипов (созданный нами для изучения склонности человека к построению традиционной картины мира и апробированный нами в ранее проведенных исследованиях).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Также в опросе уточнялись социально-демографические характеристики респондентов (пол, место проживания, образование, семейный статус, наличие детей и т.д.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87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E1697-3C6B-47B4-905D-A5A44940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 традиционной и современной моделей родительства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9F13707-A2A7-4344-ABE0-B635488F485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26508468"/>
              </p:ext>
            </p:extLst>
          </p:nvPr>
        </p:nvGraphicFramePr>
        <p:xfrm>
          <a:off x="1870745" y="1916932"/>
          <a:ext cx="8716161" cy="4893977"/>
        </p:xfrm>
        <a:graphic>
          <a:graphicData uri="http://schemas.openxmlformats.org/drawingml/2006/table">
            <a:tbl>
              <a:tblPr firstRow="1" firstCol="1" bandRow="1"/>
              <a:tblGrid>
                <a:gridCol w="4357614">
                  <a:extLst>
                    <a:ext uri="{9D8B030D-6E8A-4147-A177-3AD203B41FA5}">
                      <a16:colId xmlns:a16="http://schemas.microsoft.com/office/drawing/2014/main" val="1127952456"/>
                    </a:ext>
                  </a:extLst>
                </a:gridCol>
                <a:gridCol w="4358547">
                  <a:extLst>
                    <a:ext uri="{9D8B030D-6E8A-4147-A177-3AD203B41FA5}">
                      <a16:colId xmlns:a16="http://schemas.microsoft.com/office/drawing/2014/main" val="2678446048"/>
                    </a:ext>
                  </a:extLst>
                </a:gridCol>
              </a:tblGrid>
              <a:tr h="219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Традицион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родительство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Современное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родительство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382639"/>
                  </a:ext>
                </a:extLst>
              </a:tr>
              <a:tr h="717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Моральные, юридические, финансовые обязательства со стороны мужа и отца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Вариативность обязательств, перераспределение ответственности между мужем и женой (например, муж может ухаживать за новорожденными детьми, а жена – материально обеспечивать семью)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86114"/>
                  </a:ext>
                </a:extLst>
              </a:tr>
              <a:tr h="385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Единобрачие и нерушимость брака, общественная легитимизация брака (регистрация, согласие родителей)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Легитимность разных форм брака и свободных отношений, легитимность разводов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107772"/>
                  </a:ext>
                </a:extLst>
              </a:tr>
              <a:tr h="535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Рождение ребенка только в зарегистрированном браке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может появиться как в зарегистрированном, так и незарегистрированном браке, либо вне брака, либо в однополом браке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602559"/>
                  </a:ext>
                </a:extLst>
              </a:tr>
              <a:tr h="354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Обязательность рождения детей в семье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Факультативность рождения детей в зависимости от выбора родителей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662107"/>
                  </a:ext>
                </a:extLst>
              </a:tr>
              <a:tr h="354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Многодетность (два и более ребенка)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Легитимны как бездетность и воспитание одного ребенка, так и многодетность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677260"/>
                  </a:ext>
                </a:extLst>
              </a:tr>
              <a:tr h="535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Нуклеарная семья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«Бесформенная» семья (смена партнеров матерью или отцом, проживание детей у родственников, в школах-пансионатах отдельно от родителей)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684589"/>
                  </a:ext>
                </a:extLst>
              </a:tr>
              <a:tr h="385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Ценность родительства преобладает над другими ценностями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Ценность родительства конкурирует или ниже ценностей профессиональной и жизненной успешности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073366"/>
                  </a:ext>
                </a:extLst>
              </a:tr>
              <a:tr h="354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Преемственность традиционных ролей и моделей родительского поведения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Роли и модели родительского поведения подвержены влиянию социальных установок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82441"/>
                  </a:ext>
                </a:extLst>
              </a:tr>
              <a:tr h="25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Нормативность траектории развития и воспитания детей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Индивидуальность траектории развития и воспитания детей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438318"/>
                  </a:ext>
                </a:extLst>
              </a:tr>
              <a:tr h="173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Регулярность взаимодействия с детьми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Вариативность способов взаимодействия с детьми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264411"/>
                  </a:ext>
                </a:extLst>
              </a:tr>
              <a:tr h="354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Контроль, указания, предписания, власть над ребенком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жестких норм и правил, ребенок как субъект свободного выбора</a:t>
                      </a:r>
                    </a:p>
                  </a:txBody>
                  <a:tcPr marL="66797" marR="6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281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42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437AD9-9FD5-4625-AF8C-510D8126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Представления о родительстве: социально-демографические факторы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ABD6844-C44B-4630-9675-5E5A30BA1AC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2900151"/>
              </p:ext>
            </p:extLst>
          </p:nvPr>
        </p:nvGraphicFramePr>
        <p:xfrm>
          <a:off x="913776" y="2642532"/>
          <a:ext cx="5106024" cy="3362408"/>
        </p:xfrm>
        <a:graphic>
          <a:graphicData uri="http://schemas.openxmlformats.org/drawingml/2006/table">
            <a:tbl>
              <a:tblPr firstRow="1" firstCol="1" bandRow="1"/>
              <a:tblGrid>
                <a:gridCol w="1182405">
                  <a:extLst>
                    <a:ext uri="{9D8B030D-6E8A-4147-A177-3AD203B41FA5}">
                      <a16:colId xmlns:a16="http://schemas.microsoft.com/office/drawing/2014/main" val="2771733252"/>
                    </a:ext>
                  </a:extLst>
                </a:gridCol>
                <a:gridCol w="828451">
                  <a:extLst>
                    <a:ext uri="{9D8B030D-6E8A-4147-A177-3AD203B41FA5}">
                      <a16:colId xmlns:a16="http://schemas.microsoft.com/office/drawing/2014/main" val="3064138364"/>
                    </a:ext>
                  </a:extLst>
                </a:gridCol>
                <a:gridCol w="726224">
                  <a:extLst>
                    <a:ext uri="{9D8B030D-6E8A-4147-A177-3AD203B41FA5}">
                      <a16:colId xmlns:a16="http://schemas.microsoft.com/office/drawing/2014/main" val="2128767625"/>
                    </a:ext>
                  </a:extLst>
                </a:gridCol>
                <a:gridCol w="780588">
                  <a:extLst>
                    <a:ext uri="{9D8B030D-6E8A-4147-A177-3AD203B41FA5}">
                      <a16:colId xmlns:a16="http://schemas.microsoft.com/office/drawing/2014/main" val="2231053078"/>
                    </a:ext>
                  </a:extLst>
                </a:gridCol>
                <a:gridCol w="726815">
                  <a:extLst>
                    <a:ext uri="{9D8B030D-6E8A-4147-A177-3AD203B41FA5}">
                      <a16:colId xmlns:a16="http://schemas.microsoft.com/office/drawing/2014/main" val="2821864090"/>
                    </a:ext>
                  </a:extLst>
                </a:gridCol>
                <a:gridCol w="861541">
                  <a:extLst>
                    <a:ext uri="{9D8B030D-6E8A-4147-A177-3AD203B41FA5}">
                      <a16:colId xmlns:a16="http://schemas.microsoft.com/office/drawing/2014/main" val="376670005"/>
                    </a:ext>
                  </a:extLst>
                </a:gridCol>
              </a:tblGrid>
              <a:tr h="952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Мегаполис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n=241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Город-миллионник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Крупный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Малый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Зарубежный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151971"/>
                  </a:ext>
                </a:extLst>
              </a:tr>
              <a:tr h="553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Представления о современном родительстве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87,6%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72978"/>
                  </a:ext>
                </a:extLst>
              </a:tr>
              <a:tr h="553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Представления о традиционном родительстве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14,7%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18,3%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27448"/>
                  </a:ext>
                </a:extLst>
              </a:tr>
              <a:tr h="1303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равной степени и представления о современном, и представления о традиционном родительстве</a:t>
                      </a: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2,2%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0" marR="63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853185"/>
                  </a:ext>
                </a:extLst>
              </a:tr>
            </a:tbl>
          </a:graphicData>
        </a:graphic>
      </p:graphicFrame>
      <p:sp>
        <p:nvSpPr>
          <p:cNvPr id="6" name="Объект 5">
            <a:extLst>
              <a:ext uri="{FF2B5EF4-FFF2-40B4-BE49-F238E27FC236}">
                <a16:creationId xmlns:a16="http://schemas.microsoft.com/office/drawing/2014/main" id="{97DAD339-6B5A-472B-BC70-5D19653B5EB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Мужчины</a:t>
            </a:r>
            <a:r>
              <a:rPr lang="ru-RU" dirty="0"/>
              <a:t> в большей мере разделяют представления о традиционном родительстве (М=16,63), </a:t>
            </a:r>
            <a:r>
              <a:rPr lang="ru-RU" b="1" dirty="0"/>
              <a:t>женщины</a:t>
            </a:r>
            <a:r>
              <a:rPr lang="ru-RU" dirty="0"/>
              <a:t>, напротив, - о современном (М=21,80).</a:t>
            </a:r>
          </a:p>
          <a:p>
            <a:r>
              <a:rPr lang="ru-RU" dirty="0"/>
              <a:t>Обнаружены корреляции представлений о традиционном родительстве (р&lt;0,05) с </a:t>
            </a:r>
            <a:r>
              <a:rPr lang="ru-RU" dirty="0">
                <a:solidFill>
                  <a:srgbClr val="C00000"/>
                </a:solidFill>
              </a:rPr>
              <a:t>возрастом </a:t>
            </a:r>
            <a:r>
              <a:rPr lang="ru-RU" dirty="0"/>
              <a:t>(*,168), а также </a:t>
            </a:r>
            <a:r>
              <a:rPr lang="ru-RU" dirty="0">
                <a:solidFill>
                  <a:srgbClr val="C00000"/>
                </a:solidFill>
              </a:rPr>
              <a:t>с количеством детей </a:t>
            </a:r>
            <a:r>
              <a:rPr lang="ru-RU" dirty="0"/>
              <a:t>у респондентов (,192*).  </a:t>
            </a:r>
          </a:p>
          <a:p>
            <a:r>
              <a:rPr lang="ru-RU" dirty="0"/>
              <a:t>Можно отметить связь </a:t>
            </a:r>
            <a:r>
              <a:rPr lang="ru-RU" dirty="0">
                <a:solidFill>
                  <a:srgbClr val="C00000"/>
                </a:solidFill>
              </a:rPr>
              <a:t>семейного статуса </a:t>
            </a:r>
            <a:r>
              <a:rPr lang="ru-RU" dirty="0"/>
              <a:t>респондентов и их представлений о родительстве: состоящие в незарегистрированном браке (n=54) и разведенные (n=6) в большей мере разделяют представления о современном родительстве, состоящие в браке (n=471) - о традиционном.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CC5CD-BD68-44FD-B309-1F873ABD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Корреляции ценностей и представлений о родительстве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BC0A744-0B0C-4B29-8673-53C9E6775C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9182796"/>
              </p:ext>
            </p:extLst>
          </p:nvPr>
        </p:nvGraphicFramePr>
        <p:xfrm>
          <a:off x="3808601" y="2290193"/>
          <a:ext cx="4941115" cy="3254929"/>
        </p:xfrm>
        <a:graphic>
          <a:graphicData uri="http://schemas.openxmlformats.org/drawingml/2006/table">
            <a:tbl>
              <a:tblPr firstRow="1" firstCol="1" bandRow="1"/>
              <a:tblGrid>
                <a:gridCol w="1708977">
                  <a:extLst>
                    <a:ext uri="{9D8B030D-6E8A-4147-A177-3AD203B41FA5}">
                      <a16:colId xmlns:a16="http://schemas.microsoft.com/office/drawing/2014/main" val="1188928050"/>
                    </a:ext>
                  </a:extLst>
                </a:gridCol>
                <a:gridCol w="1701998">
                  <a:extLst>
                    <a:ext uri="{9D8B030D-6E8A-4147-A177-3AD203B41FA5}">
                      <a16:colId xmlns:a16="http://schemas.microsoft.com/office/drawing/2014/main" val="2694260894"/>
                    </a:ext>
                  </a:extLst>
                </a:gridCol>
                <a:gridCol w="1530140">
                  <a:extLst>
                    <a:ext uri="{9D8B030D-6E8A-4147-A177-3AD203B41FA5}">
                      <a16:colId xmlns:a16="http://schemas.microsoft.com/office/drawing/2014/main" val="740374518"/>
                    </a:ext>
                  </a:extLst>
                </a:gridCol>
              </a:tblGrid>
              <a:tr h="1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(опросник «Ценностный портрет личности» Ш. Шварца)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Традиционное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родительство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Современное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родительство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480664"/>
                  </a:ext>
                </a:extLst>
              </a:tr>
              <a:tr h="33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Власть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,182**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909704"/>
                  </a:ext>
                </a:extLst>
              </a:tr>
              <a:tr h="33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,176**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312063"/>
                  </a:ext>
                </a:extLst>
              </a:tr>
              <a:tr h="33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Конформизм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,197**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03744"/>
                  </a:ext>
                </a:extLst>
              </a:tr>
              <a:tr h="33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Традиция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,373**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-,116*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875730"/>
                  </a:ext>
                </a:extLst>
              </a:tr>
              <a:tr h="680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Благожелательность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,122**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873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8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CC5CD-BD68-44FD-B309-1F873ABD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респондентов, разделяющих современные установки о родительстве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ED523A8-8F7C-464E-9AB9-378C99EA4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12699" cy="4490908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sz="4300" dirty="0"/>
              <a:t>Респонденты были разделены на две группы по фактору приверженности современной (</a:t>
            </a:r>
            <a:r>
              <a:rPr lang="ru-RU" sz="4300" dirty="0">
                <a:solidFill>
                  <a:srgbClr val="C00000"/>
                </a:solidFill>
              </a:rPr>
              <a:t>группа 1, n=491</a:t>
            </a:r>
            <a:r>
              <a:rPr lang="ru-RU" sz="4300" dirty="0"/>
              <a:t>) или традиционной (</a:t>
            </a:r>
            <a:r>
              <a:rPr lang="ru-RU" sz="4300" dirty="0">
                <a:solidFill>
                  <a:srgbClr val="C00000"/>
                </a:solidFill>
              </a:rPr>
              <a:t>группа 2, n=62</a:t>
            </a:r>
            <a:r>
              <a:rPr lang="ru-RU" sz="4300" dirty="0"/>
              <a:t>) моделям родительства.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300" dirty="0"/>
          </a:p>
          <a:p>
            <a:pPr algn="just">
              <a:spcBef>
                <a:spcPts val="0"/>
              </a:spcBef>
            </a:pPr>
            <a:r>
              <a:rPr lang="ru-RU" sz="4300" dirty="0"/>
              <a:t>Приверженцы модели современного родительства чаще реализуют </a:t>
            </a:r>
            <a:r>
              <a:rPr lang="ru-RU" sz="4300" dirty="0">
                <a:solidFill>
                  <a:srgbClr val="C00000"/>
                </a:solidFill>
              </a:rPr>
              <a:t>современную модель семьи </a:t>
            </a:r>
            <a:r>
              <a:rPr lang="ru-RU" sz="4300" dirty="0"/>
              <a:t>(состоят в незарегистрированном браке), чем приверженцы традиционного родительства (12% и 5% респондентов соответственно).  Кроме того, семьи, придерживающиеся современной модели, реже бывают многодетными (двое и более детей у 24% «современных» родителей, 34% - у «традиционных»).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300" dirty="0"/>
          </a:p>
          <a:p>
            <a:pPr algn="just">
              <a:spcBef>
                <a:spcPts val="0"/>
              </a:spcBef>
            </a:pPr>
            <a:r>
              <a:rPr lang="ru-RU" sz="4300" dirty="0"/>
              <a:t>Выявлена взаимосвязь </a:t>
            </a:r>
            <a:r>
              <a:rPr lang="ru-RU" sz="4300" dirty="0">
                <a:solidFill>
                  <a:srgbClr val="C00000"/>
                </a:solidFill>
              </a:rPr>
              <a:t>характеристик семьи</a:t>
            </a:r>
            <a:r>
              <a:rPr lang="ru-RU" sz="4300" dirty="0"/>
              <a:t>, в которой воспитывался респондент, с его представлениями о родительстве. Большинство приверженцев традиционной модели родительства (почти 70%) воспитывались в традиционных семьях в их классическом понимании (отец, мать, один или несколько детей). В первой группе – сторонников современной модели семьи, –  тип семьи, в которой воспитывался респондент, был более вариативным, что могло оказать влияние на последующий выбор модели его собственной семьи.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300" dirty="0"/>
          </a:p>
          <a:p>
            <a:pPr algn="just">
              <a:spcBef>
                <a:spcPts val="0"/>
              </a:spcBef>
            </a:pPr>
            <a:r>
              <a:rPr lang="ru-RU" sz="4300" dirty="0"/>
              <a:t>Представители второй группы в большей степени разделяют традиционные стереотипы. Также у этой группы выше средние значения ценностей, связанных с мотивацией самозащиты и избегания тревоги (Власть, Безопасность, Конформизм, Традиция).  Особенно значимым представляется разница средних значений по ценности Традиция, так как эта разница подтверждает нашу гипотезу о связи традиционных представлений о родительстве с традиционностью сознания.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61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3576C-7B24-48E5-8CEE-765D273F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E1D3CE-E877-491B-B559-C34CC6EB73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endParaRPr lang="ru-RU" dirty="0">
              <a:solidFill>
                <a:srgbClr val="C00000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Анализ представлений о родительстве позволяет утверждать, что изменения в представлениях современного общества о семье принимаются людьми. Подавляющее большинство респондентов демонстрируют готовность отойти от традиционных представлений о семье и быть открытым идеям современного родительства (86%). </a:t>
            </a:r>
          </a:p>
        </p:txBody>
      </p:sp>
    </p:spTree>
    <p:extLst>
      <p:ext uri="{BB962C8B-B14F-4D97-AF65-F5344CB8AC3E}">
        <p14:creationId xmlns:p14="http://schemas.microsoft.com/office/powerpoint/2010/main" val="224975897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37</TotalTime>
  <Words>1316</Words>
  <Application>Microsoft Office PowerPoint</Application>
  <PresentationFormat>Широкоэкранный</PresentationFormat>
  <Paragraphs>143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Капля</vt:lpstr>
      <vt:lpstr>Представления обыденного сознания о родительстве: связь с ценностными установками и традиционными представлениями о мире</vt:lpstr>
      <vt:lpstr>Презентация PowerPoint</vt:lpstr>
      <vt:lpstr>выборка</vt:lpstr>
      <vt:lpstr>Методы исследования</vt:lpstr>
      <vt:lpstr>Характеристики традиционной и современной моделей родительства</vt:lpstr>
      <vt:lpstr>Представления о родительстве: социально-демографические факторы</vt:lpstr>
      <vt:lpstr>Корреляции ценностей и представлений о родительстве</vt:lpstr>
      <vt:lpstr>Особенности респондентов, разделяющих современные установки о родительстве</vt:lpstr>
      <vt:lpstr>заключение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ПРЕДСТАВЛЕНИЯ О РОДИТЕЛЬСТВЕ КАК ОТРАЖЕНИЕ ПРЕДСТАВЛЕНИЙ ОБ ИЗМЕНЧИВОСТИ МИРА</dc:title>
  <dc:creator>Юлия Козлова</dc:creator>
  <cp:lastModifiedBy>Юлия Козлова</cp:lastModifiedBy>
  <cp:revision>5</cp:revision>
  <dcterms:created xsi:type="dcterms:W3CDTF">2020-10-15T06:34:56Z</dcterms:created>
  <dcterms:modified xsi:type="dcterms:W3CDTF">2020-10-15T07:12:35Z</dcterms:modified>
</cp:coreProperties>
</file>