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57" r:id="rId4"/>
    <p:sldId id="263" r:id="rId5"/>
    <p:sldId id="258" r:id="rId6"/>
    <p:sldId id="266" r:id="rId7"/>
    <p:sldId id="264" r:id="rId8"/>
    <p:sldId id="259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68" y="2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95;&#1072;&#1089;&#1090;&#1083;&#1080;&#1074;&#1099;&#1081;\Desktop\&#1053;&#1072;&#1091;&#1082;&#1072;\&#1055;&#1089;&#1080;&#1093;&#1086;&#1083;&#1086;&#1075;&#1080;&#1103;%20XXI%20&#1074;&#1077;&#1082;&#1072;\&#1054;&#1073;&#1088;&#1072;&#1073;&#1086;&#1090;&#1082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1"/>
              <c:layout>
                <c:manualLayout>
                  <c:x val="4.7241774723443429E-3"/>
                  <c:y val="1.1198050304816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Лист1!$A$3:$A$6</c:f>
              <c:strCache>
                <c:ptCount val="4"/>
                <c:pt idx="0">
                  <c:v>Достижение поставленных целей</c:v>
                </c:pt>
                <c:pt idx="1">
                  <c:v>Удовлетворение от результата проделанной работы</c:v>
                </c:pt>
                <c:pt idx="2">
                  <c:v>Возможность воплощать свои способности, умения и знания в результатах деятельности</c:v>
                </c:pt>
                <c:pt idx="3">
                  <c:v> «Чувство заслуженного счастья»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75</c:v>
                </c:pt>
                <c:pt idx="1">
                  <c:v>71</c:v>
                </c:pt>
                <c:pt idx="2">
                  <c:v>68</c:v>
                </c:pt>
                <c:pt idx="3">
                  <c:v>64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76815600"/>
        <c:axId val="276815984"/>
      </c:barChart>
      <c:catAx>
        <c:axId val="276815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6815984"/>
        <c:crosses val="autoZero"/>
        <c:auto val="1"/>
        <c:lblAlgn val="ctr"/>
        <c:lblOffset val="100"/>
        <c:noMultiLvlLbl val="0"/>
      </c:catAx>
      <c:valAx>
        <c:axId val="27681598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6815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1371600"/>
            <a:ext cx="7918648" cy="2777480"/>
          </a:xfrm>
        </p:spPr>
        <p:txBody>
          <a:bodyPr/>
          <a:lstStyle/>
          <a:p>
            <a:pPr algn="ctr"/>
            <a:r>
              <a:rPr lang="ru-RU" sz="3200" b="1" dirty="0" smtClean="0"/>
              <a:t>Представления о </a:t>
            </a:r>
            <a:r>
              <a:rPr lang="ru-RU" sz="3200" b="1" dirty="0"/>
              <a:t>жизненном  успехе у молодых людей с разным уровнем </a:t>
            </a:r>
            <a:r>
              <a:rPr lang="ru-RU" sz="3200" b="1" dirty="0"/>
              <a:t>самоэффективности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63552" y="4365104"/>
            <a:ext cx="9433048" cy="2304256"/>
          </a:xfrm>
        </p:spPr>
        <p:txBody>
          <a:bodyPr/>
          <a:lstStyle/>
          <a:p>
            <a:pPr algn="r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					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Доценко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А.Е., Зиновьева Е.В.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Санкт-Петербургский государственный университет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ru-RU" sz="2000" dirty="0"/>
              <a:t>Выполнено при поддержке РФФИ , исследовательский проект № 18-013-00599 «Жизненные модели молодежи: </a:t>
            </a:r>
            <a:r>
              <a:rPr lang="ru-RU" sz="2000" dirty="0" err="1"/>
              <a:t>межпоколенное</a:t>
            </a:r>
            <a:r>
              <a:rPr lang="ru-RU" sz="2000" dirty="0"/>
              <a:t> и </a:t>
            </a:r>
            <a:r>
              <a:rPr lang="ru-RU" sz="2000" dirty="0" err="1"/>
              <a:t>внутрипоколенное</a:t>
            </a:r>
            <a:r>
              <a:rPr lang="ru-RU" sz="2000" dirty="0"/>
              <a:t> исследование»</a:t>
            </a:r>
          </a:p>
          <a:p>
            <a:pPr algn="r"/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5823" y="6071533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Санкт-Петербург</a:t>
            </a: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721983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3552" y="1340768"/>
            <a:ext cx="8280920" cy="532859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800" dirty="0">
                <a:cs typeface="Times New Roman" pitchFamily="18" charset="0"/>
              </a:rPr>
              <a:t>Проблема самоэффективности человека сегодня приобретает особую значимость в связи с современными представлениями о человеке как об авторе собственной жизни, создателе своей уникальной жизненной траектории посредством совершения жизненных выборов</a:t>
            </a:r>
            <a:r>
              <a:rPr lang="ru-RU" sz="2800" dirty="0"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800" dirty="0"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800" dirty="0">
                <a:cs typeface="Times New Roman" pitchFamily="18" charset="0"/>
              </a:rPr>
              <a:t>Самоэффективность </a:t>
            </a:r>
            <a:r>
              <a:rPr lang="ru-RU" sz="2800" dirty="0">
                <a:cs typeface="Times New Roman" pitchFamily="18" charset="0"/>
              </a:rPr>
              <a:t>является одним из личностных предикторов, которые определяют то, как будет совершаться выбор, на что будет опираться человек.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663952" y="476672"/>
            <a:ext cx="2448272" cy="43204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Введение: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895773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1229" y="475606"/>
            <a:ext cx="7128792" cy="216024"/>
          </a:xfrm>
        </p:spPr>
        <p:txBody>
          <a:bodyPr>
            <a:noAutofit/>
          </a:bodyPr>
          <a:lstStyle/>
          <a:p>
            <a:pPr algn="r"/>
            <a:r>
              <a:rPr lang="ru-RU" sz="2800" b="1" dirty="0">
                <a:cs typeface="Times New Roman" pitchFamily="18" charset="0"/>
              </a:rPr>
              <a:t>Выборка и методы </a:t>
            </a:r>
            <a:r>
              <a:rPr lang="ru-RU" sz="2800" b="1" dirty="0">
                <a:cs typeface="Times New Roman" pitchFamily="18" charset="0"/>
              </a:rPr>
              <a:t>исследования: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9536" y="1196752"/>
            <a:ext cx="8424936" cy="54006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В исследовании приняли </a:t>
            </a:r>
            <a:r>
              <a:rPr lang="ru-RU" dirty="0" smtClean="0"/>
              <a:t>участие </a:t>
            </a:r>
            <a:r>
              <a:rPr lang="ru-RU" dirty="0"/>
              <a:t>93 молодых человека в возрасте от 18 до 24 лет (средний возраст – 20,9, σ=2,89</a:t>
            </a:r>
            <a:r>
              <a:rPr lang="ru-RU" dirty="0" smtClean="0"/>
              <a:t>).</a:t>
            </a:r>
          </a:p>
          <a:p>
            <a:pPr algn="ctr" fontAlgn="t"/>
            <a:r>
              <a:rPr lang="ru-RU" u="sng" dirty="0"/>
              <a:t>Распределение по полу:</a:t>
            </a:r>
          </a:p>
          <a:p>
            <a:pPr fontAlgn="t"/>
            <a:endParaRPr lang="ru-RU" dirty="0" smtClean="0"/>
          </a:p>
          <a:p>
            <a:pPr algn="ctr" fontAlgn="t"/>
            <a:r>
              <a:rPr lang="ru-RU" dirty="0" smtClean="0"/>
              <a:t>74 </a:t>
            </a:r>
            <a:r>
              <a:rPr lang="ru-RU" dirty="0"/>
              <a:t>(80%) девушки     19 (20%) юношей</a:t>
            </a:r>
          </a:p>
          <a:p>
            <a:pPr algn="just"/>
            <a:endParaRPr lang="ru-RU" dirty="0"/>
          </a:p>
          <a:p>
            <a:pPr marL="457200" indent="-457200" algn="just">
              <a:buFont typeface="+mj-lt"/>
              <a:buAutoNum type="arabicPeriod"/>
            </a:pPr>
            <a:r>
              <a:rPr lang="ru-RU" dirty="0"/>
              <a:t>Для выявления представлений о </a:t>
            </a:r>
            <a:r>
              <a:rPr lang="ru-RU" i="1" dirty="0"/>
              <a:t>жизненном успехе </a:t>
            </a:r>
            <a:r>
              <a:rPr lang="ru-RU" dirty="0"/>
              <a:t>использовался опросник Д.А. </a:t>
            </a:r>
            <a:r>
              <a:rPr lang="ru-RU" dirty="0" err="1"/>
              <a:t>Бухаленковой</a:t>
            </a:r>
            <a:r>
              <a:rPr lang="ru-RU" dirty="0"/>
              <a:t> и О.А. </a:t>
            </a:r>
            <a:r>
              <a:rPr lang="ru-RU" dirty="0" err="1"/>
              <a:t>Карабановой</a:t>
            </a:r>
            <a:r>
              <a:rPr lang="ru-RU" dirty="0"/>
              <a:t> (2016) в авторской </a:t>
            </a:r>
            <a:r>
              <a:rPr lang="ru-RU" dirty="0" smtClean="0"/>
              <a:t>модификации.</a:t>
            </a:r>
          </a:p>
          <a:p>
            <a:pPr marL="457200" indent="-457200" algn="just">
              <a:buFont typeface="+mj-lt"/>
              <a:buAutoNum type="arabicPeriod"/>
            </a:pPr>
            <a:endParaRPr lang="ru-RU" i="1" dirty="0"/>
          </a:p>
          <a:p>
            <a:pPr marL="457200" indent="-457200" algn="just">
              <a:buFont typeface="+mj-lt"/>
              <a:buAutoNum type="arabicPeriod"/>
            </a:pPr>
            <a:r>
              <a:rPr lang="ru-RU" i="1" dirty="0" smtClean="0"/>
              <a:t>Самоэффективность</a:t>
            </a:r>
            <a:r>
              <a:rPr lang="ru-RU" dirty="0" smtClean="0"/>
              <a:t> </a:t>
            </a:r>
            <a:r>
              <a:rPr lang="ru-RU" dirty="0"/>
              <a:t>молодых людей изучалась с помощью теста-опросника Дж. </a:t>
            </a:r>
            <a:r>
              <a:rPr lang="ru-RU" dirty="0" err="1"/>
              <a:t>Маддукса</a:t>
            </a:r>
            <a:r>
              <a:rPr lang="ru-RU" dirty="0"/>
              <a:t> и М. </a:t>
            </a:r>
            <a:r>
              <a:rPr lang="ru-RU" dirty="0" err="1"/>
              <a:t>Шеера</a:t>
            </a:r>
            <a:r>
              <a:rPr lang="ru-RU" dirty="0"/>
              <a:t> (модификация А.В. </a:t>
            </a:r>
            <a:r>
              <a:rPr lang="ru-RU" dirty="0" err="1"/>
              <a:t>Бояринцевой</a:t>
            </a:r>
            <a:r>
              <a:rPr lang="ru-RU" dirty="0"/>
              <a:t>, 1995).</a:t>
            </a:r>
          </a:p>
          <a:p>
            <a:pPr algn="just"/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4439816" y="2632898"/>
            <a:ext cx="115212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528048" y="2632898"/>
            <a:ext cx="100811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919536" y="3501008"/>
            <a:ext cx="83529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60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980729"/>
            <a:ext cx="8291264" cy="5145435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dirty="0">
                <a:cs typeface="Times New Roman" pitchFamily="18" charset="0"/>
              </a:rPr>
              <a:t>Успех для современных молодых людей отождествляется с:</a:t>
            </a:r>
            <a:endParaRPr lang="ru-RU" b="1" dirty="0"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30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61489" y="404665"/>
            <a:ext cx="6710776" cy="477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 smtClean="0"/>
              <a:t>Результаты и обсуждения:</a:t>
            </a:r>
            <a:endParaRPr lang="ru-RU" sz="2800" b="1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8541969"/>
              </p:ext>
            </p:extLst>
          </p:nvPr>
        </p:nvGraphicFramePr>
        <p:xfrm>
          <a:off x="2135560" y="1772816"/>
          <a:ext cx="806489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761488" y="6340937"/>
            <a:ext cx="858298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2479613" rtl="0" eaLnBrk="1" latinLnBrk="0" hangingPunct="1">
              <a:defRPr sz="4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39806" algn="l" defTabSz="2479613" rtl="0" eaLnBrk="1" latinLnBrk="0" hangingPunct="1">
              <a:defRPr sz="4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79613" algn="l" defTabSz="2479613" rtl="0" eaLnBrk="1" latinLnBrk="0" hangingPunct="1">
              <a:defRPr sz="4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19421" algn="l" defTabSz="2479613" rtl="0" eaLnBrk="1" latinLnBrk="0" hangingPunct="1">
              <a:defRPr sz="4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959228" algn="l" defTabSz="2479613" rtl="0" eaLnBrk="1" latinLnBrk="0" hangingPunct="1">
              <a:defRPr sz="4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99034" algn="l" defTabSz="2479613" rtl="0" eaLnBrk="1" latinLnBrk="0" hangingPunct="1">
              <a:defRPr sz="4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438840" algn="l" defTabSz="2479613" rtl="0" eaLnBrk="1" latinLnBrk="0" hangingPunct="1">
              <a:defRPr sz="4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78647" algn="l" defTabSz="2479613" rtl="0" eaLnBrk="1" latinLnBrk="0" hangingPunct="1">
              <a:defRPr sz="4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918455" algn="l" defTabSz="2479613" rtl="0" eaLnBrk="1" latinLnBrk="0" hangingPunct="1">
              <a:defRPr sz="4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cs typeface="Times New Roman" panose="02020603050405020304" pitchFamily="18" charset="0"/>
              </a:rPr>
              <a:t>Рис.1. Представления молодых людей об успехе (%)</a:t>
            </a:r>
            <a:endParaRPr lang="ru-RU" sz="16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175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35560" y="912601"/>
            <a:ext cx="828092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ea typeface="Calibri" pitchFamily="34" charset="0"/>
                <a:cs typeface="Arial" panose="020B0604020202020204" pitchFamily="34" charset="0"/>
              </a:rPr>
              <a:t>Таблица 1</a:t>
            </a:r>
          </a:p>
          <a:p>
            <a:pPr algn="ctr"/>
            <a:r>
              <a:rPr lang="ru-RU" b="1" dirty="0"/>
              <a:t>Выраженность характеристик понятия «успех» у молодых людей с высоким и низким уровнем самоэффективности (%)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321959"/>
              </p:ext>
            </p:extLst>
          </p:nvPr>
        </p:nvGraphicFramePr>
        <p:xfrm>
          <a:off x="1869500" y="1916834"/>
          <a:ext cx="8546981" cy="475253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6035225"/>
                <a:gridCol w="1287620"/>
                <a:gridCol w="1224136"/>
              </a:tblGrid>
              <a:tr h="564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Характеристики</a:t>
                      </a:r>
                      <a:endParaRPr lang="ru-RU" sz="1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Высокий уровень</a:t>
                      </a:r>
                      <a:endParaRPr lang="ru-RU" sz="1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Низкий уровень</a:t>
                      </a:r>
                      <a:endParaRPr lang="ru-RU" sz="17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effectLst/>
                        </a:rPr>
                        <a:t>Везение, удача</a:t>
                      </a:r>
                      <a:endParaRPr lang="ru-RU" sz="17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12%</a:t>
                      </a:r>
                      <a:endParaRPr lang="ru-RU" sz="17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24%</a:t>
                      </a:r>
                      <a:endParaRPr lang="ru-RU" sz="17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effectLst/>
                        </a:rPr>
                        <a:t>Популярность в обществе, известность</a:t>
                      </a:r>
                      <a:endParaRPr lang="ru-RU" sz="17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0%</a:t>
                      </a:r>
                      <a:endParaRPr lang="ru-RU" sz="17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16%</a:t>
                      </a:r>
                      <a:endParaRPr lang="ru-RU" sz="17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4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0">
                          <a:effectLst/>
                        </a:rPr>
                        <a:t>Признание авторитетными, значимыми для тебя людьми</a:t>
                      </a:r>
                      <a:endParaRPr lang="ru-RU" sz="17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29%</a:t>
                      </a:r>
                      <a:endParaRPr lang="ru-RU" sz="17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29%</a:t>
                      </a:r>
                      <a:endParaRPr lang="ru-RU" sz="17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effectLst/>
                        </a:rPr>
                        <a:t>Достижение поставленных целей</a:t>
                      </a:r>
                      <a:endParaRPr lang="ru-RU" sz="17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79%</a:t>
                      </a:r>
                      <a:endParaRPr lang="ru-RU" sz="17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71%</a:t>
                      </a:r>
                      <a:endParaRPr lang="ru-RU" sz="17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0">
                          <a:effectLst/>
                        </a:rPr>
                        <a:t>Получать удовольствие от жизни</a:t>
                      </a:r>
                      <a:endParaRPr lang="ru-RU" sz="17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59%</a:t>
                      </a:r>
                      <a:endParaRPr lang="ru-RU" sz="17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53%</a:t>
                      </a:r>
                      <a:endParaRPr lang="ru-RU" sz="17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84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effectLst/>
                        </a:rPr>
                        <a:t>Удовлетворение от результата проделанной работы</a:t>
                      </a:r>
                      <a:endParaRPr lang="ru-RU" sz="17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76%</a:t>
                      </a:r>
                      <a:endParaRPr lang="ru-RU" sz="17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66%</a:t>
                      </a:r>
                      <a:endParaRPr lang="ru-RU" sz="17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effectLst/>
                        </a:rPr>
                        <a:t>Чувство заслуженного счастья, радости</a:t>
                      </a:r>
                      <a:endParaRPr lang="ru-RU" sz="17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71%</a:t>
                      </a:r>
                      <a:endParaRPr lang="ru-RU" sz="17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58%</a:t>
                      </a:r>
                      <a:endParaRPr lang="ru-RU" sz="17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effectLst/>
                        </a:rPr>
                        <a:t>Преодоление препятствий</a:t>
                      </a:r>
                      <a:endParaRPr lang="ru-RU" sz="17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68%</a:t>
                      </a:r>
                      <a:endParaRPr lang="ru-RU" sz="17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50%</a:t>
                      </a:r>
                      <a:endParaRPr lang="ru-RU" sz="17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effectLst/>
                        </a:rPr>
                        <a:t>Личный рост, самосовершенствование</a:t>
                      </a:r>
                      <a:endParaRPr lang="ru-RU" sz="17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71%</a:t>
                      </a:r>
                      <a:endParaRPr lang="ru-RU" sz="17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50%</a:t>
                      </a:r>
                      <a:endParaRPr lang="ru-RU" sz="17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4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effectLst/>
                        </a:rPr>
                        <a:t>Воплощение своих способностей, умений и знаний в результатах деятельности</a:t>
                      </a:r>
                      <a:endParaRPr lang="ru-RU" sz="17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71%</a:t>
                      </a:r>
                      <a:endParaRPr lang="ru-RU" sz="17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66%</a:t>
                      </a:r>
                      <a:endParaRPr lang="ru-RU" sz="17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46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effectLst/>
                        </a:rPr>
                        <a:t>Душевное равновесие/гармония с самим собой</a:t>
                      </a:r>
                      <a:endParaRPr lang="ru-RU" sz="17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44%</a:t>
                      </a:r>
                      <a:endParaRPr lang="ru-RU" sz="17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58%</a:t>
                      </a:r>
                      <a:endParaRPr lang="ru-RU" sz="17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1761489" y="404665"/>
            <a:ext cx="6062704" cy="477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/>
              <a:t>Результаты и обсуждения: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417607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7488" y="2564904"/>
            <a:ext cx="10094912" cy="3912096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В результате применения критерия </a:t>
            </a:r>
            <a:r>
              <a:rPr lang="ru-RU" i="1" dirty="0"/>
              <a:t>х</a:t>
            </a:r>
            <a:r>
              <a:rPr lang="ru-RU" i="1" baseline="30000" dirty="0"/>
              <a:t>2 </a:t>
            </a:r>
            <a:r>
              <a:rPr lang="ru-RU" dirty="0"/>
              <a:t>были установлены статистически значимые различия в представлениях о жизненном успехе у молодых людей с разным уровнем самоэффективности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≤0,05)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61489" y="404665"/>
            <a:ext cx="6782784" cy="477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/>
              <a:t>Результаты и обсуждения:</a:t>
            </a:r>
            <a:endParaRPr lang="ru-RU" sz="2800" b="1" dirty="0"/>
          </a:p>
        </p:txBody>
      </p:sp>
      <p:pic>
        <p:nvPicPr>
          <p:cNvPr id="5" name="Picture 2" descr="C:\Users\Счастливый\Desktop\ГБОУ 86\Внеурочка (по классам)\4Б_Логика\6640-1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3907780"/>
            <a:ext cx="4084920" cy="295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919536" y="3501008"/>
            <a:ext cx="8352928" cy="0"/>
          </a:xfrm>
          <a:prstGeom prst="line">
            <a:avLst/>
          </a:prstGeom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550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5520" y="1052736"/>
            <a:ext cx="8712968" cy="5400600"/>
          </a:xfrm>
        </p:spPr>
        <p:txBody>
          <a:bodyPr>
            <a:noAutofit/>
          </a:bodyPr>
          <a:lstStyle/>
          <a:p>
            <a:pPr indent="-288000" algn="just"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sz="2200" dirty="0"/>
              <a:t>Для молодых людей с </a:t>
            </a:r>
            <a:r>
              <a:rPr lang="ru-RU" sz="2200" b="1" dirty="0"/>
              <a:t>высоким</a:t>
            </a:r>
            <a:r>
              <a:rPr lang="ru-RU" sz="2200" dirty="0"/>
              <a:t> уровнем самоэффективности </a:t>
            </a:r>
            <a:r>
              <a:rPr lang="ru-RU" sz="2200" dirty="0"/>
              <a:t>представление об успехе </a:t>
            </a:r>
            <a:r>
              <a:rPr lang="ru-RU" sz="2200" dirty="0"/>
              <a:t>включает в себя </a:t>
            </a:r>
            <a:r>
              <a:rPr lang="ru-RU" sz="2200" u="sng" dirty="0"/>
              <a:t>процесс преодоления препятствий, различных трудностей</a:t>
            </a:r>
            <a:r>
              <a:rPr lang="ru-RU" sz="2200" dirty="0"/>
              <a:t>. </a:t>
            </a:r>
            <a:r>
              <a:rPr lang="ru-RU" sz="2200" dirty="0"/>
              <a:t>Они </a:t>
            </a:r>
            <a:r>
              <a:rPr lang="ru-RU" sz="2200" dirty="0"/>
              <a:t>склонны считать свои достижения и успехи результатом собственных усилий и собственной активности, что может свидетельствовать об </a:t>
            </a:r>
            <a:r>
              <a:rPr lang="ru-RU" sz="2200" i="1" dirty="0"/>
              <a:t>интернальном локусе контроля</a:t>
            </a:r>
            <a:r>
              <a:rPr lang="ru-RU" sz="2200" dirty="0"/>
              <a:t>, значимости внутриличностных </a:t>
            </a:r>
            <a:r>
              <a:rPr lang="ru-RU" sz="2200" dirty="0"/>
              <a:t>факторов. </a:t>
            </a:r>
            <a:endParaRPr lang="es-ES" sz="2200" dirty="0"/>
          </a:p>
          <a:p>
            <a:pPr indent="-288000" algn="just"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endParaRPr lang="ru-RU" sz="2200" dirty="0"/>
          </a:p>
          <a:p>
            <a:pPr marL="0" indent="0" algn="just">
              <a:spcBef>
                <a:spcPts val="0"/>
              </a:spcBef>
              <a:buSzPct val="100000"/>
              <a:buNone/>
            </a:pPr>
            <a:endParaRPr lang="ru-RU" sz="900" dirty="0"/>
          </a:p>
          <a:p>
            <a:pPr indent="-288000" algn="just"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sz="2200" dirty="0"/>
              <a:t>Для </a:t>
            </a:r>
            <a:r>
              <a:rPr lang="ru-RU" sz="2200" dirty="0"/>
              <a:t>молодых людей с </a:t>
            </a:r>
            <a:r>
              <a:rPr lang="ru-RU" sz="2200" b="1" dirty="0"/>
              <a:t>низким</a:t>
            </a:r>
            <a:r>
              <a:rPr lang="ru-RU" sz="2200" dirty="0"/>
              <a:t> уровнем самоэффективности представление об успехе включает </a:t>
            </a:r>
            <a:r>
              <a:rPr lang="ru-RU" sz="2200" u="sng" dirty="0"/>
              <a:t>везение, популярность в обществе и известность.</a:t>
            </a:r>
            <a:r>
              <a:rPr lang="ru-RU" sz="2200" dirty="0"/>
              <a:t> Это может свидетельствовать о большей значимости для таких молодых людей внешних факторов в ситуации успеха и указывать на наличие </a:t>
            </a:r>
            <a:r>
              <a:rPr lang="ru-RU" sz="2200" i="1" dirty="0"/>
              <a:t>экстернального локуса контроля</a:t>
            </a:r>
            <a:r>
              <a:rPr lang="ru-RU" sz="2200" dirty="0"/>
              <a:t>.</a:t>
            </a:r>
            <a:endParaRPr lang="ru-RU" sz="22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61489" y="404665"/>
            <a:ext cx="5846680" cy="477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/>
              <a:t>Выводы:</a:t>
            </a:r>
            <a:endParaRPr lang="ru-RU" sz="28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063552" y="3690423"/>
            <a:ext cx="83529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565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Счастливый\Desktop\ГБОУ 86\Внеурочка (по классам)\4А_Тропинка\f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4293096"/>
            <a:ext cx="3096344" cy="238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3592" y="2132856"/>
            <a:ext cx="7787208" cy="4344144"/>
          </a:xfrm>
        </p:spPr>
        <p:txBody>
          <a:bodyPr/>
          <a:lstStyle/>
          <a:p>
            <a:pPr indent="-2520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 smtClean="0"/>
              <a:t>Самоэффективность</a:t>
            </a:r>
            <a:r>
              <a:rPr lang="ru-RU" dirty="0"/>
              <a:t>, как компонент жизненной философии человека, отражающий его отношение к жизни и его жизненную позицию, может выступать одним из предикторов жизненной успешности человека. </a:t>
            </a:r>
            <a:endParaRPr lang="es-ES" dirty="0" smtClean="0"/>
          </a:p>
          <a:p>
            <a:pPr marL="514350" indent="-514350" algn="just">
              <a:buFont typeface="+mj-lt"/>
              <a:buAutoNum type="romanUcPeriod"/>
            </a:pP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61488" y="404665"/>
            <a:ext cx="8654993" cy="477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/>
              <a:t>Выводы:</a:t>
            </a:r>
            <a:endParaRPr lang="ru-RU" sz="2800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985361" y="3538380"/>
            <a:ext cx="8352928" cy="0"/>
          </a:xfrm>
          <a:prstGeom prst="line">
            <a:avLst/>
          </a:prstGeom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517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34774" y="2130426"/>
            <a:ext cx="7990656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tx2">
                    <a:lumMod val="75000"/>
                  </a:schemeClr>
                </a:solidFill>
              </a:rPr>
              <a:t>Благодарим за ваше внимание!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8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942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114</TotalTime>
  <Words>452</Words>
  <Application>Microsoft Office PowerPoint</Application>
  <PresentationFormat>Широкоэкранный</PresentationFormat>
  <Paragraphs>71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Ясность</vt:lpstr>
      <vt:lpstr>Представления о жизненном  успехе у молодых людей с разным уровнем самоэффективности  </vt:lpstr>
      <vt:lpstr>Введение:</vt:lpstr>
      <vt:lpstr>Выборка и методы исследования: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Счастливый</dc:creator>
  <cp:lastModifiedBy>Lena_zi</cp:lastModifiedBy>
  <cp:revision>11</cp:revision>
  <dcterms:created xsi:type="dcterms:W3CDTF">2020-10-13T17:28:19Z</dcterms:created>
  <dcterms:modified xsi:type="dcterms:W3CDTF">2020-10-17T18:49:25Z</dcterms:modified>
</cp:coreProperties>
</file>