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16.10.2020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7152" y="-130365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865376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 Кто такие лидеры мнений среди молодежи </a:t>
            </a:r>
          </a:p>
          <a:p>
            <a:r>
              <a:rPr lang="ru-RU" sz="3600" b="1" dirty="0" smtClean="0"/>
              <a:t>в социальных сетях?  </a:t>
            </a:r>
          </a:p>
          <a:p>
            <a:pPr algn="r"/>
            <a:r>
              <a:rPr lang="ru-RU" sz="2100" b="1" dirty="0" smtClean="0"/>
              <a:t>Кузнецова Е.А., </a:t>
            </a:r>
            <a:r>
              <a:rPr lang="ru-RU" sz="2100" b="1" dirty="0" err="1" smtClean="0"/>
              <a:t>ст.преподаватель</a:t>
            </a:r>
            <a:r>
              <a:rPr lang="ru-RU" sz="2100" b="1" dirty="0" smtClean="0"/>
              <a:t> каф. Психологии личности</a:t>
            </a:r>
          </a:p>
          <a:p>
            <a:pPr algn="r"/>
            <a:r>
              <a:rPr lang="ru-RU" sz="2100" b="1" dirty="0" smtClean="0"/>
              <a:t>Зиновьева Е.В., доцент , каф. Психологии личности</a:t>
            </a:r>
            <a:endParaRPr lang="ru-RU" sz="2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51704" y="425297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Исследование выполнено при поддержке гранта РФФИ №20-013-00738 «Влияние мнения лидера поколения в цифровой среде на ценностные установки поколения Z»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678426"/>
            <a:ext cx="9180871" cy="10122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Жизненное пространство молодых людей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2154" y="2064773"/>
            <a:ext cx="9721645" cy="4112189"/>
          </a:xfrm>
        </p:spPr>
        <p:txBody>
          <a:bodyPr/>
          <a:lstStyle/>
          <a:p>
            <a:r>
              <a:rPr lang="ru-RU" dirty="0" err="1" smtClean="0"/>
              <a:t>оффлайн</a:t>
            </a:r>
            <a:r>
              <a:rPr lang="ru-RU" dirty="0" smtClean="0"/>
              <a:t>-реальность: включает </a:t>
            </a:r>
            <a:r>
              <a:rPr lang="ru-RU" dirty="0"/>
              <a:t>в себя элементы традиционной повседневности (посещение школы или вуза, совместное времяпровождение с родителями и друзьями, походы на досуговые мероприятия и т.д</a:t>
            </a:r>
            <a:r>
              <a:rPr lang="ru-RU" dirty="0" smtClean="0"/>
              <a:t>.),</a:t>
            </a:r>
          </a:p>
          <a:p>
            <a:r>
              <a:rPr lang="ru-RU" dirty="0" smtClean="0"/>
              <a:t>онлайн-реальность </a:t>
            </a:r>
            <a:r>
              <a:rPr lang="ru-RU" dirty="0"/>
              <a:t>- альтернативная, жизненно важная среда, предоставляющая возможности для удовлетворения своих </a:t>
            </a:r>
            <a:r>
              <a:rPr lang="ru-RU" dirty="0" smtClean="0"/>
              <a:t>потребностей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39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ользователи социальных сетей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400" dirty="0" smtClean="0"/>
              <a:t>генераторы контента   - активно создают свои страницы, каналы, регулярно обновляют, взаимодействуют с подписчиками;</a:t>
            </a:r>
          </a:p>
          <a:p>
            <a:r>
              <a:rPr lang="ru-RU" sz="4400" dirty="0" smtClean="0"/>
              <a:t>потребители контента –  заходят на страницы «генераторов», смотрят их каналы, выражают свое мнение через комментарии, </a:t>
            </a:r>
            <a:r>
              <a:rPr lang="ru-RU" sz="4400" dirty="0" err="1" smtClean="0"/>
              <a:t>эмодзи</a:t>
            </a:r>
            <a:r>
              <a:rPr lang="ru-RU" sz="4400" dirty="0"/>
              <a:t>,</a:t>
            </a:r>
            <a:r>
              <a:rPr lang="ru-RU" sz="4400" dirty="0" smtClean="0"/>
              <a:t> лайки/</a:t>
            </a:r>
            <a:r>
              <a:rPr lang="ru-RU" sz="4400" dirty="0" err="1" smtClean="0"/>
              <a:t>дизлайки</a:t>
            </a:r>
            <a:r>
              <a:rPr lang="ru-RU" sz="4400" dirty="0" smtClean="0"/>
              <a:t>.</a:t>
            </a:r>
          </a:p>
          <a:p>
            <a:endParaRPr lang="ru-RU" sz="4400" dirty="0"/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286184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Лидер </a:t>
            </a:r>
            <a:r>
              <a:rPr lang="ru-RU" dirty="0"/>
              <a:t>мнения» </a:t>
            </a:r>
            <a:r>
              <a:rPr lang="ru-RU" dirty="0" smtClean="0"/>
              <a:t> (</a:t>
            </a:r>
            <a:r>
              <a:rPr lang="ru-RU" dirty="0" err="1"/>
              <a:t>Лазарсфельд</a:t>
            </a:r>
            <a:r>
              <a:rPr lang="ru-RU" dirty="0"/>
              <a:t>, 1955) — это индивид, активно распространяющий свою точку зрения, которая может воздействовать на мнение </a:t>
            </a:r>
            <a:r>
              <a:rPr lang="ru-RU" dirty="0" smtClean="0"/>
              <a:t>окружающих.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Вопросы:</a:t>
            </a:r>
          </a:p>
          <a:p>
            <a:pPr marL="0" indent="0">
              <a:buNone/>
            </a:pPr>
            <a:r>
              <a:rPr lang="ru-RU" dirty="0" smtClean="0"/>
              <a:t>Кто из  генераторов контента  в социальных сетях является лидером мнений? </a:t>
            </a:r>
          </a:p>
          <a:p>
            <a:pPr marL="0" indent="0">
              <a:buNone/>
            </a:pPr>
            <a:r>
              <a:rPr lang="ru-RU" dirty="0" smtClean="0"/>
              <a:t> По каким критерием его таковым считать?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4439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Исследование 2018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159 участников    в возрасте от 17 до 19 лет</a:t>
            </a:r>
          </a:p>
          <a:p>
            <a:pPr marL="0" indent="0" algn="ctr">
              <a:buNone/>
            </a:pPr>
            <a:r>
              <a:rPr lang="ru-RU" dirty="0" smtClean="0"/>
              <a:t>Укажите свой самый часто просматриваемый канал</a:t>
            </a:r>
            <a:r>
              <a:rPr lang="en-US" dirty="0"/>
              <a:t> YouTube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84701"/>
              </p:ext>
            </p:extLst>
          </p:nvPr>
        </p:nvGraphicFramePr>
        <p:xfrm>
          <a:off x="2688337" y="2788917"/>
          <a:ext cx="6035039" cy="3200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598"/>
                <a:gridCol w="1508598"/>
                <a:gridCol w="1508598"/>
                <a:gridCol w="1509245"/>
              </a:tblGrid>
              <a:tr h="63276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канала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 Выбрали Девушки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Выбрали Юноши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Всего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effectLst/>
                        </a:rPr>
                        <a:t>Вдудь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29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Поперечный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27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400" dirty="0" err="1">
                          <a:effectLst/>
                        </a:rPr>
                        <a:t>BadComedian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400" dirty="0">
                          <a:effectLst/>
                        </a:rPr>
                        <a:t>13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en-US" sz="1400">
                          <a:effectLst/>
                        </a:rPr>
                        <a:t>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effectLst/>
                        </a:rPr>
                        <a:t>Сыендук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9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err="1">
                          <a:effectLst/>
                        </a:rPr>
                        <a:t>КликКлак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20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400" dirty="0" err="1">
                          <a:effectLst/>
                        </a:rPr>
                        <a:t>TrashSmash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>
                          <a:effectLst/>
                        </a:rPr>
                        <a:t>ТОПЛЕС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14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6383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en-US" sz="1400" dirty="0" err="1">
                          <a:effectLst/>
                        </a:rPr>
                        <a:t>SmetanaTV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9649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Исследование 2019 г.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>203 участника,  в возрасте от 16 до 19 лет</a:t>
            </a:r>
          </a:p>
          <a:p>
            <a:pPr marL="0" indent="0" algn="ctr">
              <a:buNone/>
            </a:pPr>
            <a:r>
              <a:rPr lang="ru-RU" dirty="0"/>
              <a:t>  Укажите свой самый часто просматриваемый </a:t>
            </a:r>
            <a:r>
              <a:rPr lang="ru-RU" dirty="0" smtClean="0"/>
              <a:t>канал </a:t>
            </a:r>
            <a:r>
              <a:rPr lang="en-US" dirty="0" smtClean="0"/>
              <a:t>YouTube</a:t>
            </a:r>
            <a:endParaRPr lang="ru-RU" dirty="0"/>
          </a:p>
          <a:p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17497"/>
              </p:ext>
            </p:extLst>
          </p:nvPr>
        </p:nvGraphicFramePr>
        <p:xfrm>
          <a:off x="2779776" y="2803865"/>
          <a:ext cx="5294376" cy="3313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46620"/>
                <a:gridCol w="2647756"/>
              </a:tblGrid>
              <a:tr h="624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Название канала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200"/>
                        </a:spcAft>
                      </a:pPr>
                      <a:r>
                        <a:rPr lang="ru-RU" sz="1400" dirty="0">
                          <a:effectLst/>
                        </a:rPr>
                        <a:t>Всего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err="1" smtClean="0">
                          <a:effectLst/>
                          <a:latin typeface="+mn-lt"/>
                          <a:ea typeface="+mn-ea"/>
                          <a:cs typeface="+mn-cs"/>
                        </a:rPr>
                        <a:t>Юлик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</a:tr>
              <a:tr h="449119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Поперечный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Утопия </a:t>
                      </a:r>
                      <a:r>
                        <a:rPr lang="en-US" sz="1400" dirty="0" smtClean="0">
                          <a:effectLst/>
                        </a:rPr>
                        <a:t>SHOW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Клик</a:t>
                      </a:r>
                      <a:r>
                        <a:rPr lang="ru-RU" sz="1400" baseline="0" dirty="0" smtClean="0">
                          <a:effectLst/>
                        </a:rPr>
                        <a:t> Клак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Вдудь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ru-RU" sz="1400" dirty="0" err="1" smtClean="0">
                          <a:effectLst/>
                        </a:rPr>
                        <a:t>Топлес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</a:rPr>
                        <a:t>PEWDiEPIE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</a:tr>
              <a:tr h="315644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120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 Руслан</a:t>
                      </a:r>
                      <a:r>
                        <a:rPr lang="ru-RU" sz="1400" baseline="0" dirty="0" smtClean="0">
                          <a:effectLst/>
                        </a:rPr>
                        <a:t> Усачев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603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ru-RU" dirty="0" smtClean="0"/>
              <a:t>Выводы: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«Ситуативные </a:t>
            </a:r>
            <a:r>
              <a:rPr lang="ru-RU" dirty="0" err="1" smtClean="0"/>
              <a:t>инфлюенсеры</a:t>
            </a:r>
            <a:r>
              <a:rPr lang="ru-RU" dirty="0" smtClean="0"/>
              <a:t>»:   </a:t>
            </a:r>
            <a:r>
              <a:rPr lang="ru-RU" dirty="0"/>
              <a:t>генераторы развлекательного контента, транслирующие не свое мнение, а   уже имеющиеся в обществе молодых людей тренды, тем самым вызывая позитивный отклик и рост </a:t>
            </a:r>
            <a:r>
              <a:rPr lang="ru-RU" dirty="0" smtClean="0"/>
              <a:t>подписчиков;</a:t>
            </a:r>
          </a:p>
          <a:p>
            <a:r>
              <a:rPr lang="ru-RU" dirty="0" smtClean="0"/>
              <a:t>«Лидеры мнений»: генераторы контента, характеризующегося социальной направленностью, реакцией на общественно- значимые события, транслируют собственное мнение, и сохраняют </a:t>
            </a:r>
            <a:r>
              <a:rPr lang="ru-RU" dirty="0"/>
              <a:t>свои позиции и свою значимость для молодых </a:t>
            </a:r>
            <a:r>
              <a:rPr lang="ru-RU" dirty="0" smtClean="0"/>
              <a:t>людей с </a:t>
            </a:r>
            <a:r>
              <a:rPr lang="ru-RU" dirty="0"/>
              <a:t>течением </a:t>
            </a:r>
            <a:r>
              <a:rPr lang="ru-RU" dirty="0" smtClean="0"/>
              <a:t>времени.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7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369</Words>
  <Application>Microsoft Office PowerPoint</Application>
  <PresentationFormat>Широкоэкранный</PresentationFormat>
  <Paragraphs>85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 </vt:lpstr>
      <vt:lpstr>Жизненное пространство молодых людей</vt:lpstr>
      <vt:lpstr>Пользователи социальных сетей</vt:lpstr>
      <vt:lpstr>Презентация PowerPoint</vt:lpstr>
      <vt:lpstr>Исследование 2018 г.</vt:lpstr>
      <vt:lpstr>Исследование 2019 г.</vt:lpstr>
      <vt:lpstr> Выводы: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8</cp:revision>
  <dcterms:created xsi:type="dcterms:W3CDTF">2019-10-12T21:11:52Z</dcterms:created>
  <dcterms:modified xsi:type="dcterms:W3CDTF">2020-10-16T10:20:18Z</dcterms:modified>
</cp:coreProperties>
</file>