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6" r:id="rId4"/>
    <p:sldId id="271" r:id="rId5"/>
    <p:sldId id="269" r:id="rId6"/>
    <p:sldId id="270" r:id="rId7"/>
    <p:sldId id="272" r:id="rId8"/>
    <p:sldId id="273" r:id="rId9"/>
    <p:sldId id="274" r:id="rId10"/>
    <p:sldId id="275" r:id="rId11"/>
    <p:sldId id="284" r:id="rId12"/>
    <p:sldId id="259" r:id="rId13"/>
    <p:sldId id="263" r:id="rId14"/>
    <p:sldId id="264" r:id="rId15"/>
    <p:sldId id="265" r:id="rId16"/>
    <p:sldId id="268" r:id="rId17"/>
    <p:sldId id="267" r:id="rId18"/>
    <p:sldId id="276" r:id="rId19"/>
    <p:sldId id="262" r:id="rId20"/>
    <p:sldId id="285" r:id="rId21"/>
    <p:sldId id="266" r:id="rId22"/>
    <p:sldId id="277" r:id="rId23"/>
    <p:sldId id="25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ПРОСТРАНСТВО ВОЗМОЖНОГО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КАК </a:t>
            </a:r>
            <a:r>
              <a:rPr lang="ru-RU" dirty="0"/>
              <a:t>ПРОСТРАНСТВО </a:t>
            </a:r>
            <a:r>
              <a:rPr lang="ru-RU" dirty="0" smtClean="0"/>
              <a:t>СВОБОДЫ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Д.А. Леонтьев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НИУ ВШЭ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1400" cap="none" dirty="0" smtClean="0"/>
              <a:t>dmleont@gmail.com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02515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02938" y="1047095"/>
            <a:ext cx="10363826" cy="4396509"/>
          </a:xfrm>
        </p:spPr>
        <p:txBody>
          <a:bodyPr/>
          <a:lstStyle/>
          <a:p>
            <a:pPr marL="0" indent="0">
              <a:buNone/>
            </a:pPr>
            <a:r>
              <a:rPr lang="en-US" cap="none" dirty="0" smtClean="0"/>
              <a:t>“</a:t>
            </a:r>
            <a:r>
              <a:rPr lang="ru-RU" cap="none" dirty="0"/>
              <a:t>Умножение возможностей — свойство жизни в ее росте, в ее поступательности, и быть может, разгадка ее последнего смысла, ибо возможности растут быстрее, чем способы их реализации</a:t>
            </a:r>
            <a:r>
              <a:rPr lang="en-US" cap="none" dirty="0" smtClean="0"/>
              <a:t>”</a:t>
            </a:r>
            <a:endParaRPr lang="en-US" cap="none" dirty="0" smtClean="0"/>
          </a:p>
          <a:p>
            <a:r>
              <a:rPr lang="ru-RU" cap="none" dirty="0" smtClean="0"/>
              <a:t>Возможность есть то, что может быть.</a:t>
            </a:r>
            <a:endParaRPr lang="en-US" cap="none" dirty="0" smtClean="0"/>
          </a:p>
          <a:p>
            <a:endParaRPr lang="en-US" cap="none" dirty="0"/>
          </a:p>
          <a:p>
            <a:pPr marL="0" indent="0">
              <a:buNone/>
            </a:pPr>
            <a:endParaRPr lang="en-US" cap="none" dirty="0" smtClean="0"/>
          </a:p>
          <a:p>
            <a:pPr marL="0" indent="0">
              <a:buNone/>
            </a:pPr>
            <a:r>
              <a:rPr lang="ru-RU" cap="none" dirty="0" smtClean="0"/>
              <a:t>Михаил Эпштейн</a:t>
            </a:r>
            <a:endParaRPr lang="ru-RU" cap="none" dirty="0"/>
          </a:p>
        </p:txBody>
      </p:sp>
      <p:sp>
        <p:nvSpPr>
          <p:cNvPr id="2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Related im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Related imag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12" y="3546698"/>
            <a:ext cx="1893543" cy="257701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932036" y="371475"/>
            <a:ext cx="4851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Философия возможного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3314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ЕСТЕСТВЕННЫЕ И ГУМАНИТАРНЫЕ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/>
              <a:t>Естественные науки имеют дело с необходимым; причинно-следственные связи не могут быть произвольными. </a:t>
            </a:r>
            <a:endParaRPr lang="en-US" cap="none" dirty="0" smtClean="0"/>
          </a:p>
          <a:p>
            <a:r>
              <a:rPr lang="ru-RU" cap="none" dirty="0" smtClean="0"/>
              <a:t>Гуманитарные науки имеют дело с возможным. Все продукты человеческого творчества не обязательно должны (были) быть такими, каковы они есть). </a:t>
            </a:r>
          </a:p>
          <a:p>
            <a:r>
              <a:rPr lang="ru-RU" cap="none" dirty="0" smtClean="0"/>
              <a:t>М. Эпштейн: </a:t>
            </a:r>
            <a:r>
              <a:rPr lang="ru-RU" cap="none" dirty="0" err="1" smtClean="0"/>
              <a:t>расхожящиеся</a:t>
            </a:r>
            <a:r>
              <a:rPr lang="ru-RU" cap="none" dirty="0" smtClean="0"/>
              <a:t> дискурсы, веерная причинность в науках о человеке. Всегда возможно что-то иное. 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3215156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8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48" y="2214694"/>
            <a:ext cx="3538790" cy="3851520"/>
          </a:xfrm>
        </p:spPr>
      </p:pic>
    </p:spTree>
    <p:extLst>
      <p:ext uri="{BB962C8B-B14F-4D97-AF65-F5344CB8AC3E}">
        <p14:creationId xmlns:p14="http://schemas.microsoft.com/office/powerpoint/2010/main" val="2145581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VF</a:t>
            </a:r>
            <a:r>
              <a:rPr lang="ru-RU" cap="none" dirty="0" smtClean="0"/>
              <a:t>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cap="none" dirty="0" smtClean="0"/>
              <a:t>«</a:t>
            </a:r>
            <a:r>
              <a:rPr lang="ru-RU" sz="2800" cap="none" dirty="0" smtClean="0"/>
              <a:t>Экзистенциальный анализ не ограничивается представлением о </a:t>
            </a:r>
            <a:r>
              <a:rPr lang="ru-RU" sz="2800" cap="none" dirty="0" err="1" smtClean="0"/>
              <a:t>логсе</a:t>
            </a:r>
            <a:r>
              <a:rPr lang="ru-RU" sz="2800" cap="none" dirty="0" smtClean="0"/>
              <a:t> как том, к чему мы движемся, но и раскрывает существование как источник бесконечных возможностей». Это возможности осуществления смысла и реализации ценностей.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68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VF4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/>
              <a:t>«Стань тем, кто ты есть» означает не только «стань тем, кем ты можешь и должен стать», но также «стань тем, кем можешь и должен стать только </a:t>
            </a:r>
            <a:r>
              <a:rPr lang="ru-RU" i="1" cap="none" dirty="0"/>
              <a:t>ты </a:t>
            </a:r>
            <a:r>
              <a:rPr lang="ru-RU" cap="none" dirty="0"/>
              <a:t>один». Важно не только то, чтобы я был человеком, но и то, чтобы я стал самим </a:t>
            </a:r>
            <a:r>
              <a:rPr lang="ru-RU" cap="none" dirty="0" smtClean="0"/>
              <a:t>собой</a:t>
            </a:r>
            <a:r>
              <a:rPr lang="en-US" sz="2800" cap="none" dirty="0" smtClean="0"/>
              <a:t>.</a:t>
            </a:r>
            <a:endParaRPr lang="ru-RU" sz="2800" cap="none" dirty="0" smtClean="0"/>
          </a:p>
        </p:txBody>
      </p:sp>
    </p:spTree>
    <p:extLst>
      <p:ext uri="{BB962C8B-B14F-4D97-AF65-F5344CB8AC3E}">
        <p14:creationId xmlns:p14="http://schemas.microsoft.com/office/powerpoint/2010/main" val="176207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VF</a:t>
            </a:r>
            <a:r>
              <a:rPr lang="ru-RU" cap="none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/>
              <a:t>в случае восприятия смысла речь идет о мгновенном открытии возможности на фоне действительности, причем имеется возможность изменить эту действительность – как только это будет необходимо и пока это еще будет возможно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1963175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VF</a:t>
            </a:r>
            <a:r>
              <a:rPr lang="ru-RU" cap="none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/>
              <a:t>Личность экзистенциальна; это значит, что она не </a:t>
            </a:r>
            <a:r>
              <a:rPr lang="ru-RU" cap="none" dirty="0" err="1"/>
              <a:t>фактична</a:t>
            </a:r>
            <a:r>
              <a:rPr lang="ru-RU" cap="none" dirty="0"/>
              <a:t>, не принадлежит фактическому. Человек как личность является не фактическим существом, а возможным, или факультативным; он существует как своя собственная возможность, в пользу которой или против которой он может принять решение.</a:t>
            </a:r>
            <a:endParaRPr lang="ru-RU" sz="2800" cap="none" dirty="0"/>
          </a:p>
          <a:p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3224656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VF</a:t>
            </a:r>
            <a:r>
              <a:rPr lang="ru-RU" cap="none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/>
              <a:t>дело вовсе не в том, чтобы развивать какие-нибудь способности; скорее оно всегда заключается лишь в том, чтобы воплощать необходимое – то, что нужно. Вопрос не в том, чтобы совершать возможное, но в том, чтобы совершать должное</a:t>
            </a:r>
            <a:r>
              <a:rPr lang="ru-RU" cap="none" dirty="0" smtClean="0"/>
              <a:t>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929116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>
          <a:xfrm>
            <a:off x="589843" y="835456"/>
            <a:ext cx="11037453" cy="284784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К психологии возможного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>
          <a:xfrm>
            <a:off x="655783" y="2943355"/>
            <a:ext cx="10622444" cy="284784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690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Возможное, Потенциальное и вероятное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 smtClean="0"/>
              <a:t>В отличие от потенциального, которое содержит в себе силу для своего осуществления, возможное может осуществиться только через самоопределение, выбор и усилие, вложение себя в выбранную альтернативу.</a:t>
            </a:r>
            <a:endParaRPr lang="en-US" cap="none" dirty="0" smtClean="0"/>
          </a:p>
          <a:p>
            <a:r>
              <a:rPr lang="ru-RU" cap="none" dirty="0" smtClean="0"/>
              <a:t>В отличие от вероятности, на которую нельзя повлиять, возможность осознанно и ответственно выбирается личностью</a:t>
            </a:r>
            <a:r>
              <a:rPr lang="en-US" cap="none" dirty="0" smtClean="0"/>
              <a:t>.</a:t>
            </a:r>
            <a:endParaRPr lang="ru-RU" cap="non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57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cap="none" dirty="0" smtClean="0"/>
              <a:t>Актуальный узел: изменение, возможность, будущее, свобода, смысл</a:t>
            </a:r>
            <a:endParaRPr lang="ru-RU" sz="3200" cap="none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Изменение = путь в будущее</a:t>
            </a:r>
          </a:p>
          <a:p>
            <a:r>
              <a:rPr lang="ru-RU" dirty="0" smtClean="0"/>
              <a:t>Будущее = источник смысла</a:t>
            </a:r>
          </a:p>
          <a:p>
            <a:r>
              <a:rPr lang="ru-RU" dirty="0" smtClean="0"/>
              <a:t>Свобода = возможность изменений</a:t>
            </a:r>
          </a:p>
          <a:p>
            <a:r>
              <a:rPr lang="ru-RU" dirty="0" smtClean="0"/>
              <a:t>Смысл = возможность на фоне действительности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18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ВИДА ОТНОШЕНИЯ К БУДУЩЕМУ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Как к прогнозу – вероятность</a:t>
            </a:r>
          </a:p>
          <a:p>
            <a:r>
              <a:rPr lang="ru-RU" dirty="0" smtClean="0"/>
              <a:t>Как к проекту – потенциальность</a:t>
            </a:r>
          </a:p>
          <a:p>
            <a:r>
              <a:rPr lang="ru-RU" dirty="0" smtClean="0"/>
              <a:t>Как к возможному – «диалог с обстоятельствами»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205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cap="none" dirty="0" smtClean="0"/>
              <a:t>Должное есть частный случай возможного. Должное есть выбранные осмысленные возможности, за которые </a:t>
            </a:r>
            <a:r>
              <a:rPr lang="ru-RU" cap="none" dirty="0" smtClean="0"/>
              <a:t>субъект принял ответственность. </a:t>
            </a:r>
            <a:endParaRPr lang="en-US" cap="none" dirty="0"/>
          </a:p>
          <a:p>
            <a:r>
              <a:rPr lang="ru-RU" cap="none" dirty="0" smtClean="0"/>
              <a:t>Должное относится к возможному, а не к необходимому, поскольку от нас зависит, будем ли мы следовать им или нет</a:t>
            </a:r>
            <a:r>
              <a:rPr lang="en-US" cap="none" dirty="0" smtClean="0"/>
              <a:t>.</a:t>
            </a:r>
            <a:endParaRPr lang="en-US" cap="none" dirty="0" smtClean="0"/>
          </a:p>
          <a:p>
            <a:endParaRPr lang="en-US" cap="none" dirty="0"/>
          </a:p>
          <a:p>
            <a:r>
              <a:rPr lang="ru-RU" cap="none" dirty="0" smtClean="0"/>
              <a:t>«Законы природы, в отличие от человеческих законов, можно понять и нельзя нарушить» (Е.И. </a:t>
            </a:r>
            <a:r>
              <a:rPr lang="ru-RU" cap="none" dirty="0" err="1" smtClean="0"/>
              <a:t>Головаха</a:t>
            </a:r>
            <a:r>
              <a:rPr lang="ru-RU" cap="none" dirty="0" smtClean="0"/>
              <a:t>)</a:t>
            </a:r>
            <a:endParaRPr lang="en-US" cap="none" dirty="0" smtClean="0"/>
          </a:p>
          <a:p>
            <a:r>
              <a:rPr lang="ru-RU" cap="none" dirty="0" smtClean="0"/>
              <a:t>«Давайте ходить по газонам, подвергаясь штрафу!» (И. Ильф)</a:t>
            </a:r>
            <a:r>
              <a:rPr lang="en-US" cap="none" dirty="0" smtClean="0"/>
              <a:t> </a:t>
            </a:r>
            <a:endParaRPr lang="en-US" cap="none" dirty="0" smtClean="0"/>
          </a:p>
          <a:p>
            <a:endParaRPr lang="en-US" cap="none" dirty="0"/>
          </a:p>
          <a:p>
            <a:endParaRPr lang="en-US" cap="none" dirty="0"/>
          </a:p>
        </p:txBody>
      </p:sp>
      <p:pic>
        <p:nvPicPr>
          <p:cNvPr id="7170" name="Picture 2" descr="ÐÐ»ÑÑ ÐÐ»ÑÑ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0" y="4901504"/>
            <a:ext cx="1089891" cy="142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973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от возможного к должному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96902" y="1979165"/>
            <a:ext cx="10363826" cy="3424107"/>
          </a:xfrm>
        </p:spPr>
        <p:txBody>
          <a:bodyPr>
            <a:normAutofit/>
          </a:bodyPr>
          <a:lstStyle/>
          <a:p>
            <a:r>
              <a:rPr lang="ru-RU" cap="none" dirty="0" smtClean="0"/>
              <a:t>Не все, что возможно, имеет смысл. Первое – сузить возможное до осмысленного</a:t>
            </a:r>
          </a:p>
          <a:p>
            <a:endParaRPr lang="en-US" cap="none" dirty="0"/>
          </a:p>
          <a:p>
            <a:r>
              <a:rPr lang="ru-RU" cap="none" dirty="0" smtClean="0"/>
              <a:t>Не все что осмысленно, важно. Второе – сузить осмысленное до ценного</a:t>
            </a:r>
            <a:r>
              <a:rPr lang="en-US" cap="none" dirty="0" smtClean="0"/>
              <a:t>.</a:t>
            </a:r>
            <a:endParaRPr lang="en-US" cap="none" dirty="0"/>
          </a:p>
          <a:p>
            <a:endParaRPr lang="en-US" cap="none" dirty="0"/>
          </a:p>
          <a:p>
            <a:r>
              <a:rPr lang="ru-RU" cap="none" dirty="0" smtClean="0"/>
              <a:t>Мы не принимаем ответственность за все, что ценно. Третье – сузить </a:t>
            </a:r>
            <a:r>
              <a:rPr lang="ru-RU" cap="none" dirty="0" err="1" smtClean="0"/>
              <a:t>уенное</a:t>
            </a:r>
            <a:r>
              <a:rPr lang="ru-RU" cap="none" dirty="0" smtClean="0"/>
              <a:t> до ответственно выбранного нами.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3774" y="5791199"/>
            <a:ext cx="10806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Выбирая возможность на фоне действительности, мы делегируем смыслу, заложенному в ней, </a:t>
            </a:r>
            <a:r>
              <a:rPr lang="ru-RU" sz="2400" dirty="0" smtClean="0"/>
              <a:t>власть над </a:t>
            </a:r>
            <a:r>
              <a:rPr lang="ru-RU" sz="2400" dirty="0"/>
              <a:t>нашими действиями.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9944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/>
              <a:t>Возможности не всегда открыты нам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cap="none" dirty="0" smtClean="0"/>
              <a:t>Возможно только то, что мы воспринимаем как возможное.</a:t>
            </a:r>
            <a:endParaRPr lang="en-US" cap="none" dirty="0" smtClean="0"/>
          </a:p>
          <a:p>
            <a:r>
              <a:rPr lang="ru-RU" cap="none" dirty="0" smtClean="0"/>
              <a:t>Незамеченный шанс не становится реальной возможностью, и открытие смысла приводит к огромному расширению того, что реально возможно для человека. </a:t>
            </a:r>
            <a:endParaRPr lang="en-US" cap="none" dirty="0" smtClean="0"/>
          </a:p>
        </p:txBody>
      </p:sp>
    </p:spTree>
    <p:extLst>
      <p:ext uri="{BB962C8B-B14F-4D97-AF65-F5344CB8AC3E}">
        <p14:creationId xmlns:p14="http://schemas.microsoft.com/office/powerpoint/2010/main" val="1989428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навигации в поле возможного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Рефлексивное сознание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Толерантность к неопределенности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Мужество быть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14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Экзистенциальная психология как психология возможного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cap="none" dirty="0" smtClean="0"/>
              <a:t>Ф. Энгельс: Свобода есть осознанная необходимость</a:t>
            </a:r>
            <a:endParaRPr lang="en-US" cap="none" dirty="0" smtClean="0"/>
          </a:p>
          <a:p>
            <a:pPr marL="0" indent="0">
              <a:buNone/>
            </a:pPr>
            <a:endParaRPr lang="en-US" cap="none" dirty="0"/>
          </a:p>
          <a:p>
            <a:pPr marL="0" indent="0">
              <a:buNone/>
            </a:pPr>
            <a:r>
              <a:rPr lang="ru-RU" sz="2800" cap="none" dirty="0" smtClean="0"/>
              <a:t>Нет! Свобода есть осознанная возможность</a:t>
            </a:r>
            <a:r>
              <a:rPr lang="en-US" sz="2800" cap="none" dirty="0" smtClean="0"/>
              <a:t>!</a:t>
            </a:r>
            <a:endParaRPr lang="ru-RU" sz="2800" cap="none" dirty="0" smtClean="0"/>
          </a:p>
          <a:p>
            <a:pPr marL="0" indent="0">
              <a:buNone/>
            </a:pPr>
            <a:endParaRPr lang="ru-RU" sz="2800" cap="none" dirty="0"/>
          </a:p>
          <a:p>
            <a:pPr marL="0" indent="0">
              <a:buNone/>
            </a:pPr>
            <a:r>
              <a:rPr lang="ru-RU" sz="2800" cap="none" dirty="0" smtClean="0"/>
              <a:t>Возможности в головах!!!</a:t>
            </a:r>
            <a:endParaRPr lang="en-US" sz="2800" cap="none" dirty="0" smtClean="0"/>
          </a:p>
          <a:p>
            <a:pPr marL="0" indent="0">
              <a:buNone/>
            </a:pPr>
            <a:endParaRPr lang="en-US" cap="none" dirty="0" smtClean="0"/>
          </a:p>
        </p:txBody>
      </p:sp>
    </p:spTree>
    <p:extLst>
      <p:ext uri="{BB962C8B-B14F-4D97-AF65-F5344CB8AC3E}">
        <p14:creationId xmlns:p14="http://schemas.microsoft.com/office/powerpoint/2010/main" val="3235733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33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Существует ли счастье, смысл, свобода?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Нет, но может быть!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5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59958"/>
            <a:ext cx="10363826" cy="5131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cap="none" dirty="0" smtClean="0"/>
              <a:t>Причинность: почему люди делают то, что они делают.</a:t>
            </a:r>
          </a:p>
          <a:p>
            <a:pPr marL="0" indent="0">
              <a:buNone/>
            </a:pPr>
            <a:endParaRPr lang="ru-RU" cap="none" dirty="0"/>
          </a:p>
          <a:p>
            <a:pPr marL="0" indent="0">
              <a:buNone/>
            </a:pPr>
            <a:r>
              <a:rPr lang="ru-RU" cap="none" dirty="0" smtClean="0"/>
              <a:t>Антропология: чем человек отличается от братьев меньших</a:t>
            </a:r>
          </a:p>
          <a:p>
            <a:pPr marL="0" indent="0">
              <a:buNone/>
            </a:pPr>
            <a:r>
              <a:rPr lang="ru-RU" sz="2800" cap="none" dirty="0"/>
              <a:t>Из всех живых существ только человеку дано видеть разницу между тем, что есть, и тем, что могло бы </a:t>
            </a:r>
            <a:r>
              <a:rPr lang="ru-RU" sz="2800" cap="none" dirty="0" smtClean="0"/>
              <a:t>быть</a:t>
            </a:r>
          </a:p>
          <a:p>
            <a:pPr marL="0" indent="0" algn="r">
              <a:buNone/>
            </a:pPr>
            <a:endParaRPr lang="ru-RU" sz="2400" cap="none" dirty="0" smtClean="0"/>
          </a:p>
          <a:p>
            <a:pPr marL="0" indent="0" algn="r">
              <a:buNone/>
            </a:pPr>
            <a:endParaRPr lang="ru-RU" sz="2400" cap="none" dirty="0"/>
          </a:p>
          <a:p>
            <a:pPr marL="0" indent="0" algn="r">
              <a:buNone/>
            </a:pPr>
            <a:r>
              <a:rPr lang="ru-RU" sz="2400" cap="none" dirty="0" smtClean="0"/>
              <a:t>Уильям </a:t>
            </a:r>
            <a:r>
              <a:rPr lang="ru-RU" sz="2400" cap="none" dirty="0" err="1" smtClean="0"/>
              <a:t>Хэзлитт</a:t>
            </a:r>
            <a:r>
              <a:rPr lang="en-US" sz="2400" cap="none" dirty="0" smtClean="0"/>
              <a:t>, 1820</a:t>
            </a:r>
            <a:r>
              <a:rPr lang="ru-RU" sz="2400" cap="none" dirty="0" smtClean="0"/>
              <a:t>-е гг.</a:t>
            </a:r>
            <a:endParaRPr lang="ru-RU" sz="2400" cap="none" dirty="0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40" y="3711583"/>
            <a:ext cx="1542376" cy="201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1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>
          <a:xfrm>
            <a:off x="807902" y="446646"/>
            <a:ext cx="10557790" cy="2847845"/>
          </a:xfrm>
        </p:spPr>
        <p:txBody>
          <a:bodyPr>
            <a:normAutofit fontScale="92500"/>
          </a:bodyPr>
          <a:lstStyle/>
          <a:p>
            <a:r>
              <a:rPr lang="ru-RU" sz="6000" dirty="0" smtClean="0"/>
              <a:t>Основания </a:t>
            </a:r>
            <a:r>
              <a:rPr lang="ru-RU" sz="6000" dirty="0" err="1" smtClean="0"/>
              <a:t>возможностной</a:t>
            </a:r>
            <a:r>
              <a:rPr lang="ru-RU" sz="6000" dirty="0" smtClean="0"/>
              <a:t> антропологии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75293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09964"/>
            <a:ext cx="10363826" cy="4581235"/>
          </a:xfrm>
        </p:spPr>
        <p:txBody>
          <a:bodyPr/>
          <a:lstStyle/>
          <a:p>
            <a:pPr marL="0" indent="0">
              <a:buNone/>
            </a:pPr>
            <a:r>
              <a:rPr lang="ru-RU" cap="none" dirty="0" smtClean="0"/>
              <a:t>«</a:t>
            </a:r>
            <a:r>
              <a:rPr lang="ru-RU" cap="none" dirty="0"/>
              <a:t>Я &lt;в своей действительности&gt; содержит в себе столько же возможности, сколько и необходимости, ибо оно является собою, но вместе с тем должно собою стать. Оно есть необходимость, ибо является собою, но и возможность, ибо должно собою стать»</a:t>
            </a:r>
            <a:endParaRPr lang="en-US" cap="none" dirty="0"/>
          </a:p>
          <a:p>
            <a:endParaRPr lang="en-US" cap="none" dirty="0" smtClean="0"/>
          </a:p>
          <a:p>
            <a:endParaRPr lang="en-US" cap="none" dirty="0"/>
          </a:p>
          <a:p>
            <a:pPr marL="0" indent="0">
              <a:buNone/>
            </a:pPr>
            <a:r>
              <a:rPr lang="ru-RU" cap="none" dirty="0" smtClean="0"/>
              <a:t>С. Кьеркегор</a:t>
            </a:r>
            <a:endParaRPr lang="ru-RU" cap="none" dirty="0"/>
          </a:p>
        </p:txBody>
      </p:sp>
      <p:pic>
        <p:nvPicPr>
          <p:cNvPr id="1026" name="Picture 2" descr="Image result for kierkega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718" y="3493365"/>
            <a:ext cx="4376827" cy="229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7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02938" y="1173019"/>
            <a:ext cx="10363826" cy="458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cap="none" dirty="0" smtClean="0"/>
              <a:t>«Когда </a:t>
            </a:r>
            <a:r>
              <a:rPr lang="ru-RU" cap="none" dirty="0"/>
              <a:t>человек стремится к чему-нибудь, когда он что-либо творит или производит, вся его жизненная энергия основана на возможностях. … Мы живем изо дня в день, постоянно рискуя собою, и часто наша вера в недостоверный результат </a:t>
            </a:r>
            <a:r>
              <a:rPr lang="ru-RU" i="1" cap="none" dirty="0"/>
              <a:t>и есть то, благодаря чему результат этот </a:t>
            </a:r>
            <a:r>
              <a:rPr lang="ru-RU" i="1" cap="none" dirty="0" smtClean="0"/>
              <a:t>осуществляется»</a:t>
            </a:r>
          </a:p>
          <a:p>
            <a:pPr marL="0" indent="0">
              <a:buNone/>
            </a:pPr>
            <a:r>
              <a:rPr lang="ru-RU" cap="none" dirty="0" err="1"/>
              <a:t>Индетерминизм</a:t>
            </a:r>
            <a:r>
              <a:rPr lang="ru-RU" cap="none" dirty="0" err="1" smtClean="0"/>
              <a:t>¸«</a:t>
            </a:r>
            <a:r>
              <a:rPr lang="ru-RU" cap="none" dirty="0" err="1"/>
              <a:t>допускает</a:t>
            </a:r>
            <a:r>
              <a:rPr lang="ru-RU" cap="none" dirty="0"/>
              <a:t>, что возможности могут превышать действительность и что будущие события, еще не доступные нашему познанию, и сами по себе действительно могут быть </a:t>
            </a:r>
            <a:r>
              <a:rPr lang="ru-RU" cap="none" dirty="0" smtClean="0"/>
              <a:t>неопределенными» </a:t>
            </a:r>
            <a:endParaRPr lang="en-US" cap="none" dirty="0"/>
          </a:p>
          <a:p>
            <a:endParaRPr lang="en-US" cap="none" dirty="0" smtClean="0"/>
          </a:p>
          <a:p>
            <a:endParaRPr lang="en-US" cap="none" dirty="0"/>
          </a:p>
          <a:p>
            <a:pPr marL="0" indent="0">
              <a:buNone/>
            </a:pPr>
            <a:r>
              <a:rPr lang="ru-RU" cap="none" dirty="0" smtClean="0"/>
              <a:t>Уильям Джеймс</a:t>
            </a:r>
            <a:endParaRPr lang="ru-RU" cap="none" dirty="0"/>
          </a:p>
        </p:txBody>
      </p:sp>
      <p:pic>
        <p:nvPicPr>
          <p:cNvPr id="5" name="Picture 2" descr="http://upload.wikimedia.org/wikipedia/commons/thumb/9/9c/William_James_b1842c.jpg/220px-William_James_b184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6473" y="3616184"/>
            <a:ext cx="2055050" cy="24403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892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02938" y="1173019"/>
            <a:ext cx="10363826" cy="4581235"/>
          </a:xfrm>
        </p:spPr>
        <p:txBody>
          <a:bodyPr/>
          <a:lstStyle/>
          <a:p>
            <a:pPr marL="0" indent="0">
              <a:buNone/>
            </a:pPr>
            <a:r>
              <a:rPr lang="en-US" sz="1800" cap="none" dirty="0" smtClean="0"/>
              <a:t>“</a:t>
            </a:r>
            <a:r>
              <a:rPr lang="ru-RU" sz="1800" cap="none" dirty="0"/>
              <a:t>Возможность, которую я де­лаю моей конкретной возможностью, способна появиться как моя воз­можность, только возвышаясь на фоне совокупности логических воз­можностей, которые содержит </a:t>
            </a:r>
            <a:r>
              <a:rPr lang="ru-RU" sz="1800" cap="none" dirty="0" smtClean="0"/>
              <a:t>ситуация.</a:t>
            </a:r>
            <a:r>
              <a:rPr lang="en-US" sz="1800" cap="none" dirty="0" smtClean="0"/>
              <a:t>”</a:t>
            </a:r>
            <a:endParaRPr lang="en-US" sz="1800" cap="none" dirty="0" smtClean="0"/>
          </a:p>
          <a:p>
            <a:pPr marL="0" indent="0">
              <a:buNone/>
            </a:pPr>
            <a:r>
              <a:rPr lang="en-US" sz="1800" cap="none" dirty="0" smtClean="0"/>
              <a:t>“</a:t>
            </a:r>
            <a:r>
              <a:rPr lang="ru-RU" sz="1800" cap="none" dirty="0"/>
              <a:t>Сказать о человеке, </a:t>
            </a:r>
            <a:r>
              <a:rPr lang="ru-RU" sz="1800" cap="none" dirty="0" err="1"/>
              <a:t>чтó</a:t>
            </a:r>
            <a:r>
              <a:rPr lang="ru-RU" sz="1800" cap="none" dirty="0"/>
              <a:t> он «есть», — значит сказать, </a:t>
            </a:r>
            <a:r>
              <a:rPr lang="ru-RU" sz="1800" cap="none" dirty="0" err="1"/>
              <a:t>чтó</a:t>
            </a:r>
            <a:r>
              <a:rPr lang="ru-RU" sz="1800" cap="none" dirty="0"/>
              <a:t> он может, и наоборот: материальные условия его существования очерчивают поле его возможностей….Таким образом, поле возможностей есть цель, в направлении которой действователь превосходит объективную ситуацию</a:t>
            </a:r>
            <a:r>
              <a:rPr lang="en-US" sz="1800" cap="none" dirty="0" smtClean="0"/>
              <a:t>”</a:t>
            </a:r>
            <a:endParaRPr lang="en-US" sz="1800" cap="none" dirty="0" smtClean="0"/>
          </a:p>
          <a:p>
            <a:endParaRPr lang="en-US" sz="1800" cap="none" dirty="0"/>
          </a:p>
          <a:p>
            <a:endParaRPr lang="en-US" cap="none" dirty="0"/>
          </a:p>
          <a:p>
            <a:pPr marL="0" indent="0">
              <a:buNone/>
            </a:pPr>
            <a:r>
              <a:rPr lang="ru-RU" cap="none" dirty="0" smtClean="0"/>
              <a:t>Ж.-П. Сартр</a:t>
            </a:r>
            <a:endParaRPr lang="ru-RU" cap="none" dirty="0"/>
          </a:p>
        </p:txBody>
      </p:sp>
      <p:pic>
        <p:nvPicPr>
          <p:cNvPr id="4" name="Рисунок 5" descr="sartr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1" y="3424505"/>
            <a:ext cx="2418672" cy="232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214871" y="295048"/>
            <a:ext cx="46989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Фактичное</a:t>
            </a:r>
            <a:r>
              <a:rPr lang="en-US" sz="3200" dirty="0" smtClean="0"/>
              <a:t> </a:t>
            </a:r>
            <a:r>
              <a:rPr lang="en-US" sz="3200" dirty="0"/>
              <a:t>vs. </a:t>
            </a:r>
            <a:r>
              <a:rPr lang="ru-RU" sz="3200" dirty="0" smtClean="0"/>
              <a:t>возможное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282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02938" y="1173019"/>
            <a:ext cx="10363826" cy="458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cap="none" dirty="0" smtClean="0"/>
              <a:t>Ч</a:t>
            </a:r>
            <a:r>
              <a:rPr lang="ru-RU" cap="none" dirty="0" smtClean="0"/>
              <a:t>еловек — это попытка </a:t>
            </a:r>
            <a:r>
              <a:rPr lang="ru-RU" cap="none" dirty="0"/>
              <a:t>и постоянное усилие стать человеком. Человек — в большей степени возможность, чем данность и действительность. Главные, сущностные </a:t>
            </a:r>
            <a:r>
              <a:rPr lang="ru-RU" cap="none" dirty="0" smtClean="0"/>
              <a:t>антропологические проявления человека не </a:t>
            </a:r>
            <a:r>
              <a:rPr lang="ru-RU" cap="none" dirty="0"/>
              <a:t>порождаются причинно-следственными связями; </a:t>
            </a:r>
            <a:r>
              <a:rPr lang="ru-RU" cap="none" dirty="0" smtClean="0"/>
              <a:t>добро</a:t>
            </a:r>
            <a:r>
              <a:rPr lang="ru-RU" cap="none" dirty="0"/>
              <a:t>, любовь, мысль, </a:t>
            </a:r>
            <a:r>
              <a:rPr lang="ru-RU" cap="none" dirty="0" smtClean="0"/>
              <a:t>свобода «невозможны</a:t>
            </a:r>
            <a:r>
              <a:rPr lang="ru-RU" cap="none" dirty="0"/>
              <a:t>, но </a:t>
            </a:r>
            <a:r>
              <a:rPr lang="ru-RU" cap="none" dirty="0" smtClean="0"/>
              <a:t>случаются». Они существуют как возможности, которые могут быть  осуществлены через держание усилия.</a:t>
            </a:r>
            <a:endParaRPr lang="ru-RU" cap="none" dirty="0"/>
          </a:p>
          <a:p>
            <a:endParaRPr lang="en-US" cap="none" dirty="0"/>
          </a:p>
          <a:p>
            <a:endParaRPr lang="en-US" cap="none" dirty="0"/>
          </a:p>
          <a:p>
            <a:pPr marL="0" indent="0">
              <a:buNone/>
            </a:pPr>
            <a:endParaRPr lang="en-US" cap="none" dirty="0" smtClean="0"/>
          </a:p>
          <a:p>
            <a:pPr marL="0" indent="0">
              <a:buNone/>
            </a:pPr>
            <a:r>
              <a:rPr lang="ru-RU" cap="none" dirty="0" smtClean="0"/>
              <a:t>М.К. </a:t>
            </a:r>
            <a:r>
              <a:rPr lang="ru-RU" cap="none" dirty="0" err="1" smtClean="0"/>
              <a:t>Мамардашвили</a:t>
            </a:r>
            <a:endParaRPr lang="ru-RU" cap="none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186" y="3712296"/>
            <a:ext cx="1578552" cy="267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2360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394</TotalTime>
  <Words>1018</Words>
  <Application>Microsoft Office PowerPoint</Application>
  <PresentationFormat>Широкоэкранный</PresentationFormat>
  <Paragraphs>96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Arial</vt:lpstr>
      <vt:lpstr>Tw Cen MT</vt:lpstr>
      <vt:lpstr>Капля</vt:lpstr>
      <vt:lpstr>ПРОСТРАНСТВО ВОЗМОЖНОГО   КАК ПРОСТРАНСТВО СВОБОДЫ</vt:lpstr>
      <vt:lpstr>Актуальный узел: изменение, возможность, будущее, свобода, смысл</vt:lpstr>
      <vt:lpstr>Существует ли счастье, смысл, свобода?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ЕСТЕСТВЕННЫЕ И ГУМАНИТАРНЫЕ НАУКИ</vt:lpstr>
      <vt:lpstr>Презентация PowerPoint</vt:lpstr>
      <vt:lpstr>VF1</vt:lpstr>
      <vt:lpstr>VF4</vt:lpstr>
      <vt:lpstr>VF3</vt:lpstr>
      <vt:lpstr>VF4</vt:lpstr>
      <vt:lpstr>VF5</vt:lpstr>
      <vt:lpstr>Презентация PowerPoint</vt:lpstr>
      <vt:lpstr>Возможное, Потенциальное и вероятное</vt:lpstr>
      <vt:lpstr>Три ВИДА ОТНОШЕНИЯ К БУДУЩЕМУ</vt:lpstr>
      <vt:lpstr>Должное</vt:lpstr>
      <vt:lpstr>Путь от возможного к должному</vt:lpstr>
      <vt:lpstr>Возможности не всегда открыты нам</vt:lpstr>
      <vt:lpstr>Предпосылки навигации в поле возможного</vt:lpstr>
      <vt:lpstr>Экзистенциальная психология как психология возможного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Possibility  on the background of reality</dc:title>
  <dc:creator>Дмитрий</dc:creator>
  <cp:lastModifiedBy>DMI</cp:lastModifiedBy>
  <cp:revision>34</cp:revision>
  <dcterms:created xsi:type="dcterms:W3CDTF">2018-08-28T09:33:21Z</dcterms:created>
  <dcterms:modified xsi:type="dcterms:W3CDTF">2021-10-20T07:53:25Z</dcterms:modified>
</cp:coreProperties>
</file>