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9" r:id="rId21"/>
    <p:sldId id="274" r:id="rId22"/>
    <p:sldId id="275" r:id="rId23"/>
    <p:sldId id="276" r:id="rId24"/>
    <p:sldId id="277" r:id="rId25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8" autoAdjust="0"/>
  </p:normalViewPr>
  <p:slideViewPr>
    <p:cSldViewPr>
      <p:cViewPr varScale="1">
        <p:scale>
          <a:sx n="60" d="100"/>
          <a:sy n="60" d="100"/>
        </p:scale>
        <p:origin x="-1164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486" y="3647278"/>
            <a:ext cx="8323147" cy="1621111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0486" y="5268388"/>
            <a:ext cx="8323147" cy="949955"/>
          </a:xfrm>
        </p:spPr>
        <p:txBody>
          <a:bodyPr anchor="t">
            <a:normAutofit/>
          </a:bodyPr>
          <a:lstStyle>
            <a:lvl1pPr marL="0" indent="0" algn="l">
              <a:buNone/>
              <a:defRPr sz="2300">
                <a:solidFill>
                  <a:schemeClr val="tx2">
                    <a:lumMod val="25000"/>
                  </a:schemeClr>
                </a:solidFill>
              </a:defRPr>
            </a:lvl1pPr>
            <a:lvl2pPr marL="521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1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0488" y="1993118"/>
            <a:ext cx="8330046" cy="44678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7987" y="745173"/>
            <a:ext cx="1722547" cy="571826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0487" y="745173"/>
            <a:ext cx="6394004" cy="571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868656" indent="-260787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0229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1803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3377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488" y="3648630"/>
            <a:ext cx="8323144" cy="1619760"/>
          </a:xfrm>
        </p:spPr>
        <p:txBody>
          <a:bodyPr anchor="b"/>
          <a:lstStyle>
            <a:lvl1pPr algn="r">
              <a:defRPr sz="37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0488" y="5268390"/>
            <a:ext cx="8323144" cy="948830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2">
                    <a:lumMod val="25000"/>
                  </a:schemeClr>
                </a:solidFill>
              </a:defRPr>
            </a:lvl1pPr>
            <a:lvl2pPr marL="52157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7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2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4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10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5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488" y="745174"/>
            <a:ext cx="8330046" cy="101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0487" y="1995751"/>
            <a:ext cx="4059466" cy="4467685"/>
          </a:xfrm>
        </p:spPr>
        <p:txBody>
          <a:bodyPr>
            <a:normAutofit/>
          </a:bodyPr>
          <a:lstStyle>
            <a:lvl5pPr>
              <a:defRPr/>
            </a:lvl5pPr>
            <a:lvl6pPr marL="2868656" indent="-260787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0229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1803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3377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3448" y="1995751"/>
            <a:ext cx="4057086" cy="4467686"/>
          </a:xfrm>
        </p:spPr>
        <p:txBody>
          <a:bodyPr>
            <a:normAutofit/>
          </a:bodyPr>
          <a:lstStyle>
            <a:lvl5pPr>
              <a:defRPr/>
            </a:lvl5pPr>
            <a:lvl6pPr marL="2868656" indent="-260787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0229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1803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3377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6673" y="1999256"/>
            <a:ext cx="3663278" cy="635489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521574" indent="0">
              <a:buNone/>
              <a:defRPr sz="2300" b="1"/>
            </a:lvl2pPr>
            <a:lvl3pPr marL="1043148" indent="0">
              <a:buNone/>
              <a:defRPr sz="2100" b="1"/>
            </a:lvl3pPr>
            <a:lvl4pPr marL="1564721" indent="0">
              <a:buNone/>
              <a:defRPr sz="1800" b="1"/>
            </a:lvl4pPr>
            <a:lvl5pPr marL="2086295" indent="0">
              <a:buNone/>
              <a:defRPr sz="1800" b="1"/>
            </a:lvl5pPr>
            <a:lvl6pPr marL="2607869" indent="0">
              <a:buNone/>
              <a:defRPr sz="1800" b="1"/>
            </a:lvl6pPr>
            <a:lvl7pPr marL="3129443" indent="0">
              <a:buNone/>
              <a:defRPr sz="1800" b="1"/>
            </a:lvl7pPr>
            <a:lvl8pPr marL="3651016" indent="0">
              <a:buNone/>
              <a:defRPr sz="1800" b="1"/>
            </a:lvl8pPr>
            <a:lvl9pPr marL="417259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0487" y="2634745"/>
            <a:ext cx="4059466" cy="3828691"/>
          </a:xfrm>
        </p:spPr>
        <p:txBody>
          <a:bodyPr>
            <a:normAutofit/>
          </a:bodyPr>
          <a:lstStyle>
            <a:lvl5pPr>
              <a:defRPr/>
            </a:lvl5pPr>
            <a:lvl6pPr marL="2868656" indent="-260787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0229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1803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3377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48946" y="1999256"/>
            <a:ext cx="3663963" cy="635489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521574" indent="0">
              <a:buNone/>
              <a:defRPr sz="2300" b="1"/>
            </a:lvl2pPr>
            <a:lvl3pPr marL="1043148" indent="0">
              <a:buNone/>
              <a:defRPr sz="2100" b="1"/>
            </a:lvl3pPr>
            <a:lvl4pPr marL="1564721" indent="0">
              <a:buNone/>
              <a:defRPr sz="1800" b="1"/>
            </a:lvl4pPr>
            <a:lvl5pPr marL="2086295" indent="0">
              <a:buNone/>
              <a:defRPr sz="1800" b="1"/>
            </a:lvl5pPr>
            <a:lvl6pPr marL="2607869" indent="0">
              <a:buNone/>
              <a:defRPr sz="1800" b="1"/>
            </a:lvl6pPr>
            <a:lvl7pPr marL="3129443" indent="0">
              <a:buNone/>
              <a:defRPr sz="1800" b="1"/>
            </a:lvl7pPr>
            <a:lvl8pPr marL="3651016" indent="0">
              <a:buNone/>
              <a:defRPr sz="1800" b="1"/>
            </a:lvl8pPr>
            <a:lvl9pPr marL="417259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3448" y="2634745"/>
            <a:ext cx="4059463" cy="3828691"/>
          </a:xfrm>
        </p:spPr>
        <p:txBody>
          <a:bodyPr>
            <a:normAutofit/>
          </a:bodyPr>
          <a:lstStyle>
            <a:lvl5pPr>
              <a:defRPr/>
            </a:lvl5pPr>
            <a:lvl6pPr marL="2868656" indent="-260787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0229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1803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3377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487" y="491935"/>
            <a:ext cx="3111482" cy="1307741"/>
          </a:xfrm>
        </p:spPr>
        <p:txBody>
          <a:bodyPr anchor="b"/>
          <a:lstStyle>
            <a:lvl1pPr algn="l">
              <a:defRPr sz="27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465" y="491935"/>
            <a:ext cx="5005069" cy="5971501"/>
          </a:xfrm>
        </p:spPr>
        <p:txBody>
          <a:bodyPr>
            <a:normAutofit/>
          </a:bodyPr>
          <a:lstStyle>
            <a:lvl5pPr>
              <a:defRPr/>
            </a:lvl5pPr>
            <a:lvl6pPr marL="2868656" indent="-260787">
              <a:buClr>
                <a:schemeClr val="tx2"/>
              </a:buClr>
              <a:buSzPct val="101000"/>
              <a:buFont typeface="Courier New" pitchFamily="49" charset="0"/>
              <a:buChar char="o"/>
              <a:defRPr sz="1400"/>
            </a:lvl6pPr>
            <a:lvl7pPr marL="3390229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7pPr>
            <a:lvl8pPr marL="3911803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8pPr>
            <a:lvl9pPr marL="4433377" indent="-260787">
              <a:buClr>
                <a:schemeClr val="tx2"/>
              </a:buClr>
              <a:buFont typeface="Courier New" pitchFamily="49" charset="0"/>
              <a:buChar char="o"/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0487" y="1799678"/>
            <a:ext cx="3111482" cy="4663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487" y="1529617"/>
            <a:ext cx="4071289" cy="1227672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0487" y="2757289"/>
            <a:ext cx="4071289" cy="279024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Oval 31"/>
          <p:cNvSpPr/>
          <p:nvPr/>
        </p:nvSpPr>
        <p:spPr>
          <a:xfrm>
            <a:off x="6407676" y="1584539"/>
            <a:ext cx="1270780" cy="119833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07994" y="1556892"/>
            <a:ext cx="971066" cy="91570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146815" y="2089162"/>
            <a:ext cx="704431" cy="66427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343236" y="1997476"/>
            <a:ext cx="572546" cy="53990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18330" y="2297556"/>
            <a:ext cx="300081" cy="28297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71140" y="1095142"/>
            <a:ext cx="300081" cy="28297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916917" y="2089162"/>
            <a:ext cx="230894" cy="21773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190682" y="1169599"/>
            <a:ext cx="230894" cy="21773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5703147" y="1764665"/>
            <a:ext cx="4010025" cy="3781425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7669409" y="73136"/>
            <a:ext cx="3011917" cy="7495654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574" rtl="0" eaLnBrk="1" latinLnBrk="0" hangingPunct="1"/>
                  <a:endParaRPr lang="en-US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574" rtl="0" eaLnBrk="1" latinLnBrk="0" hangingPunct="1"/>
                  <a:endParaRPr lang="en-US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574" rtl="0" eaLnBrk="1" latinLnBrk="0" hangingPunct="1"/>
                  <a:endParaRPr lang="en-US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574" rtl="0" eaLnBrk="1" latinLnBrk="0" hangingPunct="1"/>
                  <a:endParaRPr lang="en-US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21574" rtl="0" eaLnBrk="1" latinLnBrk="0" hangingPunct="1"/>
                  <a:endParaRPr lang="en-US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521574" rtl="0" eaLnBrk="1" latinLnBrk="0" hangingPunct="1"/>
              <a:endParaRPr lang="en-US" sz="21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0487" y="745174"/>
            <a:ext cx="8332424" cy="1019490"/>
          </a:xfrm>
          <a:prstGeom prst="rect">
            <a:avLst/>
          </a:prstGeom>
        </p:spPr>
        <p:txBody>
          <a:bodyPr vert="horz" lIns="104315" tIns="52157" rIns="104315" bIns="52157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0487" y="1993118"/>
            <a:ext cx="8332423" cy="4467835"/>
          </a:xfrm>
          <a:prstGeom prst="rect">
            <a:avLst/>
          </a:prstGeom>
        </p:spPr>
        <p:txBody>
          <a:bodyPr vert="horz" lIns="104315" tIns="52157" rIns="104315" bIns="52157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8116" y="6563524"/>
            <a:ext cx="2495127" cy="402652"/>
          </a:xfrm>
          <a:prstGeom prst="rect">
            <a:avLst/>
          </a:prstGeom>
        </p:spPr>
        <p:txBody>
          <a:bodyPr vert="horz" lIns="104315" tIns="52157" rIns="104315" bIns="52157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1050" y="6563524"/>
            <a:ext cx="6147067" cy="402652"/>
          </a:xfrm>
          <a:prstGeom prst="rect">
            <a:avLst/>
          </a:prstGeom>
        </p:spPr>
        <p:txBody>
          <a:bodyPr vert="horz" lIns="104315" tIns="52157" rIns="104315" bIns="52157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692" y="6563524"/>
            <a:ext cx="711358" cy="402652"/>
          </a:xfrm>
          <a:prstGeom prst="rect">
            <a:avLst/>
          </a:prstGeom>
        </p:spPr>
        <p:txBody>
          <a:bodyPr vert="horz" lIns="104315" tIns="52157" rIns="104315" bIns="52157" rtlCol="0" anchor="b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521574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91180" indent="-391180" algn="l" defTabSz="521574" rtl="0" eaLnBrk="1" latinLnBrk="0" hangingPunct="1">
        <a:spcBef>
          <a:spcPct val="20000"/>
        </a:spcBef>
        <a:spcAft>
          <a:spcPts val="684"/>
        </a:spcAft>
        <a:buClr>
          <a:schemeClr val="tx2"/>
        </a:buClr>
        <a:buFont typeface="Wingdings 2" charset="2"/>
        <a:buChar char="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847557" indent="-325984" algn="l" defTabSz="521574" rtl="0" eaLnBrk="1" latinLnBrk="0" hangingPunct="1">
        <a:spcBef>
          <a:spcPct val="20000"/>
        </a:spcBef>
        <a:spcAft>
          <a:spcPts val="684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934" indent="-260787" algn="l" defTabSz="521574" rtl="0" eaLnBrk="1" latinLnBrk="0" hangingPunct="1">
        <a:spcBef>
          <a:spcPct val="20000"/>
        </a:spcBef>
        <a:spcAft>
          <a:spcPts val="684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508" indent="-260787" algn="l" defTabSz="521574" rtl="0" eaLnBrk="1" latinLnBrk="0" hangingPunct="1">
        <a:spcBef>
          <a:spcPct val="20000"/>
        </a:spcBef>
        <a:spcAft>
          <a:spcPts val="684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347082" indent="-260787" algn="l" defTabSz="521574" rtl="0" eaLnBrk="1" latinLnBrk="0" hangingPunct="1">
        <a:spcBef>
          <a:spcPct val="20000"/>
        </a:spcBef>
        <a:spcAft>
          <a:spcPts val="684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656" indent="-260787" algn="l" defTabSz="52157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0229" indent="-260787" algn="l" defTabSz="52157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803" indent="-260787" algn="l" defTabSz="52157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377" indent="-260787" algn="l" defTabSz="52157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74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148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721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295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869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443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016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590" algn="l" defTabSz="5215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487" y="363970"/>
            <a:ext cx="8332424" cy="17818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600"/>
              </a:lnSpc>
              <a:spcBef>
                <a:spcPts val="0"/>
              </a:spcBef>
            </a:pPr>
            <a:r>
              <a:rPr lang="ru-RU" spc="-5" dirty="0" smtClean="0"/>
              <a:t/>
            </a:r>
            <a:br>
              <a:rPr lang="ru-RU" spc="-5" dirty="0" smtClean="0"/>
            </a:br>
            <a:r>
              <a:rPr lang="ru-RU" spc="-5" dirty="0"/>
              <a:t/>
            </a:r>
            <a:br>
              <a:rPr lang="ru-RU" spc="-5" dirty="0"/>
            </a:br>
            <a:r>
              <a:rPr b="1" spc="-5" dirty="0" smtClean="0"/>
              <a:t>ПСИХОЛОГИЯ</a:t>
            </a:r>
            <a:r>
              <a:rPr b="1" spc="-15" dirty="0" smtClean="0"/>
              <a:t> </a:t>
            </a:r>
            <a:r>
              <a:rPr b="1" spc="-5" dirty="0" smtClean="0"/>
              <a:t>ВОЗМОЖНОГО</a:t>
            </a:r>
            <a:endParaRPr b="1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412107" y="3122802"/>
            <a:ext cx="2225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В.В.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ЗНАКОВ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06308" y="5296814"/>
            <a:ext cx="2536825" cy="73660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80"/>
              </a:spcBef>
            </a:pPr>
            <a:r>
              <a:rPr lang="ru-RU" sz="1600" spc="-5" dirty="0" smtClean="0">
                <a:latin typeface="Arial"/>
                <a:cs typeface="Arial"/>
              </a:rPr>
              <a:t>Санкт-Петербург</a:t>
            </a:r>
            <a:r>
              <a:rPr sz="1600" spc="-5" dirty="0" smtClean="0">
                <a:latin typeface="Arial"/>
                <a:cs typeface="Arial"/>
              </a:rPr>
              <a:t>,</a:t>
            </a:r>
            <a:endParaRPr sz="1600" dirty="0" smtClean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875"/>
              </a:spcBef>
            </a:pPr>
            <a:r>
              <a:rPr lang="ru-RU" sz="1600" spc="-5" dirty="0" smtClean="0">
                <a:latin typeface="Arial"/>
                <a:cs typeface="Arial"/>
              </a:rPr>
              <a:t>2</a:t>
            </a:r>
            <a:r>
              <a:rPr sz="1600" spc="-5" dirty="0" smtClean="0">
                <a:latin typeface="Arial"/>
                <a:cs typeface="Arial"/>
              </a:rPr>
              <a:t>0</a:t>
            </a:r>
            <a:r>
              <a:rPr sz="1600" spc="-50" dirty="0" smtClean="0">
                <a:latin typeface="Arial"/>
                <a:cs typeface="Arial"/>
              </a:rPr>
              <a:t> </a:t>
            </a:r>
            <a:r>
              <a:rPr sz="1600" spc="-5" dirty="0" err="1" smtClean="0">
                <a:latin typeface="Arial"/>
                <a:cs typeface="Arial"/>
              </a:rPr>
              <a:t>октября</a:t>
            </a:r>
            <a:r>
              <a:rPr sz="1600" spc="-45" dirty="0" smtClean="0">
                <a:latin typeface="Arial"/>
                <a:cs typeface="Arial"/>
              </a:rPr>
              <a:t> </a:t>
            </a:r>
            <a:r>
              <a:rPr sz="1600" spc="-5" dirty="0" smtClean="0">
                <a:latin typeface="Arial"/>
                <a:cs typeface="Arial"/>
              </a:rPr>
              <a:t>2021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10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099" y="33448"/>
            <a:ext cx="10181209" cy="7408438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algn="just"/>
            <a:r>
              <a:rPr lang="ru-RU" sz="2800" dirty="0"/>
              <a:t>прошлого знания, прошлого опыта, а только в ходе актуального мыслительного процесса решения именно данной, конкретной задачи. Сам по себе прошлый опыт необходим, но недостаточен, чтобы детерминировать поиски неизвестного» (Брушлинский, 2006, с. 359).</a:t>
            </a:r>
          </a:p>
          <a:p>
            <a:pPr indent="180000" algn="just"/>
            <a:r>
              <a:rPr lang="ru-RU" sz="2800" dirty="0"/>
              <a:t>Искомое связывает известное из прошлого опыта и прогнозируемое неизвестное. Решая мыслительную задачу, субъект устремлен в возможное будущее: он ищет неизвестное, которого пока еще не знает, потому что оно для него из-за своей неопределенности не существует, но он надеется его открыть в будущем – на последующих стадиях мыслительного процесса. Анализ неизвестного как связующего звена между адаптивным и </a:t>
            </a:r>
            <a:r>
              <a:rPr lang="ru-RU" sz="2800" dirty="0" err="1"/>
              <a:t>преадаптивным</a:t>
            </a:r>
            <a:r>
              <a:rPr lang="ru-RU" sz="2800" dirty="0"/>
              <a:t> </a:t>
            </a:r>
            <a:r>
              <a:rPr lang="ru-RU" sz="2800" dirty="0" smtClean="0"/>
              <a:t>возможным показывает</a:t>
            </a:r>
            <a:r>
              <a:rPr lang="ru-RU" sz="2800" dirty="0"/>
              <a:t>, что, с одной стороны, оно явно</a:t>
            </a:r>
          </a:p>
        </p:txBody>
      </p:sp>
    </p:spTree>
    <p:extLst>
      <p:ext uri="{BB962C8B-B14F-4D97-AF65-F5344CB8AC3E}">
        <p14:creationId xmlns:p14="http://schemas.microsoft.com/office/powerpoint/2010/main" val="7961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11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099" y="33448"/>
            <a:ext cx="10181209" cy="508992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algn="just"/>
            <a:endParaRPr lang="ru-RU" sz="2800" dirty="0" smtClean="0"/>
          </a:p>
          <a:p>
            <a:pPr algn="just">
              <a:lnSpc>
                <a:spcPts val="3600"/>
              </a:lnSpc>
            </a:pPr>
            <a:r>
              <a:rPr lang="ru-RU" sz="2800" dirty="0" smtClean="0"/>
              <a:t>связано </a:t>
            </a:r>
            <a:r>
              <a:rPr lang="ru-RU" sz="2800" dirty="0"/>
              <a:t>с предыдущей мыслительной деятельностью субъекта, возникает на ее основе; с другой стороны, искомое как возможное будущее отличается неизвестностью, неопределенностью, изначальной нечеткостью. </a:t>
            </a:r>
          </a:p>
          <a:p>
            <a:pPr indent="180000" algn="just">
              <a:lnSpc>
                <a:spcPts val="3600"/>
              </a:lnSpc>
            </a:pPr>
            <a:r>
              <a:rPr lang="ru-RU" sz="2800" dirty="0"/>
              <a:t>Еще одним </a:t>
            </a:r>
            <a:r>
              <a:rPr lang="ru-RU" sz="2800" i="1" dirty="0"/>
              <a:t>мостом</a:t>
            </a:r>
            <a:r>
              <a:rPr lang="ru-RU" sz="2800" dirty="0"/>
              <a:t> между двумя типами возможного, между прошлым и будущим, в психологии личности является феномен «возникающего» (Костромина, 2021), который анализируют </a:t>
            </a:r>
            <a:r>
              <a:rPr lang="ru-RU" sz="2800" dirty="0" smtClean="0"/>
              <a:t>Н.В</a:t>
            </a:r>
            <a:r>
              <a:rPr lang="ru-RU" sz="2800" dirty="0"/>
              <a:t>. </a:t>
            </a:r>
            <a:r>
              <a:rPr lang="ru-RU" sz="2800" dirty="0" smtClean="0"/>
              <a:t>Гришина и С.Н</a:t>
            </a:r>
            <a:r>
              <a:rPr lang="ru-RU" sz="2800" dirty="0"/>
              <a:t>. </a:t>
            </a:r>
            <a:r>
              <a:rPr lang="ru-RU" sz="2800" dirty="0" smtClean="0"/>
              <a:t>Костромина.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94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669692" y="6850760"/>
            <a:ext cx="71135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endParaRPr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5100" y="123826"/>
            <a:ext cx="10363200" cy="6983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ts val="36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Возникающее как новообразование личности неразрывно связано с прошлым, но устремлено в еще не ставшее, не сформировавшееся будущее. Возникающее - это уже не прошлая личность, но еще не будущая. Исследование возникающего становится актуальным при переосмыслении процессуального подхода, анализом и интерпретацией которого много лет занимался А. В. Брушлинский. Сегодня «фокус исследования в процессуальном подходе смещается на потенциально возможное, а объектом исследования выступает не существующее, а возникающее» (там же, с. 8). Это позволяет ученым увидеть возникающее в личности в потоке изменений в новых обстоятельствах. </a:t>
            </a:r>
          </a:p>
          <a:p>
            <a:pPr indent="360000" algn="just">
              <a:lnSpc>
                <a:spcPts val="36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 теоретико-методологической точки зрения одним из главных оснований психологии возможного является философия возможного М. Н. Эпштейна (2001).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5100" y="123826"/>
            <a:ext cx="10439400" cy="769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ts val="35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Другое основание - историко-эволюционная концепция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преадаптации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к неопределенности (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Асмолов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Шехтер,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Черноризов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2018).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А.Г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Асмолов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с коллегами на основе теории открытых неравновесных систем, принципов возникновения порядка из хаоса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И.Р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Пригожина анализируют сдвиг установки познания от анализа адаптивных к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преадаптивным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моделям эволюции.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Преадаптации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(предварительные адаптации) – это свойства живых организмов, отражающие их способность приспосабливаться к пока еще не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осуществленным,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а только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возможным формам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взаимодействия со средой. Ключевой точкой анализа является вопрос о том, «можно ли рассматривать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преадаптацию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 качестве кон­структивного фактора, позволяющего эволюционирующей системе при встрече с неопределенностью осуществлять переход от “режима 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46963" y="276860"/>
            <a:ext cx="9998710" cy="6785512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 algn="just">
              <a:lnSpc>
                <a:spcPts val="3500"/>
              </a:lnSpc>
              <a:spcBef>
                <a:spcPts val="650"/>
              </a:spcBef>
              <a:tabLst>
                <a:tab pos="3028950" algn="l"/>
                <a:tab pos="5966460" algn="l"/>
                <a:tab pos="9392285" algn="l"/>
              </a:tabLst>
            </a:pPr>
            <a:r>
              <a:rPr sz="2800" spc="-5" dirty="0">
                <a:latin typeface="Arial"/>
                <a:cs typeface="Arial"/>
              </a:rPr>
              <a:t>трендов” (предвосхищения изменений на основе </a:t>
            </a:r>
            <a:r>
              <a:rPr sz="2800" spc="-10" dirty="0">
                <a:latin typeface="Arial"/>
                <a:cs typeface="Arial"/>
              </a:rPr>
              <a:t>прошлого 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опыта) </a:t>
            </a:r>
            <a:r>
              <a:rPr sz="2800" spc="-5" dirty="0">
                <a:latin typeface="Arial"/>
                <a:cs typeface="Arial"/>
              </a:rPr>
              <a:t>- к инновационному “режиму конструирования </a:t>
            </a:r>
            <a:r>
              <a:rPr sz="2800" spc="-10" dirty="0">
                <a:latin typeface="Arial"/>
                <a:cs typeface="Arial"/>
              </a:rPr>
              <a:t>иных </a:t>
            </a:r>
            <a:r>
              <a:rPr sz="2800" spc="-5" dirty="0">
                <a:latin typeface="Arial"/>
                <a:cs typeface="Arial"/>
              </a:rPr>
              <a:t> миров”?» </a:t>
            </a:r>
            <a:r>
              <a:rPr sz="2800" dirty="0">
                <a:latin typeface="Arial"/>
                <a:cs typeface="Arial"/>
              </a:rPr>
              <a:t>(там </a:t>
            </a:r>
            <a:r>
              <a:rPr sz="2800" spc="-5" dirty="0">
                <a:latin typeface="Arial"/>
                <a:cs typeface="Arial"/>
              </a:rPr>
              <a:t>же, с. 81). Адаптации рассматриваются как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стабилизаторы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деятельности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живых</a:t>
            </a:r>
            <a:r>
              <a:rPr sz="2800" dirty="0">
                <a:latin typeface="Arial"/>
                <a:cs typeface="Arial"/>
              </a:rPr>
              <a:t> систем,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их </a:t>
            </a:r>
            <a:r>
              <a:rPr sz="2800" spc="-5" dirty="0">
                <a:latin typeface="Arial"/>
                <a:cs typeface="Arial"/>
              </a:rPr>
              <a:t> направленности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на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соблюдение</a:t>
            </a:r>
            <a:r>
              <a:rPr sz="2800" dirty="0">
                <a:latin typeface="Arial"/>
                <a:cs typeface="Arial"/>
              </a:rPr>
              <a:t> требований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уже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сложившейся среды, поддержание стабильности в </a:t>
            </a:r>
            <a:r>
              <a:rPr sz="2800" dirty="0" err="1" smtClean="0">
                <a:latin typeface="Arial"/>
                <a:cs typeface="Arial"/>
              </a:rPr>
              <a:t>преде</a:t>
            </a:r>
            <a:r>
              <a:rPr sz="2800" spc="-10" dirty="0" err="1" smtClean="0">
                <a:latin typeface="Arial"/>
                <a:cs typeface="Arial"/>
              </a:rPr>
              <a:t>лах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некоторой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устоявшейся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нормы.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Преадаптации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потенциально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могут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использоваться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только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</a:t>
            </a:r>
            <a:r>
              <a:rPr sz="2800" spc="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будущем.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новых,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отличающихся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нынешних</a:t>
            </a:r>
            <a:r>
              <a:rPr sz="2800" spc="-5" dirty="0">
                <a:latin typeface="Arial"/>
                <a:cs typeface="Arial"/>
              </a:rPr>
              <a:t> условиях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существования,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они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появляются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раньше,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чем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них 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возникнет </a:t>
            </a:r>
            <a:r>
              <a:rPr sz="2800" spc="-5" dirty="0">
                <a:latin typeface="Arial"/>
                <a:cs typeface="Arial"/>
              </a:rPr>
              <a:t>необходимость. Неопределенность </a:t>
            </a:r>
            <a:r>
              <a:rPr sz="2800" spc="-10" dirty="0">
                <a:latin typeface="Arial"/>
                <a:cs typeface="Arial"/>
              </a:rPr>
              <a:t>задач, </a:t>
            </a:r>
            <a:r>
              <a:rPr sz="2800" spc="-5" dirty="0">
                <a:latin typeface="Arial"/>
                <a:cs typeface="Arial"/>
              </a:rPr>
              <a:t>перед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которыми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объективно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поставлена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любая</a:t>
            </a:r>
            <a:r>
              <a:rPr sz="2800" spc="-5" dirty="0">
                <a:latin typeface="Arial"/>
                <a:cs typeface="Arial"/>
              </a:rPr>
              <a:t> живая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система,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является сущностным свойством мира. Вследствие </a:t>
            </a:r>
            <a:r>
              <a:rPr sz="2800" spc="-10" dirty="0">
                <a:latin typeface="Arial"/>
                <a:cs typeface="Arial"/>
              </a:rPr>
              <a:t>этого </a:t>
            </a:r>
            <a:r>
              <a:rPr sz="2800" spc="-5" dirty="0">
                <a:latin typeface="Arial"/>
                <a:cs typeface="Arial"/>
              </a:rPr>
              <a:t> решение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таких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задач</a:t>
            </a:r>
            <a:r>
              <a:rPr sz="2800" spc="-5" dirty="0">
                <a:latin typeface="Arial"/>
                <a:cs typeface="Arial"/>
              </a:rPr>
              <a:t> оказывается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условием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развития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си</a:t>
            </a:r>
            <a:r>
              <a:rPr sz="2800" dirty="0">
                <a:latin typeface="Arial"/>
                <a:cs typeface="Arial"/>
              </a:rPr>
              <a:t>с</a:t>
            </a:r>
            <a:r>
              <a:rPr sz="2800" spc="-5" dirty="0">
                <a:latin typeface="Arial"/>
                <a:cs typeface="Arial"/>
              </a:rPr>
              <a:t>т</a:t>
            </a:r>
            <a:r>
              <a:rPr sz="2800" spc="10" dirty="0">
                <a:latin typeface="Arial"/>
                <a:cs typeface="Arial"/>
              </a:rPr>
              <a:t>е</a:t>
            </a:r>
            <a:r>
              <a:rPr sz="2800" spc="-5" dirty="0">
                <a:latin typeface="Arial"/>
                <a:cs typeface="Arial"/>
              </a:rPr>
              <a:t>м</a:t>
            </a:r>
            <a:r>
              <a:rPr sz="2800" spc="-15" dirty="0">
                <a:latin typeface="Arial"/>
                <a:cs typeface="Arial"/>
              </a:rPr>
              <a:t>ы</a:t>
            </a:r>
            <a:r>
              <a:rPr sz="2800" spc="-5" dirty="0">
                <a:latin typeface="Arial"/>
                <a:cs typeface="Arial"/>
              </a:rPr>
              <a:t>.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Сист</a:t>
            </a:r>
            <a:r>
              <a:rPr sz="2800" dirty="0">
                <a:latin typeface="Arial"/>
                <a:cs typeface="Arial"/>
              </a:rPr>
              <a:t>е</a:t>
            </a:r>
            <a:r>
              <a:rPr sz="2800" spc="-5" dirty="0">
                <a:latin typeface="Arial"/>
                <a:cs typeface="Arial"/>
              </a:rPr>
              <a:t>ма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изменя</a:t>
            </a:r>
            <a:r>
              <a:rPr sz="2800" dirty="0">
                <a:latin typeface="Arial"/>
                <a:cs typeface="Arial"/>
              </a:rPr>
              <a:t>е</a:t>
            </a:r>
            <a:r>
              <a:rPr sz="2800" spc="-5" dirty="0">
                <a:latin typeface="Arial"/>
                <a:cs typeface="Arial"/>
              </a:rPr>
              <a:t>т</a:t>
            </a:r>
            <a:r>
              <a:rPr sz="2800" dirty="0">
                <a:latin typeface="Arial"/>
                <a:cs typeface="Arial"/>
              </a:rPr>
              <a:t>с</a:t>
            </a:r>
            <a:r>
              <a:rPr sz="2800" spc="-5" dirty="0">
                <a:latin typeface="Arial"/>
                <a:cs typeface="Arial"/>
              </a:rPr>
              <a:t>я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п</a:t>
            </a:r>
            <a:r>
              <a:rPr sz="2800" spc="5" dirty="0">
                <a:latin typeface="Arial"/>
                <a:cs typeface="Arial"/>
              </a:rPr>
              <a:t>р</a:t>
            </a:r>
            <a:r>
              <a:rPr sz="2800" spc="-5" dirty="0">
                <a:latin typeface="Arial"/>
                <a:cs typeface="Arial"/>
              </a:rPr>
              <a:t>и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46963" y="276860"/>
            <a:ext cx="9999345" cy="6974666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R="7620" algn="just">
              <a:lnSpc>
                <a:spcPts val="3600"/>
              </a:lnSpc>
            </a:pPr>
            <a:r>
              <a:rPr sz="2800" spc="-5" dirty="0">
                <a:latin typeface="Arial"/>
                <a:cs typeface="Arial"/>
              </a:rPr>
              <a:t>«сбоях»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адаптивных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специализаций,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уже</a:t>
            </a:r>
            <a:r>
              <a:rPr sz="2800" spc="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утвердившихся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на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основе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прошлого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опыта,</a:t>
            </a:r>
            <a:r>
              <a:rPr sz="2800" spc="-5" dirty="0">
                <a:latin typeface="Arial"/>
                <a:cs typeface="Arial"/>
              </a:rPr>
              <a:t> а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также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посредством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реорганизации </a:t>
            </a:r>
            <a:r>
              <a:rPr sz="2800" dirty="0">
                <a:latin typeface="Arial"/>
                <a:cs typeface="Arial"/>
              </a:rPr>
              <a:t>при </a:t>
            </a:r>
            <a:r>
              <a:rPr sz="2800" spc="-5" dirty="0">
                <a:latin typeface="Arial"/>
                <a:cs typeface="Arial"/>
              </a:rPr>
              <a:t>участии преадаптаций, нацеленных </a:t>
            </a:r>
            <a:r>
              <a:rPr sz="2800" spc="-10" dirty="0">
                <a:latin typeface="Arial"/>
                <a:cs typeface="Arial"/>
              </a:rPr>
              <a:t>на </a:t>
            </a:r>
            <a:r>
              <a:rPr sz="2800" spc="-5" dirty="0">
                <a:latin typeface="Arial"/>
                <a:cs typeface="Arial"/>
              </a:rPr>
              <a:t> непредсказуемое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будущее.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«Из</a:t>
            </a:r>
            <a:r>
              <a:rPr sz="2800" spc="-5" dirty="0">
                <a:latin typeface="Arial"/>
                <a:cs typeface="Arial"/>
              </a:rPr>
              <a:t> сказанного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следует,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что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адаптация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связана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постепенной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трансформацией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того,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что уже есть; преадаптация же относится к скачкообразной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качественной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реорганизации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системы,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освобождающейся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“диктатуры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прошлого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опыта”»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(там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же,</a:t>
            </a:r>
            <a:r>
              <a:rPr sz="2800" dirty="0">
                <a:latin typeface="Arial"/>
                <a:cs typeface="Arial"/>
              </a:rPr>
              <a:t> с. </a:t>
            </a:r>
            <a:r>
              <a:rPr sz="2800" spc="-5" dirty="0">
                <a:latin typeface="Arial"/>
                <a:cs typeface="Arial"/>
              </a:rPr>
              <a:t>88).</a:t>
            </a:r>
            <a:endParaRPr sz="2800" dirty="0">
              <a:latin typeface="Arial"/>
              <a:cs typeface="Arial"/>
            </a:endParaRPr>
          </a:p>
          <a:p>
            <a:pPr marR="8255" indent="359410" algn="just">
              <a:lnSpc>
                <a:spcPts val="3600"/>
              </a:lnSpc>
            </a:pPr>
            <a:r>
              <a:rPr sz="2800" spc="-5" dirty="0">
                <a:latin typeface="Arial"/>
                <a:cs typeface="Arial"/>
              </a:rPr>
              <a:t>Фактически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это</a:t>
            </a:r>
            <a:r>
              <a:rPr sz="2800" spc="-5" dirty="0">
                <a:latin typeface="Arial"/>
                <a:cs typeface="Arial"/>
              </a:rPr>
              <a:t> означает,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что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эволюция</a:t>
            </a:r>
            <a:r>
              <a:rPr sz="2800" spc="-5" dirty="0">
                <a:latin typeface="Arial"/>
                <a:cs typeface="Arial"/>
              </a:rPr>
              <a:t> происходит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двух</a:t>
            </a:r>
            <a:r>
              <a:rPr sz="2800" spc="6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режимах</a:t>
            </a:r>
            <a:r>
              <a:rPr sz="2800" spc="7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7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режиме</a:t>
            </a:r>
            <a:r>
              <a:rPr sz="2800" spc="6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трендов</a:t>
            </a:r>
            <a:r>
              <a:rPr sz="2800" spc="6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(реконструкции</a:t>
            </a:r>
            <a:endParaRPr sz="2800" dirty="0">
              <a:latin typeface="Arial"/>
              <a:cs typeface="Arial"/>
            </a:endParaRPr>
          </a:p>
          <a:p>
            <a:pPr marR="5080" algn="just">
              <a:lnSpc>
                <a:spcPts val="3600"/>
              </a:lnSpc>
            </a:pPr>
            <a:r>
              <a:rPr sz="2800" spc="-5" dirty="0">
                <a:latin typeface="Arial"/>
                <a:cs typeface="Arial"/>
              </a:rPr>
              <a:t>возможного)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режиме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новаций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(конструкции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15" dirty="0">
                <a:latin typeface="Arial"/>
                <a:cs typeface="Arial"/>
              </a:rPr>
              <a:t>вне- 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возможного).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Процессы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адаптации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режиме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трендов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направлены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на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удержание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существенных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переменных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системы в заданных </a:t>
            </a:r>
            <a:r>
              <a:rPr sz="2800" dirty="0">
                <a:latin typeface="Arial"/>
                <a:cs typeface="Arial"/>
              </a:rPr>
              <a:t>пределах. </a:t>
            </a:r>
            <a:r>
              <a:rPr sz="2800" spc="-5" dirty="0">
                <a:latin typeface="Arial"/>
                <a:cs typeface="Arial"/>
              </a:rPr>
              <a:t>В биологии </a:t>
            </a:r>
            <a:r>
              <a:rPr sz="2800" dirty="0">
                <a:latin typeface="Arial"/>
                <a:cs typeface="Arial"/>
              </a:rPr>
              <a:t>это </a:t>
            </a:r>
            <a:r>
              <a:rPr sz="2800" spc="-5" dirty="0">
                <a:latin typeface="Arial"/>
                <a:cs typeface="Arial"/>
              </a:rPr>
              <a:t>гомеостаз, в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социальных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науках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обычаи,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ритуалы,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8900" y="123826"/>
            <a:ext cx="10515600" cy="724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5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традиции, установки, регламентирующие фиксированное адаптивное поведение людей. «Все перечисленные явления объединяет следующее: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построение образа будущего опирается на вероятность повторения прошло­го опыта и логику развития предшествующих событий.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Именно такая вероятностная оценка перспективы характеризует адапти­рующуюся систему, поскольку, прогнозируя будущее, она всегда отталкивается от уже обретенного и апробированного “багажа” знаний, навыков и компетенций» (там же, с. 90).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indent="360000" algn="just">
              <a:lnSpc>
                <a:spcPts val="35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режиме новаций условием конструирования вне-возможного,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преадаптивным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ответом живой системы на неопреде­ленность будущих вызовов является избыток разнообразия. Именно избыток разнообразия позволяет живой системе успешно функционировать в режиме ожидания того, чего не было в ее прошлом опыте.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5100" y="123825"/>
            <a:ext cx="10439400" cy="6983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ts val="36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Еще одним теоретическим основанием психологии возможного являются научные представления о неопределенности мира человека. Сегодня у психологов ссылки на исследования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И.Р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Пригожина, Н.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Талеба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других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стали интеллектуальной модой, «хорошим тоном», однако в большинстве случаев упоминания о них грешат чрезмерной генерализацией, обобщением на все ситуации человеческого бытия. </a:t>
            </a:r>
          </a:p>
          <a:p>
            <a:pPr indent="360000" algn="just">
              <a:lnSpc>
                <a:spcPts val="36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Следует ясно понимать, что в мире человека по-прежнему существуют ситуации, при описании которых возможное развитие событий нужно основывать на прошлом знании, на классическом причинном детерминизме. Например, одинаковые выводы о запасе прочности моста через реку сделают все специалисты, обладающие инженерными знаниями. Возможные верные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5100" y="123825"/>
            <a:ext cx="10439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выводы здесь единичны, в то время как неверных - бесконечное множество. </a:t>
            </a:r>
          </a:p>
          <a:p>
            <a:pPr indent="360000" algn="just"/>
            <a:r>
              <a:rPr lang="ru-RU" sz="2800" dirty="0">
                <a:latin typeface="Arial" pitchFamily="34" charset="0"/>
                <a:cs typeface="Arial" pitchFamily="34" charset="0"/>
              </a:rPr>
              <a:t>Совсем иную почти непричинную природу имеют события и явления в экзистенциальной реальности. И даже если причинные основания есть, они остаются неведомыми для понимающего субъекта. Прогнозы о том, кто из родившихся сегодня младенцев станет великим артистом или ученым, у кого из них в зрелом возрасте возникнет онкологическое заболевание, действительно имеют неопределенный стохастический характер. Это происходит потому, что влияние множества генетических и средовых факторов на психическое и биологическое развитие для нас является случайным, принципиально непостижимым. Трудности понимания связаны с редкостью, малой вероятностью, неожиданностью происходящего в экзистенциальной реальности мира человека.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346963" y="4381880"/>
            <a:ext cx="9999980" cy="44050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735"/>
              </a:spcBef>
              <a:tabLst>
                <a:tab pos="1264285" algn="l"/>
                <a:tab pos="3774440" algn="l"/>
                <a:tab pos="4132579" algn="l"/>
                <a:tab pos="4835525" algn="l"/>
                <a:tab pos="5795010" algn="l"/>
                <a:tab pos="6316980" algn="l"/>
                <a:tab pos="8451850" algn="l"/>
              </a:tabLst>
            </a:pP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	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5100" y="123825"/>
            <a:ext cx="10363200" cy="7773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ts val="33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 этих случаях будущее практически нельзя понять, основываясь только на прошлых знаниях, нужно применять </a:t>
            </a:r>
            <a:r>
              <a:rPr lang="ru-RU" sz="2800" i="1" dirty="0" err="1">
                <a:latin typeface="Arial" pitchFamily="34" charset="0"/>
                <a:cs typeface="Arial" pitchFamily="34" charset="0"/>
              </a:rPr>
              <a:t>возможностное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 мышление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которое анализирует разные варианты возможного и фактически ищет альтернативы самому себе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360000" algn="just">
              <a:lnSpc>
                <a:spcPts val="33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/>
              <a:t>В современной науке традиционные размышления мыслителей и ученых о соотношении возможного и действительного привели к возникновению представлений о </a:t>
            </a:r>
            <a:r>
              <a:rPr lang="ru-RU" sz="2800" dirty="0" err="1"/>
              <a:t>возможностном</a:t>
            </a:r>
            <a:r>
              <a:rPr lang="ru-RU" sz="2800" dirty="0"/>
              <a:t> мышлении. В частности, один из самых значимых результатов научных дискуссий о переосмыслении содержания эмпирической реальности в квантовой физике, биологии и других областях естествознания заключается в том, что «все большее значение приобретает модальное, </a:t>
            </a:r>
            <a:r>
              <a:rPr lang="ru-RU" sz="2800" dirty="0" err="1"/>
              <a:t>возможностное</a:t>
            </a:r>
            <a:r>
              <a:rPr lang="ru-RU" sz="2800" dirty="0"/>
              <a:t> мышление, которое противостоит анти-реализму </a:t>
            </a:r>
            <a:r>
              <a:rPr lang="ru-RU" sz="2800" dirty="0" smtClean="0"/>
              <a:t>и </a:t>
            </a:r>
            <a:r>
              <a:rPr lang="ru-RU" sz="2800" dirty="0"/>
              <a:t>выводит на арену "</a:t>
            </a:r>
            <a:r>
              <a:rPr lang="ru-RU" sz="2800" dirty="0" err="1"/>
              <a:t>сверхреализм</a:t>
            </a:r>
            <a:r>
              <a:rPr lang="ru-RU" sz="2800" dirty="0"/>
              <a:t>", требующий</a:t>
            </a:r>
          </a:p>
          <a:p>
            <a:pPr algn="just">
              <a:lnSpc>
                <a:spcPts val="3800"/>
              </a:lnSpc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2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6963" y="276860"/>
            <a:ext cx="10001250" cy="7334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38195" algn="just">
              <a:lnSpc>
                <a:spcPts val="3085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Уважаемые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5" dirty="0" err="1">
                <a:latin typeface="Arial"/>
                <a:cs typeface="Arial"/>
              </a:rPr>
              <a:t>коллеги</a:t>
            </a:r>
            <a:r>
              <a:rPr sz="2800" b="1" spc="-5" dirty="0" smtClean="0">
                <a:latin typeface="Arial"/>
                <a:cs typeface="Arial"/>
              </a:rPr>
              <a:t>!</a:t>
            </a:r>
            <a:endParaRPr lang="ru-RU" sz="2800" b="1" spc="-5" dirty="0" smtClean="0">
              <a:latin typeface="Arial"/>
              <a:cs typeface="Arial"/>
            </a:endParaRPr>
          </a:p>
          <a:p>
            <a:pPr marR="5080" indent="359410" algn="just">
              <a:lnSpc>
                <a:spcPts val="2900"/>
              </a:lnSpc>
            </a:pPr>
            <a:r>
              <a:rPr lang="ru-RU" sz="2800" dirty="0" smtClean="0"/>
              <a:t>В </a:t>
            </a:r>
            <a:r>
              <a:rPr lang="ru-RU" sz="2800" dirty="0"/>
              <a:t>отечественной психологии исследования возможного интересны и разнообразны. Например, категория возможного представлена в понятии «</a:t>
            </a:r>
            <a:r>
              <a:rPr lang="ru-RU" sz="2800" dirty="0" err="1"/>
              <a:t>аффорданс</a:t>
            </a:r>
            <a:r>
              <a:rPr lang="ru-RU" sz="2800" dirty="0"/>
              <a:t>». Большое число исследований направлено на психологический анализ предвосхищения и прогнозирования. А.В. Брушлинский изучал эти феномены применительно к мыслительной деятельности. Л.И. Анцыферова, анализируя трудные жизненные ситуации, рассматривала прием «антиципирующего </a:t>
            </a:r>
            <a:r>
              <a:rPr lang="ru-RU" sz="2800" dirty="0" err="1"/>
              <a:t>совладания</a:t>
            </a:r>
            <a:r>
              <a:rPr lang="ru-RU" sz="2800" dirty="0"/>
              <a:t>» и описывала феномен возможного будущего. Е.А. Сергиенко подчеркивает, что при изучении модели психического большую роль играют вторичные репрезентации, которые «позволяют нам думать о прошлом, возможном будущем и даже несуществующем, но, главное, строить причинные гипотезы» (Сергиенко, Уланова, Лебедева, 2020, с. 17).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346963" y="4381880"/>
            <a:ext cx="9999980" cy="44050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735"/>
              </a:spcBef>
              <a:tabLst>
                <a:tab pos="1264285" algn="l"/>
                <a:tab pos="3774440" algn="l"/>
                <a:tab pos="4132579" algn="l"/>
                <a:tab pos="4835525" algn="l"/>
                <a:tab pos="5795010" algn="l"/>
                <a:tab pos="6316980" algn="l"/>
                <a:tab pos="8451850" algn="l"/>
              </a:tabLst>
            </a:pP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	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5100" y="123825"/>
            <a:ext cx="10363200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100"/>
              </a:lnSpc>
            </a:pPr>
            <a:r>
              <a:rPr lang="ru-RU" sz="2800" dirty="0"/>
              <a:t>реализации в актуальность всего того, что мыслится как возможное. В итоге знаменитое декартово высказывание о существовании принимает следующий вид: "Существовать – значит мыслить возможное" (</a:t>
            </a:r>
            <a:r>
              <a:rPr lang="ru-RU" sz="2800" dirty="0" err="1"/>
              <a:t>Esse</a:t>
            </a:r>
            <a:r>
              <a:rPr lang="ru-RU" sz="2800" dirty="0"/>
              <a:t> </a:t>
            </a:r>
            <a:r>
              <a:rPr lang="ru-RU" sz="2800" dirty="0" err="1"/>
              <a:t>ergo</a:t>
            </a:r>
            <a:r>
              <a:rPr lang="ru-RU" sz="2800" dirty="0"/>
              <a:t> </a:t>
            </a:r>
            <a:r>
              <a:rPr lang="ru-RU" sz="2800" dirty="0" err="1"/>
              <a:t>cogitare</a:t>
            </a:r>
            <a:r>
              <a:rPr lang="ru-RU" sz="2800" dirty="0"/>
              <a:t> </a:t>
            </a:r>
            <a:r>
              <a:rPr lang="ru-RU" sz="2800" dirty="0" err="1"/>
              <a:t>possibilia</a:t>
            </a:r>
            <a:r>
              <a:rPr lang="ru-RU" sz="2800" dirty="0"/>
              <a:t>)» (Карпенко, 2015, с. 36). Это означает, что модальное </a:t>
            </a:r>
            <a:r>
              <a:rPr lang="ru-RU" sz="2800" dirty="0" err="1"/>
              <a:t>возможностное</a:t>
            </a:r>
            <a:r>
              <a:rPr lang="ru-RU" sz="2800" dirty="0"/>
              <a:t> мышление направлено на действительность, открываемую познающим мир субъектом в виде многообразия возможностей.</a:t>
            </a:r>
          </a:p>
          <a:p>
            <a:pPr indent="360000" algn="just">
              <a:lnSpc>
                <a:spcPts val="31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/>
              <a:t>Возможностное</a:t>
            </a:r>
            <a:r>
              <a:rPr lang="ru-RU" sz="2800" dirty="0"/>
              <a:t> мышление направлено на оспаривание познающим субъектом своих же мыслей о понимаемом предмете, превращение знания о нем в конструктивное незнание. М. Фуко и теоретически, и практически анализировал феномен </a:t>
            </a:r>
            <a:r>
              <a:rPr lang="ru-RU" sz="2800" dirty="0" err="1"/>
              <a:t>возможностного</a:t>
            </a:r>
            <a:r>
              <a:rPr lang="ru-RU" sz="2800" dirty="0"/>
              <a:t> мышления, отвечая на вопрос: «До какого предела можно мыслить иначе, чем мыслим мы?». Он писал: «Но что же представляет собой сегодня философия - я хочу сказать, философская деятельность, - </a:t>
            </a:r>
            <a:r>
              <a:rPr lang="ru-RU" sz="2800" dirty="0" smtClean="0"/>
              <a:t>если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46963" y="266191"/>
            <a:ext cx="9998075" cy="6867906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R="5080" algn="just">
              <a:lnSpc>
                <a:spcPts val="3300"/>
              </a:lnSpc>
            </a:pPr>
            <a:r>
              <a:rPr lang="ru-RU" sz="2800" dirty="0"/>
              <a:t>она не является критической работой мысли над самой собой? </a:t>
            </a:r>
            <a:r>
              <a:rPr sz="2800" spc="-5" dirty="0" err="1" smtClean="0">
                <a:latin typeface="Arial"/>
                <a:cs typeface="Arial"/>
              </a:rPr>
              <a:t>Если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она не есть попытка узнать на </a:t>
            </a:r>
            <a:r>
              <a:rPr sz="2800" spc="-10" dirty="0">
                <a:latin typeface="Arial"/>
                <a:cs typeface="Arial"/>
              </a:rPr>
              <a:t>опыте, </a:t>
            </a:r>
            <a:r>
              <a:rPr sz="2800" spc="-5" dirty="0">
                <a:latin typeface="Arial"/>
                <a:cs typeface="Arial"/>
              </a:rPr>
              <a:t>как и до какого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предела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возможно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мыслить</a:t>
            </a:r>
            <a:r>
              <a:rPr sz="2800" dirty="0">
                <a:latin typeface="Arial"/>
                <a:cs typeface="Arial"/>
              </a:rPr>
              <a:t> иначе,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вместо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того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чтобы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заниматься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легитимацией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того,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что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мы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уже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знаем?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философском дискурсе </a:t>
            </a:r>
            <a:r>
              <a:rPr sz="2800" spc="-10" dirty="0">
                <a:latin typeface="Arial"/>
                <a:cs typeface="Arial"/>
              </a:rPr>
              <a:t>всегда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есть</a:t>
            </a:r>
            <a:r>
              <a:rPr sz="2800" spc="-5" dirty="0">
                <a:latin typeface="Arial"/>
                <a:cs typeface="Arial"/>
              </a:rPr>
              <a:t> нечто смехотворное,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когда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он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хочет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извне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навязывать</a:t>
            </a:r>
            <a:r>
              <a:rPr sz="2800" spc="-5" dirty="0">
                <a:latin typeface="Arial"/>
                <a:cs typeface="Arial"/>
              </a:rPr>
              <a:t> непреложные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законы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другим, указывать другим, где находится их истина и как </a:t>
            </a:r>
            <a:r>
              <a:rPr sz="2800" spc="-10" dirty="0">
                <a:latin typeface="Arial"/>
                <a:cs typeface="Arial"/>
              </a:rPr>
              <a:t>ее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обрести, или самодовольно берется рассудить все </a:t>
            </a:r>
            <a:r>
              <a:rPr sz="2800" dirty="0">
                <a:latin typeface="Arial"/>
                <a:cs typeface="Arial"/>
              </a:rPr>
              <a:t>их </a:t>
            </a:r>
            <a:r>
              <a:rPr sz="2800" spc="-5" dirty="0">
                <a:latin typeface="Arial"/>
                <a:cs typeface="Arial"/>
              </a:rPr>
              <a:t>дела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наивной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позитивности;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исследовать,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что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его </a:t>
            </a:r>
            <a:r>
              <a:rPr sz="2800" spc="-5" dirty="0">
                <a:latin typeface="Arial"/>
                <a:cs typeface="Arial"/>
              </a:rPr>
              <a:t> собственном мышлении может </a:t>
            </a:r>
            <a:r>
              <a:rPr sz="2800" spc="-10" dirty="0">
                <a:latin typeface="Arial"/>
                <a:cs typeface="Arial"/>
              </a:rPr>
              <a:t>быть </a:t>
            </a:r>
            <a:r>
              <a:rPr sz="2800" spc="-5" dirty="0">
                <a:latin typeface="Arial"/>
                <a:cs typeface="Arial"/>
              </a:rPr>
              <a:t>изменено </a:t>
            </a:r>
            <a:r>
              <a:rPr sz="2800" spc="-10" dirty="0">
                <a:latin typeface="Arial"/>
                <a:cs typeface="Arial"/>
              </a:rPr>
              <a:t>благодаря </a:t>
            </a:r>
            <a:r>
              <a:rPr sz="2800" spc="-5" dirty="0">
                <a:latin typeface="Arial"/>
                <a:cs typeface="Arial"/>
              </a:rPr>
              <a:t> упражнению,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которое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он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превращает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чужое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для</a:t>
            </a:r>
            <a:r>
              <a:rPr sz="2800" spc="-5" dirty="0">
                <a:latin typeface="Arial"/>
                <a:cs typeface="Arial"/>
              </a:rPr>
              <a:t> него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знание - здесь философский дискурс в своем праве» (Фуко,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2004</a:t>
            </a:r>
            <a:r>
              <a:rPr lang="ru-RU" sz="2800" spc="-5" dirty="0" smtClean="0">
                <a:latin typeface="Arial"/>
                <a:cs typeface="Arial"/>
              </a:rPr>
              <a:t>, с. 14-15</a:t>
            </a:r>
            <a:r>
              <a:rPr sz="2800" spc="-5" dirty="0" smtClean="0">
                <a:latin typeface="Arial"/>
                <a:cs typeface="Arial"/>
              </a:rPr>
              <a:t>).</a:t>
            </a:r>
            <a:r>
              <a:rPr sz="2800" dirty="0" smtClean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«Мыслить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иначе»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значит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критически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переосмысливать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свою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интеллектуальную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позицию,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приобретая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знания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скрытом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неизведанном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как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подлинном.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41300" y="280146"/>
            <a:ext cx="9999980" cy="6718827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R="5080" indent="360000" algn="just">
              <a:lnSpc>
                <a:spcPts val="4000"/>
              </a:lnSpc>
            </a:pPr>
            <a:r>
              <a:rPr sz="2800" spc="-5" dirty="0" err="1">
                <a:latin typeface="Arial"/>
                <a:cs typeface="Arial"/>
              </a:rPr>
              <a:t>Позднее</a:t>
            </a:r>
            <a:r>
              <a:rPr sz="2800" spc="635" dirty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М.Н</a:t>
            </a:r>
            <a:r>
              <a:rPr sz="2800" spc="-5" dirty="0">
                <a:latin typeface="Arial"/>
                <a:cs typeface="Arial"/>
              </a:rPr>
              <a:t>.</a:t>
            </a:r>
            <a:r>
              <a:rPr sz="2800" spc="6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Эпштейн</a:t>
            </a:r>
            <a:r>
              <a:rPr sz="2800" spc="6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высказал</a:t>
            </a:r>
            <a:r>
              <a:rPr sz="2800" spc="6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сходную</a:t>
            </a:r>
            <a:r>
              <a:rPr sz="2800" spc="6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точку</a:t>
            </a:r>
            <a:r>
              <a:rPr sz="2800" spc="6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зрения.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Он писал: «Однако </a:t>
            </a:r>
            <a:r>
              <a:rPr sz="2800" spc="-10" dirty="0">
                <a:latin typeface="Arial"/>
                <a:cs typeface="Arial"/>
              </a:rPr>
              <a:t>для </a:t>
            </a:r>
            <a:r>
              <a:rPr sz="2800" spc="-5" dirty="0">
                <a:latin typeface="Arial"/>
                <a:cs typeface="Arial"/>
              </a:rPr>
              <a:t>меня высшую интеллектуальную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ценность</a:t>
            </a:r>
            <a:r>
              <a:rPr sz="2800" spc="7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имеют</a:t>
            </a:r>
            <a:r>
              <a:rPr sz="2800" spc="7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не</a:t>
            </a:r>
            <a:r>
              <a:rPr sz="2800" spc="7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самоочевидные,</a:t>
            </a:r>
            <a:r>
              <a:rPr sz="2800" spc="7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а</a:t>
            </a:r>
            <a:r>
              <a:rPr sz="2800" spc="7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наименее </a:t>
            </a:r>
            <a:r>
              <a:rPr sz="2800" spc="-7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очевидные,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“странные”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утверждения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вообще</a:t>
            </a:r>
            <a:r>
              <a:rPr sz="2800" spc="-5" dirty="0">
                <a:latin typeface="Arial"/>
                <a:cs typeface="Arial"/>
              </a:rPr>
              <a:t> категория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“странного”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(ее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можно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связать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“остранением”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В.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Шкловского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тезисом</a:t>
            </a:r>
            <a:r>
              <a:rPr sz="2800" dirty="0">
                <a:latin typeface="Arial"/>
                <a:cs typeface="Arial"/>
              </a:rPr>
              <a:t> Аристотеля,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что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философия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рождается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из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удивления).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Ее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можно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определить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как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“наименее вероятное суждение”. </a:t>
            </a:r>
            <a:r>
              <a:rPr sz="2800" spc="-10" dirty="0">
                <a:latin typeface="Arial"/>
                <a:cs typeface="Arial"/>
              </a:rPr>
              <a:t>Для </a:t>
            </a:r>
            <a:r>
              <a:rPr sz="2800" spc="-5" dirty="0">
                <a:latin typeface="Arial"/>
                <a:cs typeface="Arial"/>
              </a:rPr>
              <a:t>меня важно писать,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думать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говорить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вещи,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которые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кажутся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наименее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вероятными,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при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этом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как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можно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более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строго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их </a:t>
            </a:r>
            <a:r>
              <a:rPr sz="2800" spc="-5" dirty="0">
                <a:latin typeface="Arial"/>
                <a:cs typeface="Arial"/>
              </a:rPr>
              <a:t> обосновывать.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Выявлять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логику</a:t>
            </a:r>
            <a:r>
              <a:rPr sz="2800" spc="-5" dirty="0">
                <a:latin typeface="Arial"/>
                <a:cs typeface="Arial"/>
              </a:rPr>
              <a:t> их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“странности”.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Делать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очевидным далеко не очевидное» (Homo scriptor, 2020, с. </a:t>
            </a:r>
            <a:r>
              <a:rPr sz="2800" dirty="0">
                <a:latin typeface="Arial"/>
                <a:cs typeface="Arial"/>
              </a:rPr>
              <a:t> 565).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5100" y="123825"/>
            <a:ext cx="10439400" cy="7849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ts val="38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Реализация этих теоретико-методологических положений последовательно развивается в психологии возможного. По этим принципам построена и моя книга о психологии возможного (Знаков, 2021).</a:t>
            </a:r>
          </a:p>
          <a:p>
            <a:pPr indent="360000" algn="just">
              <a:lnSpc>
                <a:spcPts val="38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 первой главе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аффордансы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прогнозирование, антиципация и т. п. описаны как то, что основано на прошлом знании и способствует поддержанию психической системы в устойчивом состоянии.</a:t>
            </a:r>
          </a:p>
          <a:p>
            <a:pPr indent="360000" algn="just">
              <a:lnSpc>
                <a:spcPts val="38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Во второй главе обосновывается, что многомерный мир человека субъект не может понимать, основываясь на одних и тех же психологических закономерностях. В мире существуют необходимые события и ситуации, основанные на прошлом опыте, подчиняющиеся причинно-следственной детерминации, но есть и принципиально непредсказуемые, случайные. 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1300" y="123825"/>
            <a:ext cx="10287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Анализируется психологическое своеобразие понимания тех и других. В эмпирической реальности понимание во многом основано на выявлении причинно-следственных связей. В социокультурной реальности понимание строится на выявлении правдоподобия («это может быть, а может и не быть»). В экзистенциальной реальности понимаются невозможное и немыслимое, в которых прошлые знания могут не играть никакой роли.</a:t>
            </a:r>
          </a:p>
          <a:p>
            <a:pPr indent="360000" algn="just"/>
            <a:r>
              <a:rPr lang="ru-RU" sz="2800" dirty="0">
                <a:latin typeface="Arial" pitchFamily="34" charset="0"/>
                <a:cs typeface="Arial" pitchFamily="34" charset="0"/>
              </a:rPr>
              <a:t>В третьей главе понимание соотносится с необходимым, правдоподобным, невозможным и немыслимым. Основное внимание уделено противоположному полюсу анализируемой области психологической науки: пониманию возможного как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преадаптивного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феномена, характеризующего нестабильные ситуации, возникновение которых нельзя предсказать. Анализируются случаи, в которых возможное реализуется в невозможном, немыслимом и вне-возможном.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41300" y="47626"/>
            <a:ext cx="10140950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ts val="3100"/>
              </a:lnSpc>
            </a:pPr>
            <a:r>
              <a:rPr lang="ru-RU" sz="2800" dirty="0"/>
              <a:t>О.К. Тихомиров в рамках разработанной им и развиваемой его учениками теории смысловой регуляции мышления анализировал феномен эмоционального предвосхищения. Сегодня одна </a:t>
            </a:r>
            <a:r>
              <a:rPr lang="ru-RU" sz="2800" dirty="0" smtClean="0"/>
              <a:t>из </a:t>
            </a:r>
            <a:r>
              <a:rPr lang="ru-RU" sz="2800" dirty="0"/>
              <a:t>учениц О.К. Тихомирова, Т.В. Корнилова, рассматривает мышление как процесс движения к возможному, тому, что пока еще не мыслилось, не приходило в голову субъекту познания. Без этого изучение мышления оказывается неполным и поверхностным. </a:t>
            </a:r>
          </a:p>
          <a:p>
            <a:pPr indent="360000" algn="just">
              <a:lnSpc>
                <a:spcPts val="3100"/>
              </a:lnSpc>
            </a:pPr>
            <a:r>
              <a:rPr lang="ru-RU" sz="2800" dirty="0"/>
              <a:t>Следовательно, главная идея заключается в направленности на исследование сопричастности человека к возможному.</a:t>
            </a:r>
          </a:p>
          <a:p>
            <a:pPr indent="360000" algn="just">
              <a:lnSpc>
                <a:spcPts val="3100"/>
              </a:lnSpc>
            </a:pPr>
            <a:r>
              <a:rPr lang="ru-RU" sz="2800" dirty="0"/>
              <a:t>Таким образом, исследования предвосхищения, прогнозирования, антиципации в психологии интересны и разнообразны. Однако следует заметить, что в подавляющем большинстве из них изучаются процессы,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4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900" y="276859"/>
            <a:ext cx="10257409" cy="6841617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algn="just">
              <a:lnSpc>
                <a:spcPts val="3100"/>
              </a:lnSpc>
            </a:pPr>
            <a:r>
              <a:rPr lang="ru-RU" sz="2800" dirty="0"/>
              <a:t>происходящие </a:t>
            </a:r>
            <a:r>
              <a:rPr lang="ru-RU" sz="2800" i="1" dirty="0"/>
              <a:t>внутри</a:t>
            </a:r>
            <a:r>
              <a:rPr lang="ru-RU" sz="2800" dirty="0"/>
              <a:t> конкретной ситуации, деятельности: при решении задачи возможное открывается мыслящему субъекту в виде новых, ранее скрытых от его внимания сторон объекта</a:t>
            </a:r>
            <a:r>
              <a:rPr lang="ru-RU" sz="2800" dirty="0" smtClean="0"/>
              <a:t>.</a:t>
            </a:r>
          </a:p>
          <a:p>
            <a:pPr indent="360000" algn="just">
              <a:lnSpc>
                <a:spcPts val="3100"/>
              </a:lnSpc>
            </a:pPr>
            <a:r>
              <a:rPr lang="ru-RU" sz="2800" dirty="0" smtClean="0"/>
              <a:t>Психология </a:t>
            </a:r>
            <a:r>
              <a:rPr lang="ru-RU" sz="2800" dirty="0"/>
              <a:t>возможного появилась тогда, когда весь мир стал рассматриваться учеными как океан возможностей. Соответственно основная задача психологии возможного отличается от целей исследования прогнозирования: не поиск проявлений этого феномена в конкретной деятельности, а анализ новых возможных задач, которые ранее не были известны ученым.</a:t>
            </a:r>
          </a:p>
          <a:p>
            <a:pPr indent="360000" algn="just">
              <a:lnSpc>
                <a:spcPts val="3100"/>
              </a:lnSpc>
            </a:pPr>
            <a:r>
              <a:rPr lang="ru-RU" sz="2800" dirty="0"/>
              <a:t>В психологии возможного значительное место занимают исследования субъекта и личности. Основополагающей работой, в которой категория «возможного» была включена в научный арсенал психологии личности, стала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5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900" y="276859"/>
            <a:ext cx="10257409" cy="739305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algn="just">
              <a:lnSpc>
                <a:spcPts val="2900"/>
              </a:lnSpc>
            </a:pPr>
            <a:r>
              <a:rPr lang="ru-RU" sz="2800" dirty="0"/>
              <a:t>статья Х. </a:t>
            </a:r>
            <a:r>
              <a:rPr lang="ru-RU" sz="2800" dirty="0" err="1"/>
              <a:t>Маркус</a:t>
            </a:r>
            <a:r>
              <a:rPr lang="ru-RU" sz="2800" dirty="0"/>
              <a:t> и П. </a:t>
            </a:r>
            <a:r>
              <a:rPr lang="ru-RU" sz="2800" dirty="0" err="1"/>
              <a:t>Нуриус</a:t>
            </a:r>
            <a:r>
              <a:rPr lang="ru-RU" sz="2800" dirty="0"/>
              <a:t> (</a:t>
            </a:r>
            <a:r>
              <a:rPr lang="ru-RU" sz="2800" dirty="0" err="1"/>
              <a:t>Markus</a:t>
            </a:r>
            <a:r>
              <a:rPr lang="ru-RU" sz="2800" dirty="0"/>
              <a:t>, </a:t>
            </a:r>
            <a:r>
              <a:rPr lang="ru-RU" sz="2800" dirty="0" err="1"/>
              <a:t>Nurius</a:t>
            </a:r>
            <a:r>
              <a:rPr lang="ru-RU" sz="2800" dirty="0"/>
              <a:t>, 1986). В ней «возможное» используется для объяснения влияния на образ Я потенциальных представлений о себе. </a:t>
            </a:r>
          </a:p>
          <a:p>
            <a:pPr indent="360000" algn="just">
              <a:lnSpc>
                <a:spcPts val="2900"/>
              </a:lnSpc>
            </a:pPr>
            <a:r>
              <a:rPr lang="ru-RU" sz="2800" dirty="0"/>
              <a:t>В психологии личности категория «возможного» применима ко всему спектру интерпретации – от четко осознаваемого субъектом понимания-знания своего внутреннего мира до бессознательного понимания-постижения, с трудом поддающегося вербализации и осмыслению. Выражаясь метафорически, можно сказать, что при психологическом анализе личности на левом полюсе континуума «сознательное-бессознательное» оказываются осознаваемые субъектом и потому перечислимые альтернативные возможные Я, на правом - личность как экзистенциальная тайна. Между ними находится личностный кризис, который Ф.Е. </a:t>
            </a:r>
            <a:r>
              <a:rPr lang="ru-RU" sz="2800" dirty="0" err="1"/>
              <a:t>Василюк</a:t>
            </a:r>
            <a:r>
              <a:rPr lang="ru-RU" sz="2800" dirty="0"/>
              <a:t> характеризовал как невозможность осмысления трудной жизненной ситуации. </a:t>
            </a:r>
          </a:p>
        </p:txBody>
      </p:sp>
    </p:spTree>
    <p:extLst>
      <p:ext uri="{BB962C8B-B14F-4D97-AF65-F5344CB8AC3E}">
        <p14:creationId xmlns:p14="http://schemas.microsoft.com/office/powerpoint/2010/main" val="28320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6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100" y="200025"/>
            <a:ext cx="10181209" cy="7485272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indent="180000" algn="just"/>
            <a:r>
              <a:rPr lang="ru-RU" sz="2800" dirty="0"/>
              <a:t>В российской психологической науке, опираясь на идеи Х. </a:t>
            </a:r>
            <a:r>
              <a:rPr lang="ru-RU" sz="2800" dirty="0" err="1"/>
              <a:t>Маркус</a:t>
            </a:r>
            <a:r>
              <a:rPr lang="ru-RU" sz="2800" dirty="0"/>
              <a:t> о возможных Я и философии возможного </a:t>
            </a:r>
            <a:r>
              <a:rPr lang="ru-RU" sz="2800" dirty="0" smtClean="0"/>
              <a:t>М.Н</a:t>
            </a:r>
            <a:r>
              <a:rPr lang="ru-RU" sz="2800" dirty="0"/>
              <a:t>. Эпштейна, психологию возможного как целостное направление психологических исследований личности впервые описал </a:t>
            </a:r>
            <a:r>
              <a:rPr lang="ru-RU" sz="2800" dirty="0" smtClean="0"/>
              <a:t>Д.А</a:t>
            </a:r>
            <a:r>
              <a:rPr lang="ru-RU" sz="2800" dirty="0"/>
              <a:t>. Леонтьев (2011). Развивая мысль </a:t>
            </a:r>
            <a:r>
              <a:rPr lang="ru-RU" sz="2800" dirty="0" smtClean="0"/>
              <a:t>М.Н</a:t>
            </a:r>
            <a:r>
              <a:rPr lang="ru-RU" sz="2800" dirty="0"/>
              <a:t>. Эпштейна на материале психологии личности, он отмечает, что существует целый ряд психологических феноменов, относящихся к области возможного, но не порождаемых причинно-следственными закономерностями. Такие феномены не необходимы, но и не случайны, они недетерминированные, возможные. </a:t>
            </a:r>
          </a:p>
          <a:p>
            <a:pPr indent="180000" algn="just"/>
            <a:r>
              <a:rPr lang="ru-RU" sz="2800" dirty="0"/>
              <a:t>Усилия </a:t>
            </a:r>
            <a:r>
              <a:rPr lang="ru-RU" sz="2800" dirty="0" smtClean="0"/>
              <a:t>Д.А</a:t>
            </a:r>
            <a:r>
              <a:rPr lang="ru-RU" sz="2800" dirty="0"/>
              <a:t>. Леонтьева по развитию антропологической модели, уже включающей контуры психологии возможного, безусловно, следует признать весьма продуктивными и интересными.</a:t>
            </a:r>
          </a:p>
        </p:txBody>
      </p:sp>
    </p:spTree>
    <p:extLst>
      <p:ext uri="{BB962C8B-B14F-4D97-AF65-F5344CB8AC3E}">
        <p14:creationId xmlns:p14="http://schemas.microsoft.com/office/powerpoint/2010/main" val="37159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7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099" y="33448"/>
            <a:ext cx="10181209" cy="705962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indent="180000" algn="just">
              <a:lnSpc>
                <a:spcPts val="3200"/>
              </a:lnSpc>
            </a:pPr>
            <a:endParaRPr lang="ru-RU" sz="2800" dirty="0" smtClean="0"/>
          </a:p>
          <a:p>
            <a:pPr indent="180000" algn="just">
              <a:lnSpc>
                <a:spcPts val="3200"/>
              </a:lnSpc>
            </a:pPr>
            <a:r>
              <a:rPr lang="ru-RU" sz="2800" dirty="0" smtClean="0"/>
              <a:t>В </a:t>
            </a:r>
            <a:r>
              <a:rPr lang="ru-RU" sz="2800" dirty="0"/>
              <a:t>современной психологии одним из важнейших является вопрос о соотношении прошлого, настоящего и будущего в жизни человека. Что более значимо для поведения: прошлый опыт, знания, умения, навыки, полученные в онтогенезе воспитания и обучения, или природные задатки, генетические основания развития психики? </a:t>
            </a:r>
            <a:r>
              <a:rPr lang="ru-RU" sz="2800" dirty="0" smtClean="0"/>
              <a:t>Б.М</a:t>
            </a:r>
            <a:r>
              <a:rPr lang="ru-RU" sz="2800" dirty="0"/>
              <a:t>. Теплов применительно к способностям развивал идеи о ключевой роли задатков, в то время как </a:t>
            </a:r>
            <a:r>
              <a:rPr lang="ru-RU" sz="2800" dirty="0" smtClean="0"/>
              <a:t>П.Я</a:t>
            </a:r>
            <a:r>
              <a:rPr lang="ru-RU" sz="2800" dirty="0"/>
              <a:t>. Гальперин считал, что правильное обучение – это залог творческого развития безграничных возможностей советского человека. Постепенно эта проблема трансформировалась в задачу определения соотношения прошлого и будущего, влияния полученных ранее знаний на прогнозирование возможных вариантов поведения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5780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8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099" y="33448"/>
            <a:ext cx="10181209" cy="739305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indent="360000" algn="just">
              <a:lnSpc>
                <a:spcPts val="3000"/>
              </a:lnSpc>
            </a:pPr>
            <a:r>
              <a:rPr lang="ru-RU" sz="2800" dirty="0" smtClean="0"/>
              <a:t>Сегодня </a:t>
            </a:r>
            <a:r>
              <a:rPr lang="ru-RU" sz="2800" dirty="0"/>
              <a:t>в психологии возможное представлено во всем временном диапазоне – в прошлом, настоящем и будущем. Возможное как </a:t>
            </a:r>
            <a:r>
              <a:rPr lang="ru-RU" sz="2800" dirty="0" err="1"/>
              <a:t>атиципация</a:t>
            </a:r>
            <a:r>
              <a:rPr lang="ru-RU" sz="2800" dirty="0"/>
              <a:t>, прогнозирование при решении мыслительной задачи, </a:t>
            </a:r>
            <a:r>
              <a:rPr lang="ru-RU" sz="2800" dirty="0" err="1"/>
              <a:t>аффордансы</a:t>
            </a:r>
            <a:r>
              <a:rPr lang="ru-RU" sz="2800" dirty="0"/>
              <a:t> в экологической психологии – все это уже традиционные проблемы психологической науки</a:t>
            </a:r>
            <a:r>
              <a:rPr lang="ru-RU" sz="2800" dirty="0" smtClean="0"/>
              <a:t>. </a:t>
            </a:r>
          </a:p>
          <a:p>
            <a:pPr indent="360000" algn="just">
              <a:lnSpc>
                <a:spcPts val="3000"/>
              </a:lnSpc>
            </a:pPr>
            <a:r>
              <a:rPr lang="ru-RU" sz="2800" dirty="0" smtClean="0"/>
              <a:t>Почему </a:t>
            </a:r>
            <a:r>
              <a:rPr lang="ru-RU" sz="2800" dirty="0"/>
              <a:t>же только сегодня психологи заговорили о возникновении психологии возможного как целостной и относительно самостоятельной научной области? Потому что ее новизна заключается в новом фокусе внимания ученых – акценте на возможном как неожиданном, невероятном, неправдоподобном</a:t>
            </a:r>
            <a:r>
              <a:rPr lang="ru-RU" sz="2800" dirty="0" smtClean="0"/>
              <a:t>. Неудивительно</a:t>
            </a:r>
            <a:r>
              <a:rPr lang="ru-RU" sz="2800" dirty="0"/>
              <a:t>, что такое возможное сначала воспринимается понимающим субъектом как невозможное и немыслимое.</a:t>
            </a:r>
          </a:p>
          <a:p>
            <a:pPr indent="180000" algn="just">
              <a:lnSpc>
                <a:spcPts val="3000"/>
              </a:lnSpc>
            </a:pPr>
            <a:r>
              <a:rPr lang="ru-RU" sz="2800" dirty="0"/>
              <a:t>В психологии возможного на одном полюсе фокуса внимания психологов находится адаптивное возможное, основанное на прошлом опыте. На противоположном - </a:t>
            </a:r>
          </a:p>
        </p:txBody>
      </p:sp>
    </p:spTree>
    <p:extLst>
      <p:ext uri="{BB962C8B-B14F-4D97-AF65-F5344CB8AC3E}">
        <p14:creationId xmlns:p14="http://schemas.microsoft.com/office/powerpoint/2010/main" val="8405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1295" y="6524574"/>
            <a:ext cx="14097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sz="800" dirty="0">
                <a:latin typeface="Calibri"/>
                <a:cs typeface="Calibri"/>
              </a:rPr>
              <a:t>9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099" y="33448"/>
            <a:ext cx="10181209" cy="7408438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algn="just"/>
            <a:r>
              <a:rPr lang="ru-RU" sz="2800" dirty="0"/>
              <a:t>возможное как </a:t>
            </a:r>
            <a:r>
              <a:rPr lang="ru-RU" sz="2800" dirty="0" err="1"/>
              <a:t>преадаптивный</a:t>
            </a:r>
            <a:r>
              <a:rPr lang="ru-RU" sz="2800" dirty="0"/>
              <a:t> феномен, понимание событий, ситуаций, </a:t>
            </a:r>
            <a:r>
              <a:rPr lang="ru-RU" sz="2800" dirty="0" err="1"/>
              <a:t>причинно</a:t>
            </a:r>
            <a:r>
              <a:rPr lang="ru-RU" sz="2800" dirty="0"/>
              <a:t> не связанных с онтогенезом субъекта; знание о них нередко полностью противоречит его опыту.</a:t>
            </a:r>
          </a:p>
          <a:p>
            <a:pPr indent="360000" algn="just"/>
            <a:r>
              <a:rPr lang="ru-RU" sz="2800" i="1" dirty="0"/>
              <a:t>Связующим звеном</a:t>
            </a:r>
            <a:r>
              <a:rPr lang="ru-RU" sz="2800" dirty="0"/>
              <a:t>, своеобразным </a:t>
            </a:r>
            <a:r>
              <a:rPr lang="ru-RU" sz="2800" i="1" dirty="0"/>
              <a:t>мостом</a:t>
            </a:r>
            <a:r>
              <a:rPr lang="ru-RU" sz="2800" dirty="0"/>
              <a:t> между указанными полюсами в психологии возможного является фундаментальное научное положение об искомом в мышлении человека - прогнозировании изначально неизвестного при решении задачи. </a:t>
            </a:r>
            <a:r>
              <a:rPr lang="ru-RU" sz="2800" dirty="0" smtClean="0"/>
              <a:t>А.В</a:t>
            </a:r>
            <a:r>
              <a:rPr lang="ru-RU" sz="2800" dirty="0"/>
              <a:t>. Брушлинский писал: «Мышление, выступающее как открытие новых знаний, вместе с тем всегда включает и использование уже имеющихся знаний. Процесс мышления есть одновременно и движение знания в нем (хотя, конечно, знание и мышление не одно и то же). Поэтому и любое предвосхищение еще неизвестного, искомого решения возникает не просто как функция</a:t>
            </a:r>
          </a:p>
        </p:txBody>
      </p:sp>
    </p:spTree>
    <p:extLst>
      <p:ext uri="{BB962C8B-B14F-4D97-AF65-F5344CB8AC3E}">
        <p14:creationId xmlns:p14="http://schemas.microsoft.com/office/powerpoint/2010/main" val="144480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644</TotalTime>
  <Words>2591</Words>
  <Application>Microsoft Office PowerPoint</Application>
  <PresentationFormat>Произвольный</PresentationFormat>
  <Paragraphs>75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Winter</vt:lpstr>
      <vt:lpstr>  ПСИХОЛОГИЯ ВОЗМОЖНОГО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В. БРУШЛИНСКИЙ, ПРОГНОЗИРОВАНИЕ И ПСИХОЛОГИЯ ВОЗМОЖНОГО</dc:title>
  <dc:creator>Виктор</dc:creator>
  <cp:lastModifiedBy>Виктор</cp:lastModifiedBy>
  <cp:revision>81</cp:revision>
  <dcterms:created xsi:type="dcterms:W3CDTF">2021-09-27T10:30:19Z</dcterms:created>
  <dcterms:modified xsi:type="dcterms:W3CDTF">2021-10-16T07:59:45Z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2021-09-27T00:00:00Z</vt:filetime>
  </property>
</Properties>
</file>