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861" r:id="rId2"/>
    <p:sldId id="868" r:id="rId3"/>
    <p:sldId id="863" r:id="rId4"/>
    <p:sldId id="866" r:id="rId5"/>
    <p:sldId id="862" r:id="rId6"/>
    <p:sldId id="1428" r:id="rId7"/>
    <p:sldId id="333" r:id="rId8"/>
    <p:sldId id="867" r:id="rId9"/>
    <p:sldId id="869" r:id="rId10"/>
    <p:sldId id="8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0"/>
    <p:restoredTop sz="94981"/>
  </p:normalViewPr>
  <p:slideViewPr>
    <p:cSldViewPr snapToGrid="0" snapToObjects="1">
      <p:cViewPr varScale="1">
        <p:scale>
          <a:sx n="92" d="100"/>
          <a:sy n="92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88631-7BED-A54A-9F1A-036F27598E25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72F26-4EB1-CB4B-9FEE-DCE013201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33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ru-RU" altLang="ru-RU" sz="12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C01E1-2611-6042-B114-439E94A2243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5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B762C2-73F8-3D46-9A00-EC96212046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0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9CF07-FE48-3B46-ABF9-E4CB1689A2FB}" type="slidenum">
              <a:rPr lang="ru-RU" smtClean="0"/>
              <a:t>7</a:t>
            </a:fld>
            <a:endParaRPr lang="ru-RU"/>
          </a:p>
        </p:txBody>
      </p:sp>
      <p:sp>
        <p:nvSpPr>
          <p:cNvPr id="5" name="Верхний колонтитул 4">
            <a:extLst>
              <a:ext uri="{FF2B5EF4-FFF2-40B4-BE49-F238E27FC236}">
                <a16:creationId xmlns:a16="http://schemas.microsoft.com/office/drawing/2014/main" id="{26945E91-4DAF-FA46-8711-FE3AB168DC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99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99A67-4D43-FF44-9F37-D118C682B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11EC56-494F-2843-803F-48B56CE7F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2F73EB-349C-944F-8C93-28972234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374BF6-8FC4-E849-B817-19ACA245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6F649C-8B32-DA4C-B381-90C54159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60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B9448-CACB-7E43-B43B-1D6C41736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7F154E-CF71-504B-9B7A-81897FE9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9FC40-9422-1B40-9976-5B1010F1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4E4B92-6708-2B4D-B985-B3EDD2BD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D39BE-74E7-BC45-B463-2E8B8E5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27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46EE45-77FC-E24F-A5AB-0296084A7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ADCEB9-A5F8-F042-8FFC-82B279F01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B7C434-B3C3-3A4E-987E-F96F9D4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8ED91-7180-7144-847E-AD1E1B36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DD3A5-1709-3945-98F3-149C82C4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1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5452E-71C1-DC43-8BBF-6F9CE4F8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DA440D-492D-3345-AD5F-0A375EBC9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878AF4-2628-8F47-98AF-C83BD8D8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1F8C12-6173-1041-8A7E-AF74C791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A72922-A20E-034F-85C2-7A7AC308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39674-F068-3548-BD32-949E03CA9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195991-B283-9E4C-84E8-6E3C94226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EC1DDA-1E5A-CF4C-9E5B-980EDE6B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A3BF33-5034-CB40-84CF-670D8C83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104FC0-158A-9F4A-854F-395901E9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7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E0738-04B0-364A-99DA-FA1AD46E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36BA1A-B45B-3342-9129-F99C72301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BEA0E1-C457-1348-B157-45F4D6929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5098C5-0735-6A43-B2A9-AEEE1F3D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FADA36-9798-5648-AD62-09B58CD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6E9CD5-4A2E-3B4A-8702-C195B764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63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C70BF-C9BE-6043-AD20-99A0809B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F06583-8677-E24C-9454-3D7525EC2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6099EA-4736-3C44-8DBC-BD63AD328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F3F627-F2F9-C94A-B479-88AB6085E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1D6CD6-1BBC-924F-BADE-9D0CCC28A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CA0B6C-1549-904E-9F75-9D894519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9B8F54-D534-4B48-8013-C33850A07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154F6D-4B80-3B42-8A14-AC6AF6C09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63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660E-8DD0-9F47-B4AC-2ACBE21E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AA893C-E5E8-5842-9E50-48AFDBA2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EF341E-596E-A248-8A11-9164F364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3E53AF-CE1C-F642-9F5F-EE573506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2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F588C3-C553-7542-8889-7F0E2D18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1D8D22-D5A8-6E44-8DFA-983CFC03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012B42-6465-FE47-AEF9-98D85B07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2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D9595-D58A-C549-A7CA-7860FA12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DFC5AA-4F3E-194F-99DB-64067CF69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407F40-D4F3-1943-BEE7-5407D8EA8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8F145A-BAA1-204C-AC3E-239552BD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5997DE-4BBA-EC4A-9FC9-ADE0CDD2F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45FC09-D1F3-7D4A-876C-6930D0AA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2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53435-4D06-634E-B2B1-679ACD1D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CCB05B-022D-9F40-9153-9FA0178BF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46015-CE8F-D34F-AD66-0AE9F9953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601EE1-3094-694A-9068-DFE58543E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F3E7AE-D6D5-474C-91A4-B38976A4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BB1839-1DC2-A146-9E89-485E6BA1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4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2B761-C667-F843-A7B0-99DEF05A6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7FA4C-DBFC-E345-A154-1E15C0E9D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EE568D-B3F2-364C-BC55-E6B918D42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E62B7-B1AB-FC47-8159-34396B212054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66B31F-3A00-5B4B-8D6F-356F063C7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C5F778-9CB3-6C4E-B5E1-B4D569676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9111A-9D69-E943-82DE-6DB5898DE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7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.khoroshilov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Название 1">
            <a:extLst>
              <a:ext uri="{FF2B5EF4-FFF2-40B4-BE49-F238E27FC236}">
                <a16:creationId xmlns:a16="http://schemas.microsoft.com/office/drawing/2014/main" id="{04826F8B-4F06-5E4A-A08C-E75A4D960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5080" y="1690398"/>
            <a:ext cx="9850582" cy="1440728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ru-RU" altLang="ru-RU" sz="3200" b="1" dirty="0">
                <a:latin typeface="Georgia" panose="02040502050405020303" pitchFamily="18" charset="0"/>
                <a:cs typeface="Arial" panose="020B0604020202020204" pitchFamily="34" charset="0"/>
              </a:rPr>
              <a:t>Двоемыслие в культуре как способ определения границ личного пространства</a:t>
            </a:r>
          </a:p>
        </p:txBody>
      </p:sp>
      <p:sp>
        <p:nvSpPr>
          <p:cNvPr id="14338" name="Подзаголовок 2">
            <a:extLst>
              <a:ext uri="{FF2B5EF4-FFF2-40B4-BE49-F238E27FC236}">
                <a16:creationId xmlns:a16="http://schemas.microsoft.com/office/drawing/2014/main" id="{153E4E8C-2C2B-7540-9060-4AFBC3A4A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4353"/>
            <a:ext cx="9144000" cy="1655762"/>
          </a:xfrm>
        </p:spPr>
        <p:txBody>
          <a:bodyPr>
            <a:noAutofit/>
          </a:bodyPr>
          <a:lstStyle/>
          <a:p>
            <a:pPr lvl="1">
              <a:lnSpc>
                <a:spcPct val="170000"/>
              </a:lnSpc>
            </a:pPr>
            <a:r>
              <a:rPr lang="ru-RU" altLang="ru-RU" sz="2100" b="1" dirty="0">
                <a:latin typeface="Georgia" panose="02040502050405020303" pitchFamily="18" charset="0"/>
                <a:cs typeface="Arial" panose="020B0604020202020204" pitchFamily="34" charset="0"/>
              </a:rPr>
              <a:t>Дмитрий Хорошилов </a:t>
            </a:r>
          </a:p>
          <a:p>
            <a:pPr lvl="1">
              <a:lnSpc>
                <a:spcPct val="170000"/>
              </a:lnSpc>
            </a:pPr>
            <a:r>
              <a:rPr lang="ru-RU" altLang="ru-RU" sz="2100" dirty="0">
                <a:latin typeface="Georgia" panose="02040502050405020303" pitchFamily="18" charset="0"/>
                <a:cs typeface="Arial" panose="020B0604020202020204" pitchFamily="34" charset="0"/>
              </a:rPr>
              <a:t>кандидат психологических наук, доцент,</a:t>
            </a:r>
          </a:p>
          <a:p>
            <a:pPr lvl="1">
              <a:lnSpc>
                <a:spcPct val="170000"/>
              </a:lnSpc>
            </a:pPr>
            <a:r>
              <a:rPr lang="ru-RU" altLang="ru-RU" sz="2100" dirty="0">
                <a:latin typeface="Georgia" panose="02040502050405020303" pitchFamily="18" charset="0"/>
                <a:cs typeface="Arial" panose="020B0604020202020204" pitchFamily="34" charset="0"/>
              </a:rPr>
              <a:t> заведующий кафедрой социальной психологии </a:t>
            </a:r>
          </a:p>
          <a:p>
            <a:pPr lvl="1">
              <a:lnSpc>
                <a:spcPct val="170000"/>
              </a:lnSpc>
            </a:pPr>
            <a:r>
              <a:rPr lang="ru-RU" altLang="ru-RU" sz="2100" dirty="0">
                <a:latin typeface="Georgia" panose="02040502050405020303" pitchFamily="18" charset="0"/>
                <a:cs typeface="Arial" panose="020B0604020202020204" pitchFamily="34" charset="0"/>
              </a:rPr>
              <a:t>Института психологии имени Л.С. Выготского РГГУ</a:t>
            </a:r>
          </a:p>
          <a:p>
            <a:pPr lvl="1">
              <a:lnSpc>
                <a:spcPct val="170000"/>
              </a:lnSpc>
            </a:pPr>
            <a:r>
              <a:rPr lang="en-US" altLang="ru-RU" sz="2100" dirty="0">
                <a:latin typeface="Georgia" panose="02040502050405020303" pitchFamily="18" charset="0"/>
                <a:cs typeface="Arial" panose="020B0604020202020204" pitchFamily="34" charset="0"/>
                <a:hlinkClick r:id="rId3"/>
              </a:rPr>
              <a:t>d.khoroshilov@gmail.com</a:t>
            </a:r>
            <a:endParaRPr lang="en-US" altLang="ru-RU" sz="21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C99458-496C-D14B-9FA3-D18561DA5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487" y="159146"/>
            <a:ext cx="1657025" cy="166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8518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D8F26-CC8E-4448-BD96-20468FFD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latin typeface="Georgia" panose="02040502050405020303" pitchFamily="18" charset="0"/>
              </a:rPr>
              <a:t>Психологические функции двоемыслия </a:t>
            </a:r>
            <a:br>
              <a:rPr lang="ru-RU" sz="3200" b="1" dirty="0">
                <a:latin typeface="Georgia" panose="02040502050405020303" pitchFamily="18" charset="0"/>
              </a:rPr>
            </a:br>
            <a:r>
              <a:rPr lang="ru-RU" sz="3200" b="1" dirty="0">
                <a:latin typeface="Georgia" panose="02040502050405020303" pitchFamily="18" charset="0"/>
              </a:rPr>
              <a:t>в социокультурной ситуации транзитивности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DA840-7DB6-E34F-BAAF-CA22AB000F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100" dirty="0">
                <a:latin typeface="Georgia" panose="02040502050405020303" pitchFamily="18" charset="0"/>
              </a:rPr>
              <a:t>Конструирование личного пространства в повседневной жизни, отличного от социального 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100" dirty="0">
                <a:latin typeface="Georgia" panose="02040502050405020303" pitchFamily="18" charset="0"/>
              </a:rPr>
              <a:t>Установление границ я – общество как способ рефлексии радикальных социальных изменений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ru-RU" sz="2100" dirty="0">
                <a:latin typeface="Georgia" panose="02040502050405020303" pitchFamily="18" charset="0"/>
              </a:rPr>
              <a:t>Спонтанное продуцирование образов как стратегия преодоления разрыва значений и смыслов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FDEE106-636B-0843-8D66-A325C621DF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3666" y="1825625"/>
            <a:ext cx="3258668" cy="4351338"/>
          </a:xfrm>
        </p:spPr>
      </p:pic>
    </p:spTree>
    <p:extLst>
      <p:ext uri="{BB962C8B-B14F-4D97-AF65-F5344CB8AC3E}">
        <p14:creationId xmlns:p14="http://schemas.microsoft.com/office/powerpoint/2010/main" val="113368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9AF92C-426C-504C-A372-65112D4F7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Двоемыслие в «1984» Дж. Оруэлла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95454-4113-DD4E-B91F-5E6F28C8AA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100" dirty="0">
                <a:latin typeface="Georgia" panose="02040502050405020303" pitchFamily="18" charset="0"/>
              </a:rPr>
              <a:t>«Способность одновременно держаться двух противоречащих друг другу убеждений. Партийный интеллигент знает, в какую сторону менять свои воспоминания; следовательно, осознает, что мошенничает с действительностью; однако при помощи двоемыслия он уверяет себя, что действительность осталась неприкосновенна»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0B8EFC0-54E3-C246-A8A8-1BDD4FD4C0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2286" y="1825625"/>
            <a:ext cx="3121427" cy="4351338"/>
          </a:xfrm>
        </p:spPr>
      </p:pic>
    </p:spTree>
    <p:extLst>
      <p:ext uri="{BB962C8B-B14F-4D97-AF65-F5344CB8AC3E}">
        <p14:creationId xmlns:p14="http://schemas.microsoft.com/office/powerpoint/2010/main" val="187184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79152-D077-5940-8DEF-E542AC87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Из дневников Юрия Нагибина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7C2BC1C-9CEE-9E40-B15D-EAA63F6971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sz="2100" dirty="0">
                <a:latin typeface="Georgia" panose="02040502050405020303" pitchFamily="18" charset="0"/>
              </a:rPr>
              <a:t>«Мы так привыкли к лжи, что не верим в объективную реальность чего бы то ни было, кроме собственного быта, которого тоже нет. Вот уж воистину: «Мы живем, под собою не чуя страны»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100" dirty="0">
                <a:latin typeface="Georgia" panose="02040502050405020303" pitchFamily="18" charset="0"/>
              </a:rPr>
              <a:t>(</a:t>
            </a:r>
            <a:r>
              <a:rPr lang="ru-RU" sz="2100" dirty="0">
                <a:latin typeface="Georgia" panose="02040502050405020303" pitchFamily="18" charset="0"/>
              </a:rPr>
              <a:t>запись от 17 февраля 1984)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905D551-C3A0-9E4D-B3F2-86D552B1BB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20411"/>
            <a:ext cx="5181600" cy="3961765"/>
          </a:xfrm>
        </p:spPr>
      </p:pic>
    </p:spTree>
    <p:extLst>
      <p:ext uri="{BB962C8B-B14F-4D97-AF65-F5344CB8AC3E}">
        <p14:creationId xmlns:p14="http://schemas.microsoft.com/office/powerpoint/2010/main" val="3343240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8D3DE-1B56-AB41-8BF6-5732D8F0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ru-RU" sz="3200" b="1" dirty="0">
                <a:latin typeface="Georgia" panose="02040502050405020303" pitchFamily="18" charset="0"/>
              </a:rPr>
              <a:t>Феномен двоемыслия в советской культуре</a:t>
            </a:r>
            <a:r>
              <a:rPr lang="en-US" sz="3200" b="1" dirty="0">
                <a:latin typeface="Georgia" panose="02040502050405020303" pitchFamily="18" charset="0"/>
              </a:rPr>
              <a:t> </a:t>
            </a:r>
            <a:endParaRPr lang="ru-RU" sz="3200" dirty="0">
              <a:latin typeface="Georgia" panose="02040502050405020303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A8D8778-19FB-3640-BA78-D00CC28F7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0D7341-7875-C541-B4DA-11EDF6D7AABD}"/>
              </a:ext>
            </a:extLst>
          </p:cNvPr>
          <p:cNvSpPr txBox="1"/>
          <p:nvPr/>
        </p:nvSpPr>
        <p:spPr>
          <a:xfrm>
            <a:off x="2832496" y="6176963"/>
            <a:ext cx="6527007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>
                <a:latin typeface="Georgia" panose="02040502050405020303" pitchFamily="18" charset="0"/>
              </a:rPr>
              <a:t>Сцена из фильма «Астенический синдром» </a:t>
            </a:r>
          </a:p>
          <a:p>
            <a:pPr algn="ctr">
              <a:lnSpc>
                <a:spcPct val="120000"/>
              </a:lnSpc>
            </a:pPr>
            <a:r>
              <a:rPr lang="ru-RU" sz="1400" dirty="0">
                <a:latin typeface="Georgia" panose="02040502050405020303" pitchFamily="18" charset="0"/>
              </a:rPr>
              <a:t>Киры Муратовой, 1989</a:t>
            </a:r>
          </a:p>
        </p:txBody>
      </p:sp>
    </p:spTree>
    <p:extLst>
      <p:ext uri="{BB962C8B-B14F-4D97-AF65-F5344CB8AC3E}">
        <p14:creationId xmlns:p14="http://schemas.microsoft.com/office/powerpoint/2010/main" val="116515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41A1F-85E8-D444-9048-84A9F83B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latin typeface="Georgia" panose="02040502050405020303" pitchFamily="18" charset="0"/>
              </a:rPr>
              <a:t>Двоемыслие в пост-советской России:  «Человек советский» и «</a:t>
            </a:r>
            <a:r>
              <a:rPr lang="ru-RU" sz="3200" b="1" dirty="0" err="1">
                <a:latin typeface="Georgia" panose="02040502050405020303" pitchFamily="18" charset="0"/>
              </a:rPr>
              <a:t>Миллениалы</a:t>
            </a:r>
            <a:r>
              <a:rPr lang="ru-RU" sz="3200" b="1" dirty="0">
                <a:latin typeface="Georgia" panose="02040502050405020303" pitchFamily="18" charset="0"/>
              </a:rPr>
              <a:t>»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2365C0-1EF6-024C-8B19-8498ED0582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2860"/>
            <a:ext cx="5181600" cy="345686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A2E400E-E8DC-5148-8D99-44F9DE2BC9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65813" y="1825625"/>
            <a:ext cx="2794374" cy="4351338"/>
          </a:xfrm>
        </p:spPr>
      </p:pic>
    </p:spTree>
    <p:extLst>
      <p:ext uri="{BB962C8B-B14F-4D97-AF65-F5344CB8AC3E}">
        <p14:creationId xmlns:p14="http://schemas.microsoft.com/office/powerpoint/2010/main" val="248830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C5B9F18-4580-6745-ADF5-E0884CF6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latin typeface="Georgia" panose="02040502050405020303" pitchFamily="18" charset="0"/>
              </a:rPr>
              <a:t>Культурная детерминация научных понятий: двоемыслие в структуре сознания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E95C06E5-24B2-4045-BA6C-23F54DE8FD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6046" y="1825625"/>
            <a:ext cx="4985908" cy="4351338"/>
          </a:xfrm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7D7E3ECC-B666-F949-B18C-A20462EEAB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100" dirty="0">
                <a:latin typeface="Georgia" panose="02040502050405020303" pitchFamily="18" charset="0"/>
              </a:rPr>
              <a:t>«Во взаимосвязи значения и личностного смысла заключена главная динамика, я сказал бы, главная драма, которую мы можем констатировать, исследуя общую динамику сознания человека»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100" dirty="0">
                <a:latin typeface="Georgia" panose="02040502050405020303" pitchFamily="18" charset="0"/>
              </a:rPr>
              <a:t>(А.Н. Леонтьев, «Некоторые проблемы психологии искусства», 1983)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57D04F-FFCF-9D40-A3FE-ABCD9627410A}"/>
              </a:ext>
            </a:extLst>
          </p:cNvPr>
          <p:cNvSpPr/>
          <p:nvPr/>
        </p:nvSpPr>
        <p:spPr>
          <a:xfrm>
            <a:off x="936046" y="6188554"/>
            <a:ext cx="4985908" cy="332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 err="1">
                <a:latin typeface="Georgia" panose="02040502050405020303" pitchFamily="18" charset="0"/>
              </a:rPr>
              <a:t>Фернан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err="1">
                <a:latin typeface="Georgia" panose="02040502050405020303" pitchFamily="18" charset="0"/>
              </a:rPr>
              <a:t>Кнопф</a:t>
            </a:r>
            <a:r>
              <a:rPr lang="ru-RU" sz="1400" dirty="0">
                <a:latin typeface="Georgia" panose="02040502050405020303" pitchFamily="18" charset="0"/>
              </a:rPr>
              <a:t>: Слушая музыку Шумана, 1883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09292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4">
            <a:extLst>
              <a:ext uri="{FF2B5EF4-FFF2-40B4-BE49-F238E27FC236}">
                <a16:creationId xmlns:a16="http://schemas.microsoft.com/office/drawing/2014/main" id="{41E8C600-AB8B-EE41-A742-829E8828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ru-RU" altLang="ru-RU" sz="3200" b="1" dirty="0">
                <a:latin typeface="Georgia" panose="02040502050405020303" pitchFamily="18" charset="0"/>
                <a:cs typeface="Arial" panose="020B0604020202020204" pitchFamily="34" charset="0"/>
              </a:rPr>
              <a:t>Идея когнитивной полифазии </a:t>
            </a:r>
            <a:br>
              <a:rPr lang="ru-RU" altLang="ru-RU" sz="3200" b="1" dirty="0"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altLang="ru-RU" sz="3200" b="1" dirty="0">
                <a:latin typeface="Georgia" panose="02040502050405020303" pitchFamily="18" charset="0"/>
                <a:cs typeface="Arial" panose="020B0604020202020204" pitchFamily="34" charset="0"/>
              </a:rPr>
              <a:t>в теории социальных представлений</a:t>
            </a:r>
          </a:p>
        </p:txBody>
      </p:sp>
      <p:sp>
        <p:nvSpPr>
          <p:cNvPr id="31746" name="Объект 7">
            <a:extLst>
              <a:ext uri="{FF2B5EF4-FFF2-40B4-BE49-F238E27FC236}">
                <a16:creationId xmlns:a16="http://schemas.microsoft.com/office/drawing/2014/main" id="{CC31B324-F0B6-154A-B17E-7C34F6527A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altLang="ru-RU" sz="2100" b="1" dirty="0">
                <a:latin typeface="Georgia" panose="02040502050405020303" pitchFamily="18" charset="0"/>
                <a:cs typeface="Arial" panose="020B0604020202020204" pitchFamily="34" charset="0"/>
              </a:rPr>
              <a:t>Когнитивная полифазия </a:t>
            </a:r>
            <a:r>
              <a:rPr lang="ru-RU" altLang="ru-RU" sz="2100" dirty="0">
                <a:latin typeface="Georgia" panose="02040502050405020303" pitchFamily="18" charset="0"/>
                <a:cs typeface="Arial" panose="020B0604020202020204" pitchFamily="34" charset="0"/>
              </a:rPr>
              <a:t>– «состояние, в котором различные способы мышления сосуществуют в одной и той же группе и даже в одном индивиде» </a:t>
            </a:r>
            <a:r>
              <a:rPr lang="ru-RU" sz="2100" dirty="0">
                <a:latin typeface="Georgia" panose="02040502050405020303" pitchFamily="18" charset="0"/>
              </a:rPr>
              <a:t>[</a:t>
            </a:r>
            <a:r>
              <a:rPr lang="en" sz="2100" dirty="0">
                <a:latin typeface="Georgia" panose="02040502050405020303" pitchFamily="18" charset="0"/>
              </a:rPr>
              <a:t>Jovchelovitch</a:t>
            </a:r>
            <a:r>
              <a:rPr lang="ru-RU" sz="2100" dirty="0">
                <a:latin typeface="Georgia" panose="02040502050405020303" pitchFamily="18" charset="0"/>
              </a:rPr>
              <a:t>,</a:t>
            </a:r>
            <a:r>
              <a:rPr lang="en" sz="2100" dirty="0">
                <a:latin typeface="Georgia" panose="02040502050405020303" pitchFamily="18" charset="0"/>
              </a:rPr>
              <a:t> Priego-Hernandez</a:t>
            </a:r>
            <a:r>
              <a:rPr lang="ru-RU" sz="2100" dirty="0">
                <a:latin typeface="Georgia" panose="02040502050405020303" pitchFamily="18" charset="0"/>
              </a:rPr>
              <a:t>, 2015: 167</a:t>
            </a:r>
            <a:r>
              <a:rPr lang="en-US" sz="2100" dirty="0">
                <a:latin typeface="Georgia" panose="02040502050405020303" pitchFamily="18" charset="0"/>
              </a:rPr>
              <a:t>]</a:t>
            </a:r>
            <a:endParaRPr lang="ru-RU" altLang="ru-RU" sz="21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9C7297A6-F0BC-9745-926E-FB6F297A56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38303"/>
            <a:ext cx="5181600" cy="372598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C4037-6B46-2147-81DD-87499BF50A21}"/>
              </a:ext>
            </a:extLst>
          </p:cNvPr>
          <p:cNvSpPr txBox="1"/>
          <p:nvPr/>
        </p:nvSpPr>
        <p:spPr>
          <a:xfrm>
            <a:off x="6172200" y="5927319"/>
            <a:ext cx="5181600" cy="37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Georgia" panose="02040502050405020303" pitchFamily="18" charset="0"/>
              </a:rPr>
              <a:t>Ян Стен: В мире наизнанку, 1663</a:t>
            </a:r>
          </a:p>
        </p:txBody>
      </p:sp>
    </p:spTree>
    <p:extLst>
      <p:ext uri="{BB962C8B-B14F-4D97-AF65-F5344CB8AC3E}">
        <p14:creationId xmlns:p14="http://schemas.microsoft.com/office/powerpoint/2010/main" val="332681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C064E-EA25-C448-981C-7059E4669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latin typeface="Georgia" panose="02040502050405020303" pitchFamily="18" charset="0"/>
              </a:rPr>
              <a:t>Смыслообразующая функция</a:t>
            </a:r>
            <a:r>
              <a:rPr lang="ru-RU" sz="3200" dirty="0">
                <a:latin typeface="Georgia" panose="02040502050405020303" pitchFamily="18" charset="0"/>
              </a:rPr>
              <a:t> когнитивной полифазии </a:t>
            </a:r>
            <a:r>
              <a:rPr lang="ru-RU" sz="3200" b="1">
                <a:latin typeface="Georgia" panose="02040502050405020303" pitchFamily="18" charset="0"/>
              </a:rPr>
              <a:t>в условиях </a:t>
            </a:r>
            <a:r>
              <a:rPr lang="ru-RU" sz="3200" b="1" dirty="0">
                <a:latin typeface="Georgia" panose="02040502050405020303" pitchFamily="18" charset="0"/>
              </a:rPr>
              <a:t>социальной депривации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C244E8-9FEC-D344-9187-CFC724316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2100" dirty="0">
                <a:latin typeface="Georgia" panose="02040502050405020303" pitchFamily="18" charset="0"/>
              </a:rPr>
              <a:t>«Глоссолалия» О. Мандельштама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6B09E21-C38E-C94D-B480-67C6147FC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2100" dirty="0">
                <a:latin typeface="Georgia" panose="02040502050405020303" pitchFamily="18" charset="0"/>
              </a:rPr>
              <a:t>«Полифония» М. Бахтина</a:t>
            </a:r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82CD1D8B-DE76-AC4C-A8C3-8086915162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44444" y="3121819"/>
            <a:ext cx="4838700" cy="2451100"/>
          </a:xfrm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88DED580-5388-E645-B46C-D61A73D27E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18239" y="2505075"/>
            <a:ext cx="2600885" cy="3684588"/>
          </a:xfrm>
        </p:spPr>
      </p:pic>
    </p:spTree>
    <p:extLst>
      <p:ext uri="{BB962C8B-B14F-4D97-AF65-F5344CB8AC3E}">
        <p14:creationId xmlns:p14="http://schemas.microsoft.com/office/powerpoint/2010/main" val="428299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DC068-5FD8-9A4D-A5F4-D8E1ABEE3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latin typeface="Georgia"/>
                <a:cs typeface="Georgia"/>
              </a:rPr>
              <a:t>Эстетическая парадигма исследования двоемыслия в пост-советской культуре</a:t>
            </a:r>
            <a:endParaRPr lang="ru-RU" sz="3200" dirty="0"/>
          </a:p>
        </p:txBody>
      </p:sp>
      <p:pic>
        <p:nvPicPr>
          <p:cNvPr id="5" name="Объект 12">
            <a:extLst>
              <a:ext uri="{FF2B5EF4-FFF2-40B4-BE49-F238E27FC236}">
                <a16:creationId xmlns:a16="http://schemas.microsoft.com/office/drawing/2014/main" id="{4D3E6ABB-5439-764F-B21F-A28BD1F171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7783" y="1825625"/>
            <a:ext cx="3062434" cy="43513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BB5E988-CA30-DD4A-B82E-67A6F3191D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09190"/>
            <a:ext cx="5181600" cy="338420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AEFFA0-82CC-1F45-ADC3-ACB0BA957609}"/>
              </a:ext>
            </a:extLst>
          </p:cNvPr>
          <p:cNvSpPr txBox="1"/>
          <p:nvPr/>
        </p:nvSpPr>
        <p:spPr>
          <a:xfrm>
            <a:off x="6172199" y="5693398"/>
            <a:ext cx="5181601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>
                <a:latin typeface="Georgia" panose="02040502050405020303" pitchFamily="18" charset="0"/>
              </a:rPr>
              <a:t>Сцена из фильма «Кочегар» </a:t>
            </a:r>
          </a:p>
          <a:p>
            <a:pPr algn="ctr">
              <a:lnSpc>
                <a:spcPct val="120000"/>
              </a:lnSpc>
            </a:pPr>
            <a:r>
              <a:rPr lang="ru-RU" sz="1400" dirty="0">
                <a:latin typeface="Georgia" panose="02040502050405020303" pitchFamily="18" charset="0"/>
              </a:rPr>
              <a:t>Алексея Балабанова, 2010</a:t>
            </a:r>
          </a:p>
        </p:txBody>
      </p:sp>
    </p:spTree>
    <p:extLst>
      <p:ext uri="{BB962C8B-B14F-4D97-AF65-F5344CB8AC3E}">
        <p14:creationId xmlns:p14="http://schemas.microsoft.com/office/powerpoint/2010/main" val="39176533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359</Words>
  <Application>Microsoft Macintosh PowerPoint</Application>
  <PresentationFormat>Широкоэкранный</PresentationFormat>
  <Paragraphs>35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Wingdings</vt:lpstr>
      <vt:lpstr>Тема Office</vt:lpstr>
      <vt:lpstr>Двоемыслие в культуре как способ определения границ личного пространства</vt:lpstr>
      <vt:lpstr>Двоемыслие в «1984» Дж. Оруэлла</vt:lpstr>
      <vt:lpstr>Из дневников Юрия Нагибина</vt:lpstr>
      <vt:lpstr>Феномен двоемыслия в советской культуре </vt:lpstr>
      <vt:lpstr>Двоемыслие в пост-советской России:  «Человек советский» и «Миллениалы» </vt:lpstr>
      <vt:lpstr>Культурная детерминация научных понятий: двоемыслие в структуре сознания</vt:lpstr>
      <vt:lpstr>Идея когнитивной полифазии  в теории социальных представлений</vt:lpstr>
      <vt:lpstr>Смыслообразующая функция когнитивной полифазии в условиях социальной депривации </vt:lpstr>
      <vt:lpstr>Эстетическая парадигма исследования двоемыслия в пост-советской культуре</vt:lpstr>
      <vt:lpstr>Психологические функции двоемыслия  в социокультурной ситуации транзитивности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Двоемыслие в культуре  как способ определения личностных границ</dc:title>
  <dc:creator>apple macbook</dc:creator>
  <cp:lastModifiedBy>apple macbook</cp:lastModifiedBy>
  <cp:revision>40</cp:revision>
  <dcterms:created xsi:type="dcterms:W3CDTF">2021-10-17T09:14:48Z</dcterms:created>
  <dcterms:modified xsi:type="dcterms:W3CDTF">2021-10-19T19:54:46Z</dcterms:modified>
</cp:coreProperties>
</file>