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72" r:id="rId3"/>
    <p:sldId id="292" r:id="rId4"/>
    <p:sldId id="299" r:id="rId5"/>
    <p:sldId id="298" r:id="rId6"/>
    <p:sldId id="295" r:id="rId7"/>
    <p:sldId id="293" r:id="rId8"/>
    <p:sldId id="294" r:id="rId9"/>
    <p:sldId id="296" r:id="rId10"/>
    <p:sldId id="297" r:id="rId11"/>
    <p:sldId id="289" r:id="rId12"/>
    <p:sldId id="275" r:id="rId13"/>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076"/>
    <a:srgbClr val="A02A1D"/>
    <a:srgbClr val="65030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55556" autoAdjust="0"/>
  </p:normalViewPr>
  <p:slideViewPr>
    <p:cSldViewPr>
      <p:cViewPr varScale="1">
        <p:scale>
          <a:sx n="85" d="100"/>
          <a:sy n="85" d="100"/>
        </p:scale>
        <p:origin x="1664" y="17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5687CE-CC7F-5949-A639-6314FFDA6C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3E22B55B-005A-244C-ADF7-E8EF8F84EF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D86103-801B-3944-AEA8-A6A428FE8B7D}" type="datetimeFigureOut">
              <a:rPr lang="ru-RU" smtClean="0"/>
              <a:t>20.10.21</a:t>
            </a:fld>
            <a:endParaRPr lang="ru-RU"/>
          </a:p>
        </p:txBody>
      </p:sp>
      <p:sp>
        <p:nvSpPr>
          <p:cNvPr id="4" name="Нижний колонтитул 3">
            <a:extLst>
              <a:ext uri="{FF2B5EF4-FFF2-40B4-BE49-F238E27FC236}">
                <a16:creationId xmlns:a16="http://schemas.microsoft.com/office/drawing/2014/main" id="{E90EEF78-F290-2C42-9692-61A62D3F3C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2BE10991-1A88-5E48-A3AA-792A74FB27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3D37F-54B7-2044-9452-68D4E7EB9B22}" type="slidenum">
              <a:rPr lang="ru-RU" smtClean="0"/>
              <a:t>‹#›</a:t>
            </a:fld>
            <a:endParaRPr lang="ru-RU"/>
          </a:p>
        </p:txBody>
      </p:sp>
    </p:spTree>
    <p:extLst>
      <p:ext uri="{BB962C8B-B14F-4D97-AF65-F5344CB8AC3E}">
        <p14:creationId xmlns:p14="http://schemas.microsoft.com/office/powerpoint/2010/main" val="2604478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E57AF-17F8-4074-B199-13EDC5C91164}" type="datetimeFigureOut">
              <a:rPr lang="ru-RU" smtClean="0"/>
              <a:pPr/>
              <a:t>18.10.21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4D7599-D370-4ABF-BD0A-1BED5BC5FDB1}" type="slidenum">
              <a:rPr lang="ru-RU" smtClean="0"/>
              <a:pPr/>
              <a:t>‹#›</a:t>
            </a:fld>
            <a:endParaRPr lang="ru-RU"/>
          </a:p>
        </p:txBody>
      </p:sp>
    </p:spTree>
    <p:extLst>
      <p:ext uri="{BB962C8B-B14F-4D97-AF65-F5344CB8AC3E}">
        <p14:creationId xmlns:p14="http://schemas.microsoft.com/office/powerpoint/2010/main" val="36821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34D7599-D370-4ABF-BD0A-1BED5BC5FDB1}" type="slidenum">
              <a:rPr lang="ru-RU" smtClean="0"/>
              <a:pPr/>
              <a:t>1</a:t>
            </a:fld>
            <a:endParaRPr lang="ru-RU"/>
          </a:p>
        </p:txBody>
      </p:sp>
    </p:spTree>
    <p:extLst>
      <p:ext uri="{BB962C8B-B14F-4D97-AF65-F5344CB8AC3E}">
        <p14:creationId xmlns:p14="http://schemas.microsoft.com/office/powerpoint/2010/main" val="58441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Корреляционный анализ позволил выявить взаимосвязь между рядом параметров потерянных возможных Я со стилем конструирования идентичности и особенностями переживания времени своей жизни (Табл. 4).  Оказалось, что респондент тем чаще вспоминал или размышлял о своих потерянных возможных Я, чем больше значимых событий, по его мнению, уже произошло в его прожитой жизни  (</a:t>
            </a:r>
            <a:r>
              <a:rPr lang="ru-RU" sz="1200" kern="1200" dirty="0" err="1">
                <a:solidFill>
                  <a:schemeClr val="tx1"/>
                </a:solidFill>
                <a:effectLst/>
                <a:latin typeface="+mn-lt"/>
                <a:ea typeface="+mn-ea"/>
                <a:cs typeface="+mn-cs"/>
              </a:rPr>
              <a:t>r</a:t>
            </a:r>
            <a:r>
              <a:rPr lang="ru-RU" sz="1200" kern="1200" dirty="0">
                <a:solidFill>
                  <a:schemeClr val="tx1"/>
                </a:solidFill>
                <a:effectLst/>
                <a:latin typeface="+mn-lt"/>
                <a:ea typeface="+mn-ea"/>
                <a:cs typeface="+mn-cs"/>
              </a:rPr>
              <a:t> = 0,26, </a:t>
            </a:r>
            <a:r>
              <a:rPr lang="ru-RU" sz="1200" kern="1200" dirty="0" err="1">
                <a:solidFill>
                  <a:schemeClr val="tx1"/>
                </a:solidFill>
                <a:effectLst/>
                <a:latin typeface="+mn-lt"/>
                <a:ea typeface="+mn-ea"/>
                <a:cs typeface="+mn-cs"/>
              </a:rPr>
              <a:t>p</a:t>
            </a:r>
            <a:r>
              <a:rPr lang="ru-RU" sz="1200" kern="1200" dirty="0">
                <a:solidFill>
                  <a:schemeClr val="tx1"/>
                </a:solidFill>
                <a:effectLst/>
                <a:latin typeface="+mn-lt"/>
                <a:ea typeface="+mn-ea"/>
                <a:cs typeface="+mn-cs"/>
              </a:rPr>
              <a:t>&lt;0,05), чем более насыщенной он ее воспринимал (</a:t>
            </a:r>
            <a:r>
              <a:rPr lang="ru-RU" sz="1200" kern="1200" dirty="0" err="1">
                <a:solidFill>
                  <a:schemeClr val="tx1"/>
                </a:solidFill>
                <a:effectLst/>
                <a:latin typeface="+mn-lt"/>
                <a:ea typeface="+mn-ea"/>
                <a:cs typeface="+mn-cs"/>
              </a:rPr>
              <a:t>r</a:t>
            </a:r>
            <a:r>
              <a:rPr lang="ru-RU" sz="1200" kern="1200" dirty="0">
                <a:solidFill>
                  <a:schemeClr val="tx1"/>
                </a:solidFill>
                <a:effectLst/>
                <a:latin typeface="+mn-lt"/>
                <a:ea typeface="+mn-ea"/>
                <a:cs typeface="+mn-cs"/>
              </a:rPr>
              <a:t> = 0,28, </a:t>
            </a:r>
            <a:r>
              <a:rPr lang="ru-RU" sz="1200" kern="1200" dirty="0" err="1">
                <a:solidFill>
                  <a:schemeClr val="tx1"/>
                </a:solidFill>
                <a:effectLst/>
                <a:latin typeface="+mn-lt"/>
                <a:ea typeface="+mn-ea"/>
                <a:cs typeface="+mn-cs"/>
              </a:rPr>
              <a:t>p</a:t>
            </a:r>
            <a:r>
              <a:rPr lang="ru-RU" sz="1200" kern="1200" dirty="0">
                <a:solidFill>
                  <a:schemeClr val="tx1"/>
                </a:solidFill>
                <a:effectLst/>
                <a:latin typeface="+mn-lt"/>
                <a:ea typeface="+mn-ea"/>
                <a:cs typeface="+mn-cs"/>
              </a:rPr>
              <a:t>&lt;0,05). Возможно, это связано с тем, что ощущение высокой насыщенности жизни предполагает большое количество событий и возможностей, в том числе и нереализованных. Кроме того, чем меньше субъективно значимых событий произошло в жизни респондента в прошлом, тем сильнее была его уверенность в способности реализовать собственный потенциал путем возврата к потерянным Я – их реализацией в своей текущей жизни (</a:t>
            </a:r>
            <a:r>
              <a:rPr lang="ru-RU" sz="1200" kern="1200" dirty="0" err="1">
                <a:solidFill>
                  <a:schemeClr val="tx1"/>
                </a:solidFill>
                <a:effectLst/>
                <a:latin typeface="+mn-lt"/>
                <a:ea typeface="+mn-ea"/>
                <a:cs typeface="+mn-cs"/>
              </a:rPr>
              <a:t>r</a:t>
            </a:r>
            <a:r>
              <a:rPr lang="ru-RU" sz="1200" kern="1200" dirty="0">
                <a:solidFill>
                  <a:schemeClr val="tx1"/>
                </a:solidFill>
                <a:effectLst/>
                <a:latin typeface="+mn-lt"/>
                <a:ea typeface="+mn-ea"/>
                <a:cs typeface="+mn-cs"/>
              </a:rPr>
              <a:t> = -0,32, </a:t>
            </a:r>
            <a:r>
              <a:rPr lang="ru-RU" sz="1200" kern="1200" dirty="0" err="1">
                <a:solidFill>
                  <a:schemeClr val="tx1"/>
                </a:solidFill>
                <a:effectLst/>
                <a:latin typeface="+mn-lt"/>
                <a:ea typeface="+mn-ea"/>
                <a:cs typeface="+mn-cs"/>
              </a:rPr>
              <a:t>p</a:t>
            </a:r>
            <a:r>
              <a:rPr lang="ru-RU" sz="1200" kern="1200" dirty="0">
                <a:solidFill>
                  <a:schemeClr val="tx1"/>
                </a:solidFill>
                <a:effectLst/>
                <a:latin typeface="+mn-lt"/>
                <a:ea typeface="+mn-ea"/>
                <a:cs typeface="+mn-cs"/>
              </a:rPr>
              <a:t> &lt;0,05).</a:t>
            </a:r>
          </a:p>
          <a:p>
            <a:r>
              <a:rPr lang="ru-RU" sz="1200" kern="1200" dirty="0">
                <a:solidFill>
                  <a:schemeClr val="tx1"/>
                </a:solidFill>
                <a:effectLst/>
                <a:latin typeface="+mn-lt"/>
                <a:ea typeface="+mn-ea"/>
                <a:cs typeface="+mn-cs"/>
              </a:rPr>
              <a:t>Выявлена связь между </a:t>
            </a:r>
            <a:r>
              <a:rPr lang="ru-RU" sz="1200" i="1" kern="1200" dirty="0">
                <a:solidFill>
                  <a:schemeClr val="tx1"/>
                </a:solidFill>
                <a:effectLst/>
                <a:latin typeface="+mn-lt"/>
                <a:ea typeface="+mn-ea"/>
                <a:cs typeface="+mn-cs"/>
              </a:rPr>
              <a:t>нормативным стилем</a:t>
            </a:r>
            <a:r>
              <a:rPr lang="ru-RU" sz="1200" kern="1200" dirty="0">
                <a:solidFill>
                  <a:schemeClr val="tx1"/>
                </a:solidFill>
                <a:effectLst/>
                <a:latin typeface="+mn-lt"/>
                <a:ea typeface="+mn-ea"/>
                <a:cs typeface="+mn-cs"/>
              </a:rPr>
              <a:t> конструирования идентичности и самооценкой </a:t>
            </a:r>
            <a:r>
              <a:rPr lang="ru-RU" sz="1200" i="1" kern="1200" dirty="0">
                <a:solidFill>
                  <a:schemeClr val="tx1"/>
                </a:solidFill>
                <a:effectLst/>
                <a:latin typeface="+mn-lt"/>
                <a:ea typeface="+mn-ea"/>
                <a:cs typeface="+mn-cs"/>
              </a:rPr>
              <a:t>способности к реализации</a:t>
            </a:r>
            <a:r>
              <a:rPr lang="ru-RU" sz="1200" kern="1200" dirty="0">
                <a:solidFill>
                  <a:schemeClr val="tx1"/>
                </a:solidFill>
                <a:effectLst/>
                <a:latin typeface="+mn-lt"/>
                <a:ea typeface="+mn-ea"/>
                <a:cs typeface="+mn-cs"/>
              </a:rPr>
              <a:t> потерянного Я (</a:t>
            </a:r>
            <a:r>
              <a:rPr lang="ru-RU" sz="1200" kern="1200" dirty="0" err="1">
                <a:solidFill>
                  <a:schemeClr val="tx1"/>
                </a:solidFill>
                <a:effectLst/>
                <a:latin typeface="+mn-lt"/>
                <a:ea typeface="+mn-ea"/>
                <a:cs typeface="+mn-cs"/>
              </a:rPr>
              <a:t>r</a:t>
            </a:r>
            <a:r>
              <a:rPr lang="ru-RU" sz="1200" kern="1200" dirty="0">
                <a:solidFill>
                  <a:schemeClr val="tx1"/>
                </a:solidFill>
                <a:effectLst/>
                <a:latin typeface="+mn-lt"/>
                <a:ea typeface="+mn-ea"/>
                <a:cs typeface="+mn-cs"/>
              </a:rPr>
              <a:t> = 0,27, </a:t>
            </a:r>
            <a:r>
              <a:rPr lang="ru-RU" sz="1200" kern="1200" dirty="0" err="1">
                <a:solidFill>
                  <a:schemeClr val="tx1"/>
                </a:solidFill>
                <a:effectLst/>
                <a:latin typeface="+mn-lt"/>
                <a:ea typeface="+mn-ea"/>
                <a:cs typeface="+mn-cs"/>
              </a:rPr>
              <a:t>p</a:t>
            </a:r>
            <a:r>
              <a:rPr lang="ru-RU" sz="1200" kern="1200" dirty="0">
                <a:solidFill>
                  <a:schemeClr val="tx1"/>
                </a:solidFill>
                <a:effectLst/>
                <a:latin typeface="+mn-lt"/>
                <a:ea typeface="+mn-ea"/>
                <a:cs typeface="+mn-cs"/>
              </a:rPr>
              <a:t>&lt;0,05). Можно предположить, что опора на действующие нормативы и сценарии жизни при ответе на вопрос «Кто Я?» дает больше уверенности в том, что оставленные в прошлом «замороженные» цели могут быть реализованы в будущем. Самооценка человеком своей способности к реализации потерянных возможных Я, в общем, обеспечивается идентификацией со значимыми другими, поддержкой своих целей извне, ожиданием более длинной жизни и того, что «все главное - еще впереди». Связей каких-либо параметров потерянных Я с другими стилями конструирования идентичности обнаружено не было.</a:t>
            </a:r>
          </a:p>
          <a:p>
            <a:r>
              <a:rPr lang="en-US" sz="1200" kern="1200" dirty="0">
                <a:solidFill>
                  <a:schemeClr val="tx1"/>
                </a:solidFill>
                <a:effectLst/>
                <a:latin typeface="+mn-lt"/>
                <a:ea typeface="+mn-ea"/>
                <a:cs typeface="+mn-cs"/>
              </a:rPr>
              <a:t>«frozen  goals»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10</a:t>
            </a:fld>
            <a:endParaRPr lang="ru-RU"/>
          </a:p>
        </p:txBody>
      </p:sp>
    </p:spTree>
    <p:extLst>
      <p:ext uri="{BB962C8B-B14F-4D97-AF65-F5344CB8AC3E}">
        <p14:creationId xmlns:p14="http://schemas.microsoft.com/office/powerpoint/2010/main" val="346516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Проводя данное исследование, нам удалось соприкоснуться с особой областью жизни респондентов – областью потерь, упущенных возможностей и шансов. </a:t>
            </a:r>
          </a:p>
          <a:p>
            <a:r>
              <a:rPr lang="ru-RU" sz="1200" kern="1200" dirty="0">
                <a:solidFill>
                  <a:schemeClr val="tx1"/>
                </a:solidFill>
                <a:effectLst/>
                <a:latin typeface="+mn-lt"/>
                <a:ea typeface="+mn-ea"/>
                <a:cs typeface="+mn-cs"/>
              </a:rPr>
              <a:t>Потерянные возможные Я, названные респондентами, носили прежде всего конвенциональный характер и касались профессии, отношений и образования, во многом касались тех возрастных задач, которые стояли перед респондентами.</a:t>
            </a:r>
          </a:p>
          <a:p>
            <a:r>
              <a:rPr lang="ru-RU" sz="1200" kern="1200" dirty="0">
                <a:solidFill>
                  <a:schemeClr val="tx1"/>
                </a:solidFill>
                <a:effectLst/>
                <a:latin typeface="+mn-lt"/>
                <a:ea typeface="+mn-ea"/>
                <a:cs typeface="+mn-cs"/>
              </a:rPr>
              <a:t>О потерянных возможных Я стоит говорить в связи с  восприятием человеком своего жизненного пути и временной перспективы. Как оказалось, потерянные Я увязываются человеком не только со своим прошлым, но и настоящим и будущим.  Этот результат поддерживают данные </a:t>
            </a:r>
            <a:r>
              <a:rPr lang="ru-RU" sz="1200" kern="1200" dirty="0" err="1">
                <a:solidFill>
                  <a:schemeClr val="tx1"/>
                </a:solidFill>
                <a:effectLst/>
                <a:latin typeface="+mn-lt"/>
                <a:ea typeface="+mn-ea"/>
                <a:cs typeface="+mn-cs"/>
              </a:rPr>
              <a:t>М.Давыденко</a:t>
            </a:r>
            <a:r>
              <a:rPr lang="ru-RU" sz="1200" kern="1200" dirty="0">
                <a:solidFill>
                  <a:schemeClr val="tx1"/>
                </a:solidFill>
                <a:effectLst/>
                <a:latin typeface="+mn-lt"/>
                <a:ea typeface="+mn-ea"/>
                <a:cs typeface="+mn-cs"/>
              </a:rPr>
              <a:t> и </a:t>
            </a:r>
            <a:r>
              <a:rPr lang="ru-RU" sz="1200" kern="1200" dirty="0" err="1">
                <a:solidFill>
                  <a:schemeClr val="tx1"/>
                </a:solidFill>
                <a:effectLst/>
                <a:latin typeface="+mn-lt"/>
                <a:ea typeface="+mn-ea"/>
                <a:cs typeface="+mn-cs"/>
              </a:rPr>
              <a:t>соав</a:t>
            </a:r>
            <a:r>
              <a:rPr lang="ru-RU" sz="1200" kern="1200" dirty="0">
                <a:solidFill>
                  <a:schemeClr val="tx1"/>
                </a:solidFill>
                <a:effectLst/>
                <a:latin typeface="+mn-lt"/>
                <a:ea typeface="+mn-ea"/>
                <a:cs typeface="+mn-cs"/>
              </a:rPr>
              <a:t>., которые описали феномен «замороженных целей» – личных важных целей, которым люди по-прежнему привержены (и поэтому от них не отказываются), но при этом не предпринимают никаких активных шагов для их достижения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Парадоксальным образом переживание более полной </a:t>
            </a:r>
            <a:r>
              <a:rPr lang="ru-RU" sz="1200" kern="1200" dirty="0" err="1">
                <a:solidFill>
                  <a:schemeClr val="tx1"/>
                </a:solidFill>
                <a:effectLst/>
                <a:latin typeface="+mn-lt"/>
                <a:ea typeface="+mn-ea"/>
                <a:cs typeface="+mn-cs"/>
              </a:rPr>
              <a:t>реализованности</a:t>
            </a:r>
            <a:r>
              <a:rPr lang="ru-RU" sz="1200" kern="1200" dirty="0">
                <a:solidFill>
                  <a:schemeClr val="tx1"/>
                </a:solidFill>
                <a:effectLst/>
                <a:latin typeface="+mn-lt"/>
                <a:ea typeface="+mn-ea"/>
                <a:cs typeface="+mn-cs"/>
              </a:rPr>
              <a:t> времени своей жизни также связано с частотой обращения к потерянным Я: обращение к прошлому укрепляет человека в его идентичности и уже сделанном выборе («Я стал одним…, а мог бы быть другим, если бы сделал другой выбор»).</a:t>
            </a:r>
          </a:p>
          <a:p>
            <a:r>
              <a:rPr lang="ru-RU" sz="1200" kern="1200" dirty="0">
                <a:solidFill>
                  <a:schemeClr val="tx1"/>
                </a:solidFill>
                <a:effectLst/>
                <a:latin typeface="+mn-lt"/>
                <a:ea typeface="+mn-ea"/>
                <a:cs typeface="+mn-cs"/>
              </a:rPr>
              <a:t>Принимая жизненные решения, мы выбираем одно и отказывается от другого, что рождает альтернативные истории жизни и альтернативные представления о себе-другом, связанные с актуальными представлениями о себе. Введение в ментальный план разных Я позволяет говорить о </a:t>
            </a:r>
            <a:r>
              <a:rPr lang="ru-RU" sz="1200" kern="1200" dirty="0" err="1">
                <a:solidFill>
                  <a:schemeClr val="tx1"/>
                </a:solidFill>
                <a:effectLst/>
                <a:latin typeface="+mn-lt"/>
                <a:ea typeface="+mn-ea"/>
                <a:cs typeface="+mn-cs"/>
              </a:rPr>
              <a:t>внутриличностном</a:t>
            </a:r>
            <a:r>
              <a:rPr lang="ru-RU" sz="1200" kern="1200" dirty="0">
                <a:solidFill>
                  <a:schemeClr val="tx1"/>
                </a:solidFill>
                <a:effectLst/>
                <a:latin typeface="+mn-lt"/>
                <a:ea typeface="+mn-ea"/>
                <a:cs typeface="+mn-cs"/>
              </a:rPr>
              <a:t> контексте, психологическом поле, в котором существует человек и который оказывает влияние на его мысли и поступки.  </a:t>
            </a: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11</a:t>
            </a:fld>
            <a:endParaRPr lang="ru-RU"/>
          </a:p>
        </p:txBody>
      </p:sp>
    </p:spTree>
    <p:extLst>
      <p:ext uri="{BB962C8B-B14F-4D97-AF65-F5344CB8AC3E}">
        <p14:creationId xmlns:p14="http://schemas.microsoft.com/office/powerpoint/2010/main" val="330546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34D7599-D370-4ABF-BD0A-1BED5BC5FDB1}" type="slidenum">
              <a:rPr lang="ru-RU" smtClean="0"/>
              <a:pPr/>
              <a:t>12</a:t>
            </a:fld>
            <a:endParaRPr lang="ru-RU"/>
          </a:p>
        </p:txBody>
      </p:sp>
    </p:spTree>
    <p:extLst>
      <p:ext uri="{BB962C8B-B14F-4D97-AF65-F5344CB8AC3E}">
        <p14:creationId xmlns:p14="http://schemas.microsoft.com/office/powerpoint/2010/main" val="142589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Я-концепция исконно рассматривается как многокомпонентная структура, в которой продолжают выделять все новые компоненты и измерения. Во многом это определилось интересом к ее временным и модальным параметрам. Проявлением этого интереса стала концепция </a:t>
            </a:r>
            <a:r>
              <a:rPr lang="ru-RU" sz="1200" i="1" kern="1200" dirty="0">
                <a:solidFill>
                  <a:schemeClr val="tx1"/>
                </a:solidFill>
                <a:effectLst/>
                <a:latin typeface="+mn-lt"/>
                <a:ea typeface="+mn-ea"/>
                <a:cs typeface="+mn-cs"/>
              </a:rPr>
              <a:t>возможных 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Х.Маркус</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П.Ньюриус</a:t>
            </a:r>
            <a:r>
              <a:rPr lang="ru-RU" sz="1200" kern="1200" dirty="0">
                <a:solidFill>
                  <a:schemeClr val="tx1"/>
                </a:solidFill>
                <a:effectLst/>
                <a:latin typeface="+mn-lt"/>
                <a:ea typeface="+mn-ea"/>
                <a:cs typeface="+mn-cs"/>
              </a:rPr>
              <a:t>, 1986 [1]), которая открывает доступ к описанию разнообразной феноменологии Я: желаемые, ожидаемые и избегаемые возможные Я (</a:t>
            </a:r>
            <a:r>
              <a:rPr lang="en-US" sz="1200" kern="1200" dirty="0">
                <a:solidFill>
                  <a:schemeClr val="tx1"/>
                </a:solidFill>
                <a:effectLst/>
                <a:latin typeface="+mn-lt"/>
                <a:ea typeface="+mn-ea"/>
                <a:cs typeface="+mn-cs"/>
              </a:rPr>
              <a:t>hoped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expected</a:t>
            </a:r>
            <a:r>
              <a:rPr lang="ru-RU" sz="1200" kern="1200" dirty="0">
                <a:solidFill>
                  <a:schemeClr val="tx1"/>
                </a:solidFill>
                <a:effectLst/>
                <a:latin typeface="+mn-lt"/>
                <a:ea typeface="+mn-ea"/>
                <a:cs typeface="+mn-cs"/>
              </a:rPr>
              <a:t> и </a:t>
            </a:r>
            <a:r>
              <a:rPr lang="ru-RU" sz="1200" kern="1200" dirty="0" err="1">
                <a:solidFill>
                  <a:schemeClr val="tx1"/>
                </a:solidFill>
                <a:effectLst/>
                <a:latin typeface="+mn-lt"/>
                <a:ea typeface="+mn-ea"/>
                <a:cs typeface="+mn-cs"/>
              </a:rPr>
              <a:t>feared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selves</a:t>
            </a:r>
            <a:r>
              <a:rPr lang="ru-RU" sz="1200" kern="1200" dirty="0">
                <a:solidFill>
                  <a:schemeClr val="tx1"/>
                </a:solidFill>
                <a:effectLst/>
                <a:latin typeface="+mn-lt"/>
                <a:ea typeface="+mn-ea"/>
                <a:cs typeface="+mn-cs"/>
              </a:rPr>
              <a:t>), потерянные возможные Я (</a:t>
            </a:r>
            <a:r>
              <a:rPr lang="ru-RU" sz="1200" kern="1200" dirty="0" err="1">
                <a:solidFill>
                  <a:schemeClr val="tx1"/>
                </a:solidFill>
                <a:effectLst/>
                <a:latin typeface="+mn-lt"/>
                <a:ea typeface="+mn-ea"/>
                <a:cs typeface="+mn-cs"/>
              </a:rPr>
              <a:t>lost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selves</a:t>
            </a:r>
            <a:r>
              <a:rPr lang="ru-RU" sz="1200" kern="1200" dirty="0">
                <a:solidFill>
                  <a:schemeClr val="tx1"/>
                </a:solidFill>
                <a:effectLst/>
                <a:latin typeface="+mn-lt"/>
                <a:ea typeface="+mn-ea"/>
                <a:cs typeface="+mn-cs"/>
              </a:rPr>
              <a:t>), невозможные Я [2], наилучшие возможные Я (</a:t>
            </a:r>
            <a:r>
              <a:rPr lang="ru-RU" sz="1200" kern="1200" dirty="0" err="1">
                <a:solidFill>
                  <a:schemeClr val="tx1"/>
                </a:solidFill>
                <a:effectLst/>
                <a:latin typeface="+mn-lt"/>
                <a:ea typeface="+mn-ea"/>
                <a:cs typeface="+mn-cs"/>
              </a:rPr>
              <a:t>best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possible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selves</a:t>
            </a:r>
            <a:r>
              <a:rPr lang="ru-RU" sz="1200" kern="1200" dirty="0">
                <a:solidFill>
                  <a:schemeClr val="tx1"/>
                </a:solidFill>
                <a:effectLst/>
                <a:latin typeface="+mn-lt"/>
                <a:ea typeface="+mn-ea"/>
                <a:cs typeface="+mn-cs"/>
              </a:rPr>
              <a:t>).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Разновидность возможного Я, для которого оценка вероятности его воплощения, так и переживаемая способность повлиять на его реализацию оказываются более низкими при его высокой значимости и желанности в настоящий момент [2].</a:t>
            </a: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2</a:t>
            </a:fld>
            <a:endParaRPr lang="ru-RU"/>
          </a:p>
        </p:txBody>
      </p:sp>
    </p:spTree>
    <p:extLst>
      <p:ext uri="{BB962C8B-B14F-4D97-AF65-F5344CB8AC3E}">
        <p14:creationId xmlns:p14="http://schemas.microsoft.com/office/powerpoint/2010/main" val="309190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Возможные потерянные Я – это приглашение говорить о жизненном опыте личности в терминах её Я-концепции. Исследователь получает шанс понять, каким образом жизненный опыт интегрируется или, наоборот, не интегрируется в структуру и содержание представлений о себе.</a:t>
            </a:r>
            <a:r>
              <a:rPr lang="ru-RU" dirty="0">
                <a:effectLst/>
              </a:rPr>
              <a:t>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При сравнении профилей личностных семантических дифференциалов (далее — ЛСД) </a:t>
            </a:r>
            <a:r>
              <a:rPr lang="ru-RU" dirty="0" err="1"/>
              <a:t>магаданцев</a:t>
            </a:r>
            <a:r>
              <a:rPr lang="ru-RU" dirty="0"/>
              <a:t>, собирающихся и не собирающихся уезжать из региона («Я в прошлом», «Я в настоящем» и «Я в будущем») было достоверно показано, что испытуемые, желающие уехать, рассчитывают больше измениться в будущем по сравнению с испытуемыми, желающими остаться. В то же время, испытуемые, желающие остаться, считают, что они больше изменились от прошлого к настоящему, чем испытуемые, желающие уехать.</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Василевская </a:t>
            </a:r>
            <a:r>
              <a:rPr lang="ru-RU" sz="1200" b="0" i="0" kern="1200" dirty="0">
                <a:solidFill>
                  <a:schemeClr val="tx1"/>
                </a:solidFill>
                <a:effectLst/>
                <a:latin typeface="+mn-lt"/>
                <a:ea typeface="+mn-ea"/>
                <a:cs typeface="+mn-cs"/>
              </a:rPr>
              <a:t>делает вывод о том, что </a:t>
            </a:r>
            <a:r>
              <a:rPr lang="ru-RU" dirty="0"/>
              <a:t>В проведенном исследовании было выявлено, что нереализованные в прошлом возможности способны «порождать» истории об альтернативных вариантах жизни, специфика которых тесно связана с отношением человека к своей реальной жизни, к сделанному им выбору. В случае, когда реальная жизнь человека устраивает, его представление об альтернативной жизни будет либо нейтральным, либо негативным. Размышления об альтернативных сценариях жизни придают человеку уверенность в том, что его реальная жизнь складывается так, как хотелось бы, и лучше уже быть не может. И напротив, если человек не удовлетворен своей реальной жизнью, в альтернативной истории он скорее будет представлять идеальные сценарии и варианты жизни. Альтернативная история в последнем случае — это пространство, где человек может осмыслить свои мечты, желания, устремления, сравнить их с реальностью.</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Каким образом потерянные Я – несбывшиеся надежды, упущенные возможности представляются человеком? Связаны ли формы этой репрезентации с теми стратегиями, которые человек использует для конструирования своей идентичности. </a:t>
            </a: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3</a:t>
            </a:fld>
            <a:endParaRPr lang="ru-RU"/>
          </a:p>
        </p:txBody>
      </p:sp>
    </p:spTree>
    <p:extLst>
      <p:ext uri="{BB962C8B-B14F-4D97-AF65-F5344CB8AC3E}">
        <p14:creationId xmlns:p14="http://schemas.microsoft.com/office/powerpoint/2010/main" val="422673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4</a:t>
            </a:fld>
            <a:endParaRPr lang="ru-RU"/>
          </a:p>
        </p:txBody>
      </p:sp>
    </p:spTree>
    <p:extLst>
      <p:ext uri="{BB962C8B-B14F-4D97-AF65-F5344CB8AC3E}">
        <p14:creationId xmlns:p14="http://schemas.microsoft.com/office/powerpoint/2010/main" val="354697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Опросник выявляет три возможных стиля конструирования идентичности, а также две характеристики ее актуального состояния. </a:t>
            </a:r>
            <a:r>
              <a:rPr lang="ru-RU" sz="1200" i="1" kern="1200" dirty="0">
                <a:solidFill>
                  <a:schemeClr val="tx1"/>
                </a:solidFill>
                <a:effectLst/>
                <a:latin typeface="+mn-lt"/>
                <a:ea typeface="+mn-ea"/>
                <a:cs typeface="+mn-cs"/>
              </a:rPr>
              <a:t>Информационный стиль </a:t>
            </a:r>
            <a:r>
              <a:rPr lang="ru-RU" sz="1200" kern="1200" dirty="0">
                <a:solidFill>
                  <a:schemeClr val="tx1"/>
                </a:solidFill>
                <a:effectLst/>
                <a:latin typeface="+mn-lt"/>
                <a:ea typeface="+mn-ea"/>
                <a:cs typeface="+mn-cs"/>
              </a:rPr>
              <a:t>характеризуется активным поиском разнообразной информации для принятия решения, особенно в ситуации значимого жизненного выбора. </a:t>
            </a:r>
            <a:r>
              <a:rPr lang="ru-RU" sz="1200" i="1" kern="1200" dirty="0">
                <a:solidFill>
                  <a:schemeClr val="tx1"/>
                </a:solidFill>
                <a:effectLst/>
                <a:latin typeface="+mn-lt"/>
                <a:ea typeface="+mn-ea"/>
                <a:cs typeface="+mn-cs"/>
              </a:rPr>
              <a:t>Нормативный стиль </a:t>
            </a:r>
            <a:r>
              <a:rPr lang="ru-RU" sz="1200" kern="1200" dirty="0">
                <a:solidFill>
                  <a:schemeClr val="tx1"/>
                </a:solidFill>
                <a:effectLst/>
                <a:latin typeface="+mn-lt"/>
                <a:ea typeface="+mn-ea"/>
                <a:cs typeface="+mn-cs"/>
              </a:rPr>
              <a:t>предполагает ориентацию на значимых других, предпочтением семейных традиций, социальных и групповых норм («так принято»).  </a:t>
            </a:r>
            <a:r>
              <a:rPr lang="ru-RU" sz="1200" i="1" kern="1200" dirty="0">
                <a:solidFill>
                  <a:schemeClr val="tx1"/>
                </a:solidFill>
                <a:effectLst/>
                <a:latin typeface="+mn-lt"/>
                <a:ea typeface="+mn-ea"/>
                <a:cs typeface="+mn-cs"/>
              </a:rPr>
              <a:t>Диффузно-избегающий стиль</a:t>
            </a:r>
            <a:r>
              <a:rPr lang="ru-RU" sz="1200" kern="1200" dirty="0">
                <a:solidFill>
                  <a:schemeClr val="tx1"/>
                </a:solidFill>
                <a:effectLst/>
                <a:latin typeface="+mn-lt"/>
                <a:ea typeface="+mn-ea"/>
                <a:cs typeface="+mn-cs"/>
              </a:rPr>
              <a:t> проявляется как последовательный отказ от определенности, избегание вопросов самоопределения, отсутствие устойчивой позиции, принятие ситуативных решений или их откладывание на неопределенное время.</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Определялась </a:t>
            </a:r>
            <a:r>
              <a:rPr lang="ru-RU" sz="1200" kern="1200" dirty="0" err="1">
                <a:solidFill>
                  <a:schemeClr val="tx1"/>
                </a:solidFill>
                <a:effectLst/>
                <a:latin typeface="+mn-lt"/>
                <a:ea typeface="+mn-ea"/>
                <a:cs typeface="+mn-cs"/>
              </a:rPr>
              <a:t>реализованность</a:t>
            </a:r>
            <a:r>
              <a:rPr lang="ru-RU" sz="1200" kern="1200" dirty="0">
                <a:solidFill>
                  <a:schemeClr val="tx1"/>
                </a:solidFill>
                <a:effectLst/>
                <a:latin typeface="+mn-lt"/>
                <a:ea typeface="+mn-ea"/>
                <a:cs typeface="+mn-cs"/>
              </a:rPr>
              <a:t> психологического времени как соотношение суммарной степени насыщенности прожитой жизни к насыщенности событиями жизни в целом; ожидаемая продолжительность жизни; психологический возраст определялся как произведение ожидаемой продолжительности времени и </a:t>
            </a:r>
            <a:r>
              <a:rPr lang="ru-RU" sz="1200" kern="1200" dirty="0" err="1">
                <a:solidFill>
                  <a:schemeClr val="tx1"/>
                </a:solidFill>
                <a:effectLst/>
                <a:latin typeface="+mn-lt"/>
                <a:ea typeface="+mn-ea"/>
                <a:cs typeface="+mn-cs"/>
              </a:rPr>
              <a:t>реализованности</a:t>
            </a:r>
            <a:r>
              <a:rPr lang="ru-RU" sz="1200" kern="1200" dirty="0">
                <a:solidFill>
                  <a:schemeClr val="tx1"/>
                </a:solidFill>
                <a:effectLst/>
                <a:latin typeface="+mn-lt"/>
                <a:ea typeface="+mn-ea"/>
                <a:cs typeface="+mn-cs"/>
              </a:rPr>
              <a:t> психологического времени</a:t>
            </a:r>
            <a:r>
              <a:rPr lang="ru-RU" dirty="0">
                <a:effectLst/>
              </a:rPr>
              <a:t> </a:t>
            </a:r>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5</a:t>
            </a:fld>
            <a:endParaRPr lang="ru-RU"/>
          </a:p>
        </p:txBody>
      </p:sp>
    </p:spTree>
    <p:extLst>
      <p:ext uri="{BB962C8B-B14F-4D97-AF65-F5344CB8AC3E}">
        <p14:creationId xmlns:p14="http://schemas.microsoft.com/office/powerpoint/2010/main" val="189833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34D7599-D370-4ABF-BD0A-1BED5BC5FDB1}" type="slidenum">
              <a:rPr lang="ru-RU" smtClean="0"/>
              <a:pPr/>
              <a:t>6</a:t>
            </a:fld>
            <a:endParaRPr lang="ru-RU"/>
          </a:p>
        </p:txBody>
      </p:sp>
    </p:spTree>
    <p:extLst>
      <p:ext uri="{BB962C8B-B14F-4D97-AF65-F5344CB8AC3E}">
        <p14:creationId xmlns:p14="http://schemas.microsoft.com/office/powerpoint/2010/main" val="414399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Часть потерянных Я касалось текущего жизненного периода респондентов. Несмотря на то, что они говорили о своих упущенных возможностях, они относились к ним как к тому, что они все еще могут изменить (Рис. 1, область 1). В области более отдаленного прошлого респонденты упоминали  два типа событий – случившиеся и </a:t>
            </a:r>
            <a:r>
              <a:rPr lang="ru-RU" sz="1200" kern="1200" dirty="0" err="1">
                <a:solidFill>
                  <a:schemeClr val="tx1"/>
                </a:solidFill>
                <a:effectLst/>
                <a:latin typeface="+mn-lt"/>
                <a:ea typeface="+mn-ea"/>
                <a:cs typeface="+mn-cs"/>
              </a:rPr>
              <a:t>неслучившиеся</a:t>
            </a:r>
            <a:r>
              <a:rPr lang="ru-RU" sz="1200" kern="1200" dirty="0">
                <a:solidFill>
                  <a:schemeClr val="tx1"/>
                </a:solidFill>
                <a:effectLst/>
                <a:latin typeface="+mn-lt"/>
                <a:ea typeface="+mn-ea"/>
                <a:cs typeface="+mn-cs"/>
              </a:rPr>
              <a:t> (Рис. 1, область 2а и 2</a:t>
            </a:r>
            <a:r>
              <a:rPr lang="en-US" sz="1200" kern="1200" dirty="0">
                <a:solidFill>
                  <a:schemeClr val="tx1"/>
                </a:solidFill>
                <a:effectLst/>
                <a:latin typeface="+mn-lt"/>
                <a:ea typeface="+mn-ea"/>
                <a:cs typeface="+mn-cs"/>
              </a:rPr>
              <a:t>b</a:t>
            </a:r>
            <a:r>
              <a:rPr lang="ru-RU" sz="1200" kern="1200" dirty="0">
                <a:solidFill>
                  <a:schemeClr val="tx1"/>
                </a:solidFill>
                <a:effectLst/>
                <a:latin typeface="+mn-lt"/>
                <a:ea typeface="+mn-ea"/>
                <a:cs typeface="+mn-cs"/>
              </a:rPr>
              <a:t>). Ориентация Я по отношению к ним различалась: респондент хотел вернуться в «хорошее» прошлое, то, что часто называют «потерянным раем»  (см. жирная стрелка на Рис. 1) или, наоборот, хотел изменений прошлого для улучшения настоящего (см. пунктирная стрелка на Рис. 1). Помимо этого была выделена еще одна область, в которой прошлое, настоящее и будущее объединялись и какие-либо временные границы снимались – </a:t>
            </a:r>
            <a:r>
              <a:rPr lang="ru-RU" sz="1200" kern="1200" dirty="0" err="1">
                <a:solidFill>
                  <a:schemeClr val="tx1"/>
                </a:solidFill>
                <a:effectLst/>
                <a:latin typeface="+mn-lt"/>
                <a:ea typeface="+mn-ea"/>
                <a:cs typeface="+mn-cs"/>
              </a:rPr>
              <a:t>вневременье</a:t>
            </a:r>
            <a:r>
              <a:rPr lang="ru-RU" sz="1200" kern="1200" dirty="0">
                <a:solidFill>
                  <a:schemeClr val="tx1"/>
                </a:solidFill>
                <a:effectLst/>
                <a:latin typeface="+mn-lt"/>
                <a:ea typeface="+mn-ea"/>
                <a:cs typeface="+mn-cs"/>
              </a:rPr>
              <a:t> (область 3).</a:t>
            </a: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7</a:t>
            </a:fld>
            <a:endParaRPr lang="ru-RU"/>
          </a:p>
        </p:txBody>
      </p:sp>
    </p:spTree>
    <p:extLst>
      <p:ext uri="{BB962C8B-B14F-4D97-AF65-F5344CB8AC3E}">
        <p14:creationId xmlns:p14="http://schemas.microsoft.com/office/powerpoint/2010/main" val="148284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Значимость</a:t>
            </a:r>
            <a:r>
              <a:rPr lang="ru-RU" sz="1200" kern="1200" dirty="0">
                <a:solidFill>
                  <a:schemeClr val="tx1"/>
                </a:solidFill>
                <a:effectLst/>
                <a:latin typeface="+mn-lt"/>
                <a:ea typeface="+mn-ea"/>
                <a:cs typeface="+mn-cs"/>
              </a:rPr>
              <a:t> потерянного Я, оказалась связанной со всеми другими характеристиками - </a:t>
            </a:r>
            <a:r>
              <a:rPr lang="ru-RU" sz="1200" i="1" kern="1200" dirty="0">
                <a:solidFill>
                  <a:schemeClr val="tx1"/>
                </a:solidFill>
                <a:effectLst/>
                <a:latin typeface="+mn-lt"/>
                <a:ea typeface="+mn-ea"/>
                <a:cs typeface="+mn-cs"/>
              </a:rPr>
              <a:t>частотой</a:t>
            </a:r>
            <a:r>
              <a:rPr lang="ru-RU" sz="1200" kern="1200" dirty="0">
                <a:solidFill>
                  <a:schemeClr val="tx1"/>
                </a:solidFill>
                <a:effectLst/>
                <a:latin typeface="+mn-lt"/>
                <a:ea typeface="+mn-ea"/>
                <a:cs typeface="+mn-cs"/>
              </a:rPr>
              <a:t> мысленного </a:t>
            </a:r>
            <a:r>
              <a:rPr lang="ru-RU" sz="1200" i="1" kern="1200" dirty="0">
                <a:solidFill>
                  <a:schemeClr val="tx1"/>
                </a:solidFill>
                <a:effectLst/>
                <a:latin typeface="+mn-lt"/>
                <a:ea typeface="+mn-ea"/>
                <a:cs typeface="+mn-cs"/>
              </a:rPr>
              <a:t>обращения</a:t>
            </a:r>
            <a:r>
              <a:rPr lang="ru-RU" sz="1200" kern="1200" dirty="0">
                <a:solidFill>
                  <a:schemeClr val="tx1"/>
                </a:solidFill>
                <a:effectLst/>
                <a:latin typeface="+mn-lt"/>
                <a:ea typeface="+mn-ea"/>
                <a:cs typeface="+mn-cs"/>
              </a:rPr>
              <a:t> к нему, выраженностью </a:t>
            </a:r>
            <a:r>
              <a:rPr lang="ru-RU" sz="1200" i="1" kern="1200" dirty="0">
                <a:solidFill>
                  <a:schemeClr val="tx1"/>
                </a:solidFill>
                <a:effectLst/>
                <a:latin typeface="+mn-lt"/>
                <a:ea typeface="+mn-ea"/>
                <a:cs typeface="+mn-cs"/>
              </a:rPr>
              <a:t>сожаления</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трудностью</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отказа</a:t>
            </a:r>
            <a:r>
              <a:rPr lang="ru-RU" sz="1200" kern="1200" dirty="0">
                <a:solidFill>
                  <a:schemeClr val="tx1"/>
                </a:solidFill>
                <a:effectLst/>
                <a:latin typeface="+mn-lt"/>
                <a:ea typeface="+mn-ea"/>
                <a:cs typeface="+mn-cs"/>
              </a:rPr>
              <a:t> от него, </a:t>
            </a:r>
            <a:r>
              <a:rPr lang="ru-RU" sz="1200" i="1" kern="1200" dirty="0">
                <a:solidFill>
                  <a:schemeClr val="tx1"/>
                </a:solidFill>
                <a:effectLst/>
                <a:latin typeface="+mn-lt"/>
                <a:ea typeface="+mn-ea"/>
                <a:cs typeface="+mn-cs"/>
              </a:rPr>
              <a:t>вероятностью</a:t>
            </a:r>
            <a:r>
              <a:rPr lang="ru-RU" sz="1200" kern="1200" dirty="0">
                <a:solidFill>
                  <a:schemeClr val="tx1"/>
                </a:solidFill>
                <a:effectLst/>
                <a:latin typeface="+mn-lt"/>
                <a:ea typeface="+mn-ea"/>
                <a:cs typeface="+mn-cs"/>
              </a:rPr>
              <a:t> его </a:t>
            </a:r>
            <a:r>
              <a:rPr lang="ru-RU" sz="1200" i="1" kern="1200" dirty="0">
                <a:solidFill>
                  <a:schemeClr val="tx1"/>
                </a:solidFill>
                <a:effectLst/>
                <a:latin typeface="+mn-lt"/>
                <a:ea typeface="+mn-ea"/>
                <a:cs typeface="+mn-cs"/>
              </a:rPr>
              <a:t>воплощения</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способностью</a:t>
            </a:r>
            <a:r>
              <a:rPr lang="ru-RU" sz="1200" kern="1200" dirty="0">
                <a:solidFill>
                  <a:schemeClr val="tx1"/>
                </a:solidFill>
                <a:effectLst/>
                <a:latin typeface="+mn-lt"/>
                <a:ea typeface="+mn-ea"/>
                <a:cs typeface="+mn-cs"/>
              </a:rPr>
              <a:t> к его </a:t>
            </a:r>
            <a:r>
              <a:rPr lang="ru-RU" sz="1200" i="1" kern="1200" dirty="0">
                <a:solidFill>
                  <a:schemeClr val="tx1"/>
                </a:solidFill>
                <a:effectLst/>
                <a:latin typeface="+mn-lt"/>
                <a:ea typeface="+mn-ea"/>
                <a:cs typeface="+mn-cs"/>
              </a:rPr>
              <a:t>реализации</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Трудность</a:t>
            </a:r>
            <a:r>
              <a:rPr lang="ru-RU" sz="1200" kern="1200" dirty="0">
                <a:solidFill>
                  <a:schemeClr val="tx1"/>
                </a:solidFill>
                <a:effectLst/>
                <a:latin typeface="+mn-lt"/>
                <a:ea typeface="+mn-ea"/>
                <a:cs typeface="+mn-cs"/>
              </a:rPr>
              <a:t> отказа оказалась связанной с </a:t>
            </a:r>
            <a:r>
              <a:rPr lang="ru-RU" sz="1200" i="1" kern="1200" dirty="0">
                <a:solidFill>
                  <a:schemeClr val="tx1"/>
                </a:solidFill>
                <a:effectLst/>
                <a:latin typeface="+mn-lt"/>
                <a:ea typeface="+mn-ea"/>
                <a:cs typeface="+mn-cs"/>
              </a:rPr>
              <a:t>вероятностью</a:t>
            </a:r>
            <a:r>
              <a:rPr lang="ru-RU" sz="1200" kern="1200" dirty="0">
                <a:solidFill>
                  <a:schemeClr val="tx1"/>
                </a:solidFill>
                <a:effectLst/>
                <a:latin typeface="+mn-lt"/>
                <a:ea typeface="+mn-ea"/>
                <a:cs typeface="+mn-cs"/>
              </a:rPr>
              <a:t> его </a:t>
            </a:r>
            <a:r>
              <a:rPr lang="ru-RU" sz="1200" i="1" kern="1200" dirty="0">
                <a:solidFill>
                  <a:schemeClr val="tx1"/>
                </a:solidFill>
                <a:effectLst/>
                <a:latin typeface="+mn-lt"/>
                <a:ea typeface="+mn-ea"/>
                <a:cs typeface="+mn-cs"/>
              </a:rPr>
              <a:t>воплощения</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значимостью</a:t>
            </a:r>
            <a:r>
              <a:rPr lang="ru-RU" sz="1200" kern="1200" dirty="0">
                <a:solidFill>
                  <a:schemeClr val="tx1"/>
                </a:solidFill>
                <a:effectLst/>
                <a:latin typeface="+mn-lt"/>
                <a:ea typeface="+mn-ea"/>
                <a:cs typeface="+mn-cs"/>
              </a:rPr>
              <a:t> и </a:t>
            </a:r>
            <a:r>
              <a:rPr lang="ru-RU" sz="1200" i="1" kern="1200" dirty="0">
                <a:solidFill>
                  <a:schemeClr val="tx1"/>
                </a:solidFill>
                <a:effectLst/>
                <a:latin typeface="+mn-lt"/>
                <a:ea typeface="+mn-ea"/>
                <a:cs typeface="+mn-cs"/>
              </a:rPr>
              <a:t>сожалением</a:t>
            </a:r>
            <a:r>
              <a:rPr lang="ru-RU" sz="1200" kern="1200" dirty="0">
                <a:solidFill>
                  <a:schemeClr val="tx1"/>
                </a:solidFill>
                <a:effectLst/>
                <a:latin typeface="+mn-lt"/>
                <a:ea typeface="+mn-ea"/>
                <a:cs typeface="+mn-cs"/>
              </a:rPr>
              <a:t>, с </a:t>
            </a:r>
            <a:r>
              <a:rPr lang="ru-RU" sz="1200" i="1" kern="1200" dirty="0">
                <a:solidFill>
                  <a:schemeClr val="tx1"/>
                </a:solidFill>
                <a:effectLst/>
                <a:latin typeface="+mn-lt"/>
                <a:ea typeface="+mn-ea"/>
                <a:cs typeface="+mn-cs"/>
              </a:rPr>
              <a:t>частотой</a:t>
            </a:r>
            <a:r>
              <a:rPr lang="ru-RU" sz="1200" kern="1200" dirty="0">
                <a:solidFill>
                  <a:schemeClr val="tx1"/>
                </a:solidFill>
                <a:effectLst/>
                <a:latin typeface="+mn-lt"/>
                <a:ea typeface="+mn-ea"/>
                <a:cs typeface="+mn-cs"/>
              </a:rPr>
              <a:t> обращения. Интересно, что </a:t>
            </a:r>
            <a:r>
              <a:rPr lang="ru-RU" sz="1200" i="1" kern="1200" dirty="0">
                <a:solidFill>
                  <a:schemeClr val="tx1"/>
                </a:solidFill>
                <a:effectLst/>
                <a:latin typeface="+mn-lt"/>
                <a:ea typeface="+mn-ea"/>
                <a:cs typeface="+mn-cs"/>
              </a:rPr>
              <a:t>частота обращения</a:t>
            </a:r>
            <a:r>
              <a:rPr lang="ru-RU" sz="1200" kern="1200" dirty="0">
                <a:solidFill>
                  <a:schemeClr val="tx1"/>
                </a:solidFill>
                <a:effectLst/>
                <a:latin typeface="+mn-lt"/>
                <a:ea typeface="+mn-ea"/>
                <a:cs typeface="+mn-cs"/>
              </a:rPr>
              <a:t> к потерянному Я не связана ни со </a:t>
            </a:r>
            <a:r>
              <a:rPr lang="ru-RU" sz="1200" i="1" kern="1200" dirty="0">
                <a:solidFill>
                  <a:schemeClr val="tx1"/>
                </a:solidFill>
                <a:effectLst/>
                <a:latin typeface="+mn-lt"/>
                <a:ea typeface="+mn-ea"/>
                <a:cs typeface="+mn-cs"/>
              </a:rPr>
              <a:t>способностью</a:t>
            </a:r>
            <a:r>
              <a:rPr lang="ru-RU" sz="1200" kern="1200" dirty="0">
                <a:solidFill>
                  <a:schemeClr val="tx1"/>
                </a:solidFill>
                <a:effectLst/>
                <a:latin typeface="+mn-lt"/>
                <a:ea typeface="+mn-ea"/>
                <a:cs typeface="+mn-cs"/>
              </a:rPr>
              <a:t> его </a:t>
            </a:r>
            <a:r>
              <a:rPr lang="ru-RU" sz="1200" i="1" kern="1200" dirty="0">
                <a:solidFill>
                  <a:schemeClr val="tx1"/>
                </a:solidFill>
                <a:effectLst/>
                <a:latin typeface="+mn-lt"/>
                <a:ea typeface="+mn-ea"/>
                <a:cs typeface="+mn-cs"/>
              </a:rPr>
              <a:t>реализации</a:t>
            </a:r>
            <a:r>
              <a:rPr lang="ru-RU" sz="1200" kern="1200" dirty="0">
                <a:solidFill>
                  <a:schemeClr val="tx1"/>
                </a:solidFill>
                <a:effectLst/>
                <a:latin typeface="+mn-lt"/>
                <a:ea typeface="+mn-ea"/>
                <a:cs typeface="+mn-cs"/>
              </a:rPr>
              <a:t>, ни </a:t>
            </a:r>
            <a:r>
              <a:rPr lang="ru-RU" sz="1200" i="1" kern="1200" dirty="0">
                <a:solidFill>
                  <a:schemeClr val="tx1"/>
                </a:solidFill>
                <a:effectLst/>
                <a:latin typeface="+mn-lt"/>
                <a:ea typeface="+mn-ea"/>
                <a:cs typeface="+mn-cs"/>
              </a:rPr>
              <a:t>вероятностью</a:t>
            </a:r>
            <a:r>
              <a:rPr lang="ru-RU" sz="1200" kern="1200" dirty="0">
                <a:solidFill>
                  <a:schemeClr val="tx1"/>
                </a:solidFill>
                <a:effectLst/>
                <a:latin typeface="+mn-lt"/>
                <a:ea typeface="+mn-ea"/>
                <a:cs typeface="+mn-cs"/>
              </a:rPr>
              <a:t> его </a:t>
            </a:r>
            <a:r>
              <a:rPr lang="ru-RU" sz="1200" i="1" kern="1200" dirty="0">
                <a:solidFill>
                  <a:schemeClr val="tx1"/>
                </a:solidFill>
                <a:effectLst/>
                <a:latin typeface="+mn-lt"/>
                <a:ea typeface="+mn-ea"/>
                <a:cs typeface="+mn-cs"/>
              </a:rPr>
              <a:t>воплощения</a:t>
            </a:r>
            <a:r>
              <a:rPr lang="ru-RU" sz="1200" kern="1200" dirty="0">
                <a:solidFill>
                  <a:schemeClr val="tx1"/>
                </a:solidFill>
                <a:effectLst/>
                <a:latin typeface="+mn-lt"/>
                <a:ea typeface="+mn-ea"/>
                <a:cs typeface="+mn-cs"/>
              </a:rPr>
              <a:t>, однако, она связана со всеми переживаниями (сожаление, трудность отказа, важность). Можем предположить, что потерянные Я в таких случаях остаются объектами ментального мира: к ним часто обращаются, думают о них, но они не соотносятся с реальным миром и реальной эффективностью человека. </a:t>
            </a: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8</a:t>
            </a:fld>
            <a:endParaRPr lang="ru-RU"/>
          </a:p>
        </p:txBody>
      </p:sp>
    </p:spTree>
    <p:extLst>
      <p:ext uri="{BB962C8B-B14F-4D97-AF65-F5344CB8AC3E}">
        <p14:creationId xmlns:p14="http://schemas.microsoft.com/office/powerpoint/2010/main" val="409272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Завершающий этап анализа содержания потерянных Я состоял в выделении форм их репрезентации. </a:t>
            </a:r>
          </a:p>
          <a:p>
            <a:r>
              <a:rPr lang="ru-RU" sz="1200" kern="1200" dirty="0">
                <a:solidFill>
                  <a:schemeClr val="tx1"/>
                </a:solidFill>
                <a:effectLst/>
                <a:latin typeface="+mn-lt"/>
                <a:ea typeface="+mn-ea"/>
                <a:cs typeface="+mn-cs"/>
              </a:rPr>
              <a:t>Опишем самые распространенные 4 формы потерянных Я и для иллюстрирования приведем примеры из интервью.</a:t>
            </a:r>
          </a:p>
          <a:p>
            <a:r>
              <a:rPr lang="ru-RU" sz="1200" i="1" kern="1200" dirty="0">
                <a:solidFill>
                  <a:schemeClr val="tx1"/>
                </a:solidFill>
                <a:effectLst/>
                <a:latin typeface="+mn-lt"/>
                <a:ea typeface="+mn-ea"/>
                <a:cs typeface="+mn-cs"/>
              </a:rPr>
              <a:t>Форма 1</a:t>
            </a:r>
            <a:r>
              <a:rPr lang="ru-RU" sz="1200" kern="1200" dirty="0">
                <a:solidFill>
                  <a:schemeClr val="tx1"/>
                </a:solidFill>
                <a:effectLst/>
                <a:latin typeface="+mn-lt"/>
                <a:ea typeface="+mn-ea"/>
                <a:cs typeface="+mn-cs"/>
              </a:rPr>
              <a:t> включает тексты, имеющие нейтральный тон повествования. Респонденты отдают предпочтение использованию прилагательных для описания характеристик потерянных Я, они личностно включены в повествование (используют личные местоимения и определенно-личные формы глаголов). Однако в такого типа текстах отсутствует динамика описания: они не отмечены наличием начала, развития или окончания действия и не снабжены какими-либо подробностями о действующем лице.</a:t>
            </a:r>
          </a:p>
          <a:p>
            <a:r>
              <a:rPr lang="ru-RU" sz="1200" i="1" kern="1200" dirty="0">
                <a:solidFill>
                  <a:schemeClr val="tx1"/>
                </a:solidFill>
                <a:effectLst/>
                <a:latin typeface="+mn-lt"/>
                <a:ea typeface="+mn-ea"/>
                <a:cs typeface="+mn-cs"/>
              </a:rPr>
              <a:t>Пример</a:t>
            </a:r>
            <a:r>
              <a:rPr lang="ru-RU" sz="1200" kern="1200" dirty="0">
                <a:solidFill>
                  <a:schemeClr val="tx1"/>
                </a:solidFill>
                <a:effectLst/>
                <a:latin typeface="+mn-lt"/>
                <a:ea typeface="+mn-ea"/>
                <a:cs typeface="+mn-cs"/>
              </a:rPr>
              <a:t>: «Я в нормальных отношениях со своей матерью».</a:t>
            </a:r>
          </a:p>
          <a:p>
            <a:r>
              <a:rPr lang="ru-RU" sz="1200" i="1" dirty="0">
                <a:effectLst/>
              </a:rPr>
              <a:t>Форма 2</a:t>
            </a:r>
            <a:r>
              <a:rPr lang="ru-RU" sz="1200" dirty="0">
                <a:effectLst/>
              </a:rPr>
              <a:t> предполагает негативную оценку респондентом себя или собственных действий, что определяет пессимистичный тон повествования, может включать сожаление. Значительный объем текста занимают глаголы, которые говорят о желаниях, намерениях или предпринятых респондентом действиях. Это в свою очередь задает повествованию нарративный характер, респондент может назвать момент начала переживания, описать его протекание, подвести ему какой-либо итог. Такая форма повествования, как правило, повествования предполагает активную личностную включенность повествующего, он делится значимыми подробностями о себе.</a:t>
            </a:r>
            <a:endParaRPr lang="ru-RU" dirty="0">
              <a:effectLst/>
            </a:endParaRPr>
          </a:p>
          <a:p>
            <a:r>
              <a:rPr lang="ru-RU" sz="1200" i="1" dirty="0">
                <a:effectLst/>
              </a:rPr>
              <a:t>Пример: </a:t>
            </a:r>
            <a:r>
              <a:rPr lang="ru-RU" sz="1200" dirty="0">
                <a:effectLst/>
              </a:rPr>
              <a:t>«Сейчас я работаю продавцом-консультантом, учусь на психолога, но в далеком детстве я хотела стать дирижером хора, как мама. Однако, когда я заявила о своем решении, мама восприняла его в штыки, сказав, что я недостаточно талантливая и усидчивая для музыки. Я до сих пор с грустью думаю о том, как бы могла сложиться моя жизнь, если бы я была в другой профессии».</a:t>
            </a:r>
            <a:endParaRPr lang="ru-RU" dirty="0">
              <a:effectLst/>
            </a:endParaRPr>
          </a:p>
          <a:p>
            <a:r>
              <a:rPr lang="ru-RU" sz="1200" i="1" dirty="0">
                <a:effectLst/>
              </a:rPr>
              <a:t>Форма 3</a:t>
            </a:r>
            <a:r>
              <a:rPr lang="ru-RU" sz="1200" dirty="0">
                <a:effectLst/>
              </a:rPr>
              <a:t> предполагает нейтральный тон повествования. Употребляемые в тексте глаголы могут указывать на нереализованные желания, однако не позволяют выстроить нарратив. Личностная включенность присутствует, но проявляется по большей части на уровне употребления личных местоимений</a:t>
            </a:r>
            <a:endParaRPr lang="ru-RU" dirty="0">
              <a:effectLst/>
            </a:endParaRPr>
          </a:p>
          <a:p>
            <a:r>
              <a:rPr lang="ru-RU" sz="1200" i="1" dirty="0">
                <a:effectLst/>
              </a:rPr>
              <a:t>Пример: </a:t>
            </a:r>
            <a:r>
              <a:rPr lang="ru-RU" sz="1200" dirty="0">
                <a:effectLst/>
              </a:rPr>
              <a:t>«Я хотела работать лектором».</a:t>
            </a:r>
            <a:endParaRPr lang="ru-RU" dirty="0">
              <a:effectLst/>
            </a:endParaRPr>
          </a:p>
          <a:p>
            <a:r>
              <a:rPr lang="ru-RU" sz="1200" i="1" dirty="0">
                <a:effectLst/>
              </a:rPr>
              <a:t>Форма 4</a:t>
            </a:r>
            <a:r>
              <a:rPr lang="ru-RU" sz="1200" dirty="0">
                <a:effectLst/>
              </a:rPr>
              <a:t> содержит в себе истории, имеющие оптимистичный тон повествования, характеризующиеся направленностью на отражение действий и событий, ставших причиной нереализованности описываемого потерянного возможного «Я». В рассматриваемых текстах наблюдается </a:t>
            </a:r>
            <a:r>
              <a:rPr lang="ru-RU" sz="1200" dirty="0" err="1">
                <a:effectLst/>
              </a:rPr>
              <a:t>нарративность</a:t>
            </a:r>
            <a:r>
              <a:rPr lang="ru-RU" sz="1200" dirty="0">
                <a:effectLst/>
              </a:rPr>
              <a:t>, развернутость истории, а также личностная включенность респондента в повествование.</a:t>
            </a:r>
            <a:endParaRPr lang="ru-RU" dirty="0">
              <a:effectLst/>
            </a:endParaRPr>
          </a:p>
          <a:p>
            <a:r>
              <a:rPr lang="ru-RU" sz="1200" dirty="0">
                <a:effectLst/>
              </a:rPr>
              <a:t> </a:t>
            </a:r>
            <a:r>
              <a:rPr lang="ru-RU" sz="1200" i="1" dirty="0">
                <a:effectLst/>
              </a:rPr>
              <a:t>Пример</a:t>
            </a:r>
            <a:r>
              <a:rPr lang="ru-RU" sz="1200" dirty="0">
                <a:effectLst/>
              </a:rPr>
              <a:t>: «Меня расстроила программа магистратуры в СПБГУ, но, я узнала, что во ВШЭ есть возможность получения степени магистра по интересному мне направлению, где программа реализуется на английском языке и есть возможность получить два диплома, проведя второй год в Голландии. Сейчас же я готова бросить эту идею, поскольку, кажется, нашла интересную работу в международной компании».</a:t>
            </a:r>
            <a:endParaRPr lang="ru-RU" dirty="0">
              <a:effectLst/>
            </a:endParaRPr>
          </a:p>
          <a:p>
            <a:endParaRPr lang="ru-RU" dirty="0"/>
          </a:p>
        </p:txBody>
      </p:sp>
      <p:sp>
        <p:nvSpPr>
          <p:cNvPr id="4" name="Номер слайда 3"/>
          <p:cNvSpPr>
            <a:spLocks noGrp="1"/>
          </p:cNvSpPr>
          <p:nvPr>
            <p:ph type="sldNum" sz="quarter" idx="5"/>
          </p:nvPr>
        </p:nvSpPr>
        <p:spPr/>
        <p:txBody>
          <a:bodyPr/>
          <a:lstStyle/>
          <a:p>
            <a:fld id="{834D7599-D370-4ABF-BD0A-1BED5BC5FDB1}" type="slidenum">
              <a:rPr lang="ru-RU" smtClean="0"/>
              <a:pPr/>
              <a:t>9</a:t>
            </a:fld>
            <a:endParaRPr lang="ru-RU"/>
          </a:p>
        </p:txBody>
      </p:sp>
    </p:spTree>
    <p:extLst>
      <p:ext uri="{BB962C8B-B14F-4D97-AF65-F5344CB8AC3E}">
        <p14:creationId xmlns:p14="http://schemas.microsoft.com/office/powerpoint/2010/main" val="417865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685800" y="1597819"/>
            <a:ext cx="7772400" cy="1102519"/>
          </a:xfrm>
        </p:spPr>
        <p:txBody>
          <a:bodyPr/>
          <a:lstStyle>
            <a:lvl1pPr>
              <a:defRPr>
                <a:solidFill>
                  <a:srgbClr val="5E7076"/>
                </a:solidFill>
              </a:defRPr>
            </a:lvl1pPr>
          </a:lstStyle>
          <a:p>
            <a:r>
              <a:rPr lang="ru-RU" dirty="0"/>
              <a:t>Заголовок</a:t>
            </a:r>
          </a:p>
        </p:txBody>
      </p:sp>
      <p:sp>
        <p:nvSpPr>
          <p:cNvPr id="3" name="Подзаголовок 2"/>
          <p:cNvSpPr>
            <a:spLocks noGrp="1"/>
          </p:cNvSpPr>
          <p:nvPr>
            <p:ph type="subTitle" idx="1" hasCustomPrompt="1"/>
          </p:nvPr>
        </p:nvSpPr>
        <p:spPr>
          <a:xfrm>
            <a:off x="1403648" y="2859782"/>
            <a:ext cx="6400800" cy="1314450"/>
          </a:xfrm>
        </p:spPr>
        <p:txBody>
          <a:bodyPr/>
          <a:lstStyle>
            <a:lvl1pPr marL="0" indent="0" algn="ctr">
              <a:buNone/>
              <a:defRPr>
                <a:solidFill>
                  <a:srgbClr val="5E7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Подзаголовок</a:t>
            </a:r>
          </a:p>
        </p:txBody>
      </p:sp>
      <p:sp>
        <p:nvSpPr>
          <p:cNvPr id="7" name="Подзаголовок 2"/>
          <p:cNvSpPr txBox="1">
            <a:spLocks/>
          </p:cNvSpPr>
          <p:nvPr userDrawn="1"/>
        </p:nvSpPr>
        <p:spPr>
          <a:xfrm>
            <a:off x="380057" y="4587974"/>
            <a:ext cx="1071893" cy="3600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rgbClr val="5E707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baseline="0" dirty="0">
                <a:solidFill>
                  <a:schemeClr val="bg1"/>
                </a:solidFill>
              </a:rPr>
              <a:t>spbu.ru</a:t>
            </a:r>
            <a:endParaRPr lang="ru-RU" sz="1800" baseline="0" dirty="0">
              <a:solidFill>
                <a:schemeClr val="bg1"/>
              </a:solidFill>
            </a:endParaRPr>
          </a:p>
        </p:txBody>
      </p:sp>
    </p:spTree>
    <p:extLst>
      <p:ext uri="{BB962C8B-B14F-4D97-AF65-F5344CB8AC3E}">
        <p14:creationId xmlns:p14="http://schemas.microsoft.com/office/powerpoint/2010/main" val="270631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Рабочий слайд с фотографией">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323528" y="267494"/>
            <a:ext cx="3610744" cy="421555"/>
          </a:xfrm>
        </p:spPr>
        <p:txBody>
          <a:bodyPr>
            <a:noAutofit/>
          </a:bodyPr>
          <a:lstStyle>
            <a:lvl1pPr algn="l">
              <a:defRPr sz="2800">
                <a:solidFill>
                  <a:schemeClr val="accent2">
                    <a:lumMod val="75000"/>
                  </a:schemeClr>
                </a:solidFill>
              </a:defRPr>
            </a:lvl1pPr>
          </a:lstStyle>
          <a:p>
            <a:r>
              <a:rPr lang="ru-RU" dirty="0"/>
              <a:t>Колонтитул</a:t>
            </a:r>
          </a:p>
        </p:txBody>
      </p:sp>
      <p:sp>
        <p:nvSpPr>
          <p:cNvPr id="6" name="Номер слайда 5"/>
          <p:cNvSpPr>
            <a:spLocks noGrp="1"/>
          </p:cNvSpPr>
          <p:nvPr>
            <p:ph type="sldNum" sz="quarter" idx="12"/>
          </p:nvPr>
        </p:nvSpPr>
        <p:spPr>
          <a:xfrm>
            <a:off x="395536" y="4659982"/>
            <a:ext cx="1512168" cy="216024"/>
          </a:xfrm>
        </p:spPr>
        <p:txBody>
          <a:bodyPr/>
          <a:lstStyle>
            <a:lvl1pPr algn="l">
              <a:defRPr/>
            </a:lvl1pPr>
          </a:lstStyle>
          <a:p>
            <a:fld id="{CB07D4DF-2351-4A60-A90B-60ED82532F73}" type="slidenum">
              <a:rPr lang="ru-RU" smtClean="0"/>
              <a:pPr/>
              <a:t>‹#›</a:t>
            </a:fld>
            <a:endParaRPr lang="ru-RU" dirty="0"/>
          </a:p>
        </p:txBody>
      </p:sp>
      <p:sp>
        <p:nvSpPr>
          <p:cNvPr id="7" name="Подзаголовок 2"/>
          <p:cNvSpPr txBox="1">
            <a:spLocks/>
          </p:cNvSpPr>
          <p:nvPr userDrawn="1"/>
        </p:nvSpPr>
        <p:spPr>
          <a:xfrm>
            <a:off x="7956376" y="4587974"/>
            <a:ext cx="1071893" cy="3600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rgbClr val="5E707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1800" baseline="0" dirty="0">
                <a:solidFill>
                  <a:schemeClr val="bg1"/>
                </a:solidFill>
              </a:rPr>
              <a:t>spbu.ru</a:t>
            </a:r>
            <a:endParaRPr lang="ru-RU" sz="1800" baseline="0" dirty="0">
              <a:solidFill>
                <a:schemeClr val="bg1"/>
              </a:solidFill>
            </a:endParaRPr>
          </a:p>
        </p:txBody>
      </p:sp>
      <p:sp>
        <p:nvSpPr>
          <p:cNvPr id="9" name="Подзаголовок 2"/>
          <p:cNvSpPr>
            <a:spLocks noGrp="1"/>
          </p:cNvSpPr>
          <p:nvPr>
            <p:ph type="subTitle" idx="1" hasCustomPrompt="1"/>
          </p:nvPr>
        </p:nvSpPr>
        <p:spPr>
          <a:xfrm>
            <a:off x="323527" y="1419622"/>
            <a:ext cx="8704741" cy="3024336"/>
          </a:xfrm>
        </p:spPr>
        <p:txBody>
          <a:bodyPr>
            <a:normAutofit/>
          </a:bodyPr>
          <a:lstStyle>
            <a:lvl1pPr marL="0" indent="0" algn="l">
              <a:buNone/>
              <a:defRPr sz="2400">
                <a:solidFill>
                  <a:srgbClr val="5E7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Текст</a:t>
            </a:r>
          </a:p>
        </p:txBody>
      </p:sp>
      <p:sp>
        <p:nvSpPr>
          <p:cNvPr id="5" name="Текст 4"/>
          <p:cNvSpPr>
            <a:spLocks noGrp="1"/>
          </p:cNvSpPr>
          <p:nvPr>
            <p:ph type="body" sz="quarter" idx="13" hasCustomPrompt="1"/>
          </p:nvPr>
        </p:nvSpPr>
        <p:spPr>
          <a:xfrm>
            <a:off x="323247" y="833064"/>
            <a:ext cx="8705021" cy="586557"/>
          </a:xfrm>
        </p:spPr>
        <p:txBody>
          <a:bodyPr>
            <a:normAutofit/>
          </a:bodyPr>
          <a:lstStyle>
            <a:lvl1pPr marL="0" indent="0">
              <a:buNone/>
              <a:defRPr sz="2800" b="1">
                <a:solidFill>
                  <a:srgbClr val="5E7076"/>
                </a:solidFill>
              </a:defRPr>
            </a:lvl1pPr>
            <a:lvl2pPr marL="457200" indent="0">
              <a:buNone/>
              <a:defRPr/>
            </a:lvl2pPr>
            <a:lvl3pPr marL="914400" indent="0">
              <a:buNone/>
              <a:defRPr/>
            </a:lvl3pPr>
            <a:lvl4pPr marL="1371600" indent="0">
              <a:buNone/>
              <a:defRPr/>
            </a:lvl4pPr>
            <a:lvl5pPr marL="1828800" indent="0">
              <a:buNone/>
              <a:defRPr/>
            </a:lvl5pPr>
          </a:lstStyle>
          <a:p>
            <a:pPr lvl="0"/>
            <a:r>
              <a:rPr lang="ru-RU" dirty="0"/>
              <a:t>Заголовок</a:t>
            </a:r>
          </a:p>
        </p:txBody>
      </p:sp>
    </p:spTree>
    <p:extLst>
      <p:ext uri="{BB962C8B-B14F-4D97-AF65-F5344CB8AC3E}">
        <p14:creationId xmlns:p14="http://schemas.microsoft.com/office/powerpoint/2010/main" val="142363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Рабочий слайд с фотографией">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323528" y="267494"/>
            <a:ext cx="3610744" cy="421555"/>
          </a:xfrm>
        </p:spPr>
        <p:txBody>
          <a:bodyPr>
            <a:noAutofit/>
          </a:bodyPr>
          <a:lstStyle>
            <a:lvl1pPr algn="l">
              <a:defRPr sz="2800">
                <a:solidFill>
                  <a:schemeClr val="accent2">
                    <a:lumMod val="75000"/>
                  </a:schemeClr>
                </a:solidFill>
              </a:defRPr>
            </a:lvl1pPr>
          </a:lstStyle>
          <a:p>
            <a:r>
              <a:rPr lang="ru-RU" dirty="0"/>
              <a:t>Колонтитул</a:t>
            </a:r>
          </a:p>
        </p:txBody>
      </p:sp>
      <p:sp>
        <p:nvSpPr>
          <p:cNvPr id="6" name="Номер слайда 5"/>
          <p:cNvSpPr>
            <a:spLocks noGrp="1"/>
          </p:cNvSpPr>
          <p:nvPr>
            <p:ph type="sldNum" sz="quarter" idx="12"/>
          </p:nvPr>
        </p:nvSpPr>
        <p:spPr>
          <a:xfrm>
            <a:off x="395536" y="4659982"/>
            <a:ext cx="1512168" cy="216024"/>
          </a:xfrm>
        </p:spPr>
        <p:txBody>
          <a:bodyPr/>
          <a:lstStyle>
            <a:lvl1pPr algn="l">
              <a:defRPr/>
            </a:lvl1pPr>
          </a:lstStyle>
          <a:p>
            <a:fld id="{CB07D4DF-2351-4A60-A90B-60ED82532F73}" type="slidenum">
              <a:rPr lang="ru-RU" smtClean="0"/>
              <a:pPr/>
              <a:t>‹#›</a:t>
            </a:fld>
            <a:endParaRPr lang="ru-RU" dirty="0"/>
          </a:p>
        </p:txBody>
      </p:sp>
      <p:sp>
        <p:nvSpPr>
          <p:cNvPr id="7" name="Подзаголовок 2"/>
          <p:cNvSpPr txBox="1">
            <a:spLocks/>
          </p:cNvSpPr>
          <p:nvPr userDrawn="1"/>
        </p:nvSpPr>
        <p:spPr>
          <a:xfrm>
            <a:off x="7956376" y="4587974"/>
            <a:ext cx="1071893" cy="3600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rgbClr val="5E707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1800" baseline="0" dirty="0">
                <a:solidFill>
                  <a:schemeClr val="bg1"/>
                </a:solidFill>
              </a:rPr>
              <a:t>spbu.ru</a:t>
            </a:r>
            <a:endParaRPr lang="ru-RU" sz="1800" baseline="0" dirty="0">
              <a:solidFill>
                <a:schemeClr val="bg1"/>
              </a:solidFill>
            </a:endParaRPr>
          </a:p>
        </p:txBody>
      </p:sp>
      <p:sp>
        <p:nvSpPr>
          <p:cNvPr id="10" name="Объект 2"/>
          <p:cNvSpPr>
            <a:spLocks noGrp="1"/>
          </p:cNvSpPr>
          <p:nvPr>
            <p:ph sz="half" idx="1" hasCustomPrompt="1"/>
          </p:nvPr>
        </p:nvSpPr>
        <p:spPr>
          <a:xfrm>
            <a:off x="323528" y="1059582"/>
            <a:ext cx="4038600" cy="3312368"/>
          </a:xfrm>
          <a:solidFill>
            <a:schemeClr val="bg1">
              <a:lumMod val="85000"/>
            </a:schemeClr>
          </a:solidFill>
        </p:spPr>
        <p:txBody>
          <a:bodyPr anchor="ctr"/>
          <a:lstStyle>
            <a:lvl1pPr marL="0" indent="0" algn="ctr">
              <a:buFont typeface="Arial" panose="020B0604020202020204" pitchFamily="34" charset="0"/>
              <a:buNone/>
              <a:defRPr sz="2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фото</a:t>
            </a:r>
          </a:p>
        </p:txBody>
      </p:sp>
      <p:sp>
        <p:nvSpPr>
          <p:cNvPr id="11" name="Подзаголовок 2"/>
          <p:cNvSpPr>
            <a:spLocks noGrp="1"/>
          </p:cNvSpPr>
          <p:nvPr>
            <p:ph type="subTitle" idx="13" hasCustomPrompt="1"/>
          </p:nvPr>
        </p:nvSpPr>
        <p:spPr>
          <a:xfrm>
            <a:off x="4572000" y="1059582"/>
            <a:ext cx="4320480" cy="3384376"/>
          </a:xfrm>
        </p:spPr>
        <p:txBody>
          <a:bodyPr>
            <a:normAutofit/>
          </a:bodyPr>
          <a:lstStyle>
            <a:lvl1pPr marL="0" indent="0" algn="l">
              <a:buNone/>
              <a:defRPr sz="1800">
                <a:solidFill>
                  <a:srgbClr val="5E7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Подзаголовок</a:t>
            </a:r>
          </a:p>
        </p:txBody>
      </p:sp>
    </p:spTree>
    <p:extLst>
      <p:ext uri="{BB962C8B-B14F-4D97-AF65-F5344CB8AC3E}">
        <p14:creationId xmlns:p14="http://schemas.microsoft.com/office/powerpoint/2010/main" val="2953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с большой фотографией">
    <p:spTree>
      <p:nvGrpSpPr>
        <p:cNvPr id="1" name=""/>
        <p:cNvGrpSpPr/>
        <p:nvPr/>
      </p:nvGrpSpPr>
      <p:grpSpPr>
        <a:xfrm>
          <a:off x="0" y="0"/>
          <a:ext cx="0" cy="0"/>
          <a:chOff x="0" y="0"/>
          <a:chExt cx="0" cy="0"/>
        </a:xfrm>
      </p:grpSpPr>
      <p:sp>
        <p:nvSpPr>
          <p:cNvPr id="10" name="Объект 2"/>
          <p:cNvSpPr>
            <a:spLocks noGrp="1"/>
          </p:cNvSpPr>
          <p:nvPr>
            <p:ph sz="half" idx="1" hasCustomPrompt="1"/>
          </p:nvPr>
        </p:nvSpPr>
        <p:spPr>
          <a:xfrm>
            <a:off x="0" y="1059582"/>
            <a:ext cx="9144000" cy="4083918"/>
          </a:xfrm>
          <a:solidFill>
            <a:schemeClr val="bg1">
              <a:lumMod val="75000"/>
            </a:schemeClr>
          </a:solidFill>
          <a:ln>
            <a:solidFill>
              <a:srgbClr val="000000">
                <a:alpha val="21176"/>
              </a:srgbClr>
            </a:solidFill>
          </a:ln>
        </p:spPr>
        <p:txBody>
          <a:bodyPr anchor="ctr"/>
          <a:lstStyle>
            <a:lvl1pPr marL="0" indent="0" algn="ctr">
              <a:buFont typeface="Arial" panose="020B0604020202020204" pitchFamily="34" charset="0"/>
              <a:buNone/>
              <a:defRPr sz="2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фото</a:t>
            </a:r>
          </a:p>
        </p:txBody>
      </p:sp>
      <p:sp>
        <p:nvSpPr>
          <p:cNvPr id="2" name="Заголовок 1"/>
          <p:cNvSpPr>
            <a:spLocks noGrp="1"/>
          </p:cNvSpPr>
          <p:nvPr>
            <p:ph type="title" hasCustomPrompt="1"/>
          </p:nvPr>
        </p:nvSpPr>
        <p:spPr>
          <a:xfrm>
            <a:off x="323528" y="267494"/>
            <a:ext cx="3610744" cy="421555"/>
          </a:xfrm>
        </p:spPr>
        <p:txBody>
          <a:bodyPr>
            <a:noAutofit/>
          </a:bodyPr>
          <a:lstStyle>
            <a:lvl1pPr algn="l">
              <a:defRPr sz="2800">
                <a:solidFill>
                  <a:schemeClr val="accent2">
                    <a:lumMod val="75000"/>
                  </a:schemeClr>
                </a:solidFill>
              </a:defRPr>
            </a:lvl1pPr>
          </a:lstStyle>
          <a:p>
            <a:r>
              <a:rPr lang="ru-RU" dirty="0"/>
              <a:t>Колонтитул</a:t>
            </a:r>
          </a:p>
        </p:txBody>
      </p:sp>
      <p:sp>
        <p:nvSpPr>
          <p:cNvPr id="3" name="Прямоугольник 2"/>
          <p:cNvSpPr/>
          <p:nvPr userDrawn="1"/>
        </p:nvSpPr>
        <p:spPr>
          <a:xfrm>
            <a:off x="323528" y="4299942"/>
            <a:ext cx="8820472" cy="504056"/>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дзаголовок 2"/>
          <p:cNvSpPr>
            <a:spLocks noGrp="1"/>
          </p:cNvSpPr>
          <p:nvPr>
            <p:ph type="subTitle" idx="13" hasCustomPrompt="1"/>
          </p:nvPr>
        </p:nvSpPr>
        <p:spPr>
          <a:xfrm>
            <a:off x="323528" y="4316113"/>
            <a:ext cx="8640960" cy="504056"/>
          </a:xfrm>
        </p:spPr>
        <p:txBody>
          <a:bodyPr anchor="ctr">
            <a:normAutofit/>
          </a:bodyPr>
          <a:lstStyle>
            <a:lvl1pPr marL="0" indent="0" algn="l">
              <a:buNone/>
              <a:defRPr sz="1800">
                <a:solidFill>
                  <a:srgbClr val="5E7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ru-RU" sz="1600" baseline="0" dirty="0">
                <a:solidFill>
                  <a:schemeClr val="bg1"/>
                </a:solidFill>
              </a:rPr>
              <a:t>Санкт-Петербургский государственный университет</a:t>
            </a:r>
          </a:p>
        </p:txBody>
      </p:sp>
    </p:spTree>
    <p:extLst>
      <p:ext uri="{BB962C8B-B14F-4D97-AF65-F5344CB8AC3E}">
        <p14:creationId xmlns:p14="http://schemas.microsoft.com/office/powerpoint/2010/main" val="402579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крывающи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Подзаголовок 2"/>
          <p:cNvSpPr txBox="1">
            <a:spLocks/>
          </p:cNvSpPr>
          <p:nvPr userDrawn="1"/>
        </p:nvSpPr>
        <p:spPr>
          <a:xfrm>
            <a:off x="380057" y="4587974"/>
            <a:ext cx="1071893" cy="3600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rgbClr val="5E707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baseline="0" dirty="0">
                <a:solidFill>
                  <a:schemeClr val="bg1"/>
                </a:solidFill>
              </a:rPr>
              <a:t>spbu.ru</a:t>
            </a:r>
            <a:endParaRPr lang="ru-RU" sz="1800" baseline="0" dirty="0">
              <a:solidFill>
                <a:schemeClr val="bg1"/>
              </a:solidFill>
            </a:endParaRPr>
          </a:p>
        </p:txBody>
      </p:sp>
      <p:sp>
        <p:nvSpPr>
          <p:cNvPr id="9" name="Подзаголовок 2"/>
          <p:cNvSpPr>
            <a:spLocks noGrp="1"/>
          </p:cNvSpPr>
          <p:nvPr>
            <p:ph type="subTitle" idx="1" hasCustomPrompt="1"/>
          </p:nvPr>
        </p:nvSpPr>
        <p:spPr>
          <a:xfrm>
            <a:off x="323528" y="1131590"/>
            <a:ext cx="8568952" cy="360040"/>
          </a:xfrm>
        </p:spPr>
        <p:txBody>
          <a:bodyPr>
            <a:normAutofit/>
          </a:bodyPr>
          <a:lstStyle>
            <a:lvl1pPr marL="0" indent="0" algn="ctr">
              <a:buNone/>
              <a:defRPr sz="1800" baseline="0">
                <a:solidFill>
                  <a:srgbClr val="5E7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Текст</a:t>
            </a:r>
          </a:p>
        </p:txBody>
      </p:sp>
      <p:sp>
        <p:nvSpPr>
          <p:cNvPr id="8" name="Заголовок 1"/>
          <p:cNvSpPr>
            <a:spLocks noGrp="1"/>
          </p:cNvSpPr>
          <p:nvPr>
            <p:ph type="title" hasCustomPrompt="1"/>
          </p:nvPr>
        </p:nvSpPr>
        <p:spPr>
          <a:xfrm>
            <a:off x="323528" y="267494"/>
            <a:ext cx="3610744" cy="421555"/>
          </a:xfrm>
        </p:spPr>
        <p:txBody>
          <a:bodyPr>
            <a:noAutofit/>
          </a:bodyPr>
          <a:lstStyle>
            <a:lvl1pPr algn="l">
              <a:defRPr sz="2800">
                <a:solidFill>
                  <a:schemeClr val="accent2">
                    <a:lumMod val="75000"/>
                  </a:schemeClr>
                </a:solidFill>
              </a:defRPr>
            </a:lvl1pPr>
          </a:lstStyle>
          <a:p>
            <a:r>
              <a:rPr lang="ru-RU" dirty="0"/>
              <a:t>Колонтитул</a:t>
            </a:r>
          </a:p>
        </p:txBody>
      </p:sp>
    </p:spTree>
    <p:extLst>
      <p:ext uri="{BB962C8B-B14F-4D97-AF65-F5344CB8AC3E}">
        <p14:creationId xmlns:p14="http://schemas.microsoft.com/office/powerpoint/2010/main" val="403919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5406C7-4D28-40E2-A2CB-00F1FE68E05F}" type="datetime1">
              <a:rPr lang="ru-RU" smtClean="0"/>
              <a:pPr/>
              <a:t>18.10.21</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07D4DF-2351-4A60-A90B-60ED82532F73}" type="slidenum">
              <a:rPr lang="ru-RU" smtClean="0"/>
              <a:pPr/>
              <a:t>‹#›</a:t>
            </a:fld>
            <a:endParaRPr lang="ru-RU"/>
          </a:p>
        </p:txBody>
      </p:sp>
    </p:spTree>
    <p:extLst>
      <p:ext uri="{BB962C8B-B14F-4D97-AF65-F5344CB8AC3E}">
        <p14:creationId xmlns:p14="http://schemas.microsoft.com/office/powerpoint/2010/main" val="2968191496"/>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61" r:id="rId4"/>
    <p:sldLayoutId id="2147483654"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neskey.com/lost-possible-selves-and-personality-development/#CR2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597819"/>
            <a:ext cx="7774632" cy="1910035"/>
          </a:xfrm>
        </p:spPr>
        <p:txBody>
          <a:bodyPr>
            <a:noAutofit/>
          </a:bodyPr>
          <a:lstStyle/>
          <a:p>
            <a:r>
              <a:rPr lang="ru-RU" sz="3200" dirty="0">
                <a:latin typeface="Times" pitchFamily="2" charset="0"/>
                <a:ea typeface="Apple Color Emoji" pitchFamily="2" charset="0"/>
                <a:cs typeface="Futura Condensed Medium" panose="020B0602020204020303" pitchFamily="34" charset="-79"/>
              </a:rPr>
              <a:t>Потерянные возможные Я как репрезентация жизненного опыта личности: присутствие прошлого в настоящем</a:t>
            </a:r>
          </a:p>
        </p:txBody>
      </p:sp>
      <p:sp>
        <p:nvSpPr>
          <p:cNvPr id="3" name="TextBox 2">
            <a:extLst>
              <a:ext uri="{FF2B5EF4-FFF2-40B4-BE49-F238E27FC236}">
                <a16:creationId xmlns:a16="http://schemas.microsoft.com/office/drawing/2014/main" id="{EB356F7D-7D8E-44C8-B75A-237A6E6FD746}"/>
              </a:ext>
            </a:extLst>
          </p:cNvPr>
          <p:cNvSpPr txBox="1"/>
          <p:nvPr/>
        </p:nvSpPr>
        <p:spPr>
          <a:xfrm>
            <a:off x="5183560" y="3291830"/>
            <a:ext cx="3960440" cy="584775"/>
          </a:xfrm>
          <a:prstGeom prst="rect">
            <a:avLst/>
          </a:prstGeom>
          <a:noFill/>
        </p:spPr>
        <p:txBody>
          <a:bodyPr wrap="square" rtlCol="0">
            <a:spAutoFit/>
          </a:bodyPr>
          <a:lstStyle/>
          <a:p>
            <a:pPr algn="r"/>
            <a:r>
              <a:rPr lang="ru-RU" sz="1600" dirty="0">
                <a:solidFill>
                  <a:schemeClr val="tx1">
                    <a:lumMod val="85000"/>
                    <a:lumOff val="15000"/>
                  </a:schemeClr>
                </a:solidFill>
              </a:rPr>
              <a:t>Аванесян М.О.</a:t>
            </a:r>
          </a:p>
          <a:p>
            <a:pPr algn="r"/>
            <a:r>
              <a:rPr lang="ru-RU" sz="1600" dirty="0">
                <a:solidFill>
                  <a:schemeClr val="tx1">
                    <a:lumMod val="85000"/>
                    <a:lumOff val="15000"/>
                  </a:schemeClr>
                </a:solidFill>
              </a:rPr>
              <a:t>СПбГУ</a:t>
            </a:r>
            <a:endParaRPr lang="ru-RU" dirty="0">
              <a:solidFill>
                <a:schemeClr val="tx1">
                  <a:lumMod val="85000"/>
                  <a:lumOff val="15000"/>
                </a:schemeClr>
              </a:solidFill>
            </a:endParaRPr>
          </a:p>
        </p:txBody>
      </p:sp>
      <p:pic>
        <p:nvPicPr>
          <p:cNvPr id="4" name="Рисунок 3">
            <a:extLst>
              <a:ext uri="{FF2B5EF4-FFF2-40B4-BE49-F238E27FC236}">
                <a16:creationId xmlns:a16="http://schemas.microsoft.com/office/drawing/2014/main" id="{EB51833C-9388-374C-9986-01B8ED2EDF7B}"/>
              </a:ext>
            </a:extLst>
          </p:cNvPr>
          <p:cNvPicPr>
            <a:picLocks noChangeAspect="1"/>
          </p:cNvPicPr>
          <p:nvPr/>
        </p:nvPicPr>
        <p:blipFill>
          <a:blip r:embed="rId4"/>
          <a:stretch>
            <a:fillRect/>
          </a:stretch>
        </p:blipFill>
        <p:spPr>
          <a:xfrm>
            <a:off x="8172400" y="4266152"/>
            <a:ext cx="864096" cy="864096"/>
          </a:xfrm>
          <a:prstGeom prst="rect">
            <a:avLst/>
          </a:prstGeom>
        </p:spPr>
      </p:pic>
    </p:spTree>
    <p:extLst>
      <p:ext uri="{BB962C8B-B14F-4D97-AF65-F5344CB8AC3E}">
        <p14:creationId xmlns:p14="http://schemas.microsoft.com/office/powerpoint/2010/main" val="35028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835F64-D043-3648-9E39-304630BD646E}"/>
              </a:ext>
            </a:extLst>
          </p:cNvPr>
          <p:cNvSpPr>
            <a:spLocks noGrp="1"/>
          </p:cNvSpPr>
          <p:nvPr>
            <p:ph type="title"/>
          </p:nvPr>
        </p:nvSpPr>
        <p:spPr/>
        <p:txBody>
          <a:bodyPr/>
          <a:lstStyle/>
          <a:p>
            <a:endParaRPr lang="ru-RU"/>
          </a:p>
        </p:txBody>
      </p:sp>
      <p:sp>
        <p:nvSpPr>
          <p:cNvPr id="3" name="Номер слайда 2">
            <a:extLst>
              <a:ext uri="{FF2B5EF4-FFF2-40B4-BE49-F238E27FC236}">
                <a16:creationId xmlns:a16="http://schemas.microsoft.com/office/drawing/2014/main" id="{B4CB786D-57A9-8D4D-93C4-FC45CE14D192}"/>
              </a:ext>
            </a:extLst>
          </p:cNvPr>
          <p:cNvSpPr>
            <a:spLocks noGrp="1"/>
          </p:cNvSpPr>
          <p:nvPr>
            <p:ph type="sldNum" sz="quarter" idx="12"/>
          </p:nvPr>
        </p:nvSpPr>
        <p:spPr/>
        <p:txBody>
          <a:bodyPr/>
          <a:lstStyle/>
          <a:p>
            <a:fld id="{CB07D4DF-2351-4A60-A90B-60ED82532F73}" type="slidenum">
              <a:rPr lang="ru-RU" smtClean="0"/>
              <a:pPr/>
              <a:t>10</a:t>
            </a:fld>
            <a:endParaRPr lang="ru-RU" dirty="0"/>
          </a:p>
        </p:txBody>
      </p:sp>
      <p:sp>
        <p:nvSpPr>
          <p:cNvPr id="5" name="Текст 4">
            <a:extLst>
              <a:ext uri="{FF2B5EF4-FFF2-40B4-BE49-F238E27FC236}">
                <a16:creationId xmlns:a16="http://schemas.microsoft.com/office/drawing/2014/main" id="{AA09D8AB-391E-B640-BDED-D346EBE955A5}"/>
              </a:ext>
            </a:extLst>
          </p:cNvPr>
          <p:cNvSpPr>
            <a:spLocks noGrp="1"/>
          </p:cNvSpPr>
          <p:nvPr>
            <p:ph type="body" sz="quarter" idx="13"/>
          </p:nvPr>
        </p:nvSpPr>
        <p:spPr/>
        <p:txBody>
          <a:bodyPr>
            <a:normAutofit lnSpcReduction="10000"/>
          </a:bodyPr>
          <a:lstStyle/>
          <a:p>
            <a:r>
              <a:rPr lang="ru-RU" altLang="ru-RU" sz="1700" dirty="0">
                <a:solidFill>
                  <a:srgbClr val="353535"/>
                </a:solidFill>
                <a:latin typeface="Times" pitchFamily="2" charset="0"/>
              </a:rPr>
              <a:t>Данные корреляционного анализа параметров потерянных возможных Я с показателями методик «ISI-5» и «Оценивание пятилетних интервалов» </a:t>
            </a:r>
          </a:p>
          <a:p>
            <a:endParaRPr lang="ru-RU" dirty="0"/>
          </a:p>
        </p:txBody>
      </p:sp>
      <p:graphicFrame>
        <p:nvGraphicFramePr>
          <p:cNvPr id="6" name="Таблица 5">
            <a:extLst>
              <a:ext uri="{FF2B5EF4-FFF2-40B4-BE49-F238E27FC236}">
                <a16:creationId xmlns:a16="http://schemas.microsoft.com/office/drawing/2014/main" id="{A3322ED3-2110-4B42-82B7-D3CE4FD9AA36}"/>
              </a:ext>
            </a:extLst>
          </p:cNvPr>
          <p:cNvGraphicFramePr>
            <a:graphicFrameLocks noGrp="1"/>
          </p:cNvGraphicFramePr>
          <p:nvPr>
            <p:extLst>
              <p:ext uri="{D42A27DB-BD31-4B8C-83A1-F6EECF244321}">
                <p14:modId xmlns:p14="http://schemas.microsoft.com/office/powerpoint/2010/main" val="962234083"/>
              </p:ext>
            </p:extLst>
          </p:nvPr>
        </p:nvGraphicFramePr>
        <p:xfrm>
          <a:off x="1331640" y="1707654"/>
          <a:ext cx="7488832" cy="2409141"/>
        </p:xfrm>
        <a:graphic>
          <a:graphicData uri="http://schemas.openxmlformats.org/drawingml/2006/table">
            <a:tbl>
              <a:tblPr firstRow="1" firstCol="1" bandRow="1">
                <a:tableStyleId>{D7AC3CCA-C797-4891-BE02-D94E43425B78}</a:tableStyleId>
              </a:tblPr>
              <a:tblGrid>
                <a:gridCol w="1543006">
                  <a:extLst>
                    <a:ext uri="{9D8B030D-6E8A-4147-A177-3AD203B41FA5}">
                      <a16:colId xmlns:a16="http://schemas.microsoft.com/office/drawing/2014/main" val="2472322849"/>
                    </a:ext>
                  </a:extLst>
                </a:gridCol>
                <a:gridCol w="1253030">
                  <a:extLst>
                    <a:ext uri="{9D8B030D-6E8A-4147-A177-3AD203B41FA5}">
                      <a16:colId xmlns:a16="http://schemas.microsoft.com/office/drawing/2014/main" val="1481637945"/>
                    </a:ext>
                  </a:extLst>
                </a:gridCol>
                <a:gridCol w="1171127">
                  <a:extLst>
                    <a:ext uri="{9D8B030D-6E8A-4147-A177-3AD203B41FA5}">
                      <a16:colId xmlns:a16="http://schemas.microsoft.com/office/drawing/2014/main" val="1318549957"/>
                    </a:ext>
                  </a:extLst>
                </a:gridCol>
                <a:gridCol w="1171127">
                  <a:extLst>
                    <a:ext uri="{9D8B030D-6E8A-4147-A177-3AD203B41FA5}">
                      <a16:colId xmlns:a16="http://schemas.microsoft.com/office/drawing/2014/main" val="3307188160"/>
                    </a:ext>
                  </a:extLst>
                </a:gridCol>
                <a:gridCol w="1272692">
                  <a:extLst>
                    <a:ext uri="{9D8B030D-6E8A-4147-A177-3AD203B41FA5}">
                      <a16:colId xmlns:a16="http://schemas.microsoft.com/office/drawing/2014/main" val="272388209"/>
                    </a:ext>
                  </a:extLst>
                </a:gridCol>
                <a:gridCol w="1077850">
                  <a:extLst>
                    <a:ext uri="{9D8B030D-6E8A-4147-A177-3AD203B41FA5}">
                      <a16:colId xmlns:a16="http://schemas.microsoft.com/office/drawing/2014/main" val="2726271294"/>
                    </a:ext>
                  </a:extLst>
                </a:gridCol>
              </a:tblGrid>
              <a:tr h="764185">
                <a:tc>
                  <a:txBody>
                    <a:bodyPr/>
                    <a:lstStyle/>
                    <a:p>
                      <a:pPr marL="22225" algn="ctr">
                        <a:spcAft>
                          <a:spcPts val="0"/>
                        </a:spcAft>
                      </a:pPr>
                      <a:r>
                        <a:rPr lang="ru-RU" sz="1000" dirty="0">
                          <a:effectLst/>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marL="18415" indent="22225" algn="l">
                        <a:spcAft>
                          <a:spcPts val="0"/>
                        </a:spcAft>
                      </a:pPr>
                      <a:r>
                        <a:rPr lang="ru-RU" sz="1000" dirty="0">
                          <a:effectLst/>
                        </a:rPr>
                        <a:t>Нормативный стиль  конструирования идентичности</a:t>
                      </a:r>
                    </a:p>
                    <a:p>
                      <a:pPr marL="18415" indent="22225" algn="l">
                        <a:spcAft>
                          <a:spcPts val="0"/>
                        </a:spcAft>
                      </a:pPr>
                      <a:r>
                        <a:rPr lang="ru-RU" sz="1000" dirty="0">
                          <a:effectLst/>
                        </a:rPr>
                        <a:t>( ISI-5)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algn="l">
                        <a:spcAft>
                          <a:spcPts val="0"/>
                        </a:spcAft>
                      </a:pPr>
                      <a:r>
                        <a:rPr lang="ru-RU" sz="1000" dirty="0">
                          <a:effectLst/>
                        </a:rPr>
                        <a:t>Субъективная </a:t>
                      </a:r>
                      <a:endParaRPr lang="ru-RU" sz="1200" dirty="0">
                        <a:effectLst/>
                      </a:endParaRPr>
                    </a:p>
                    <a:p>
                      <a:pPr algn="l">
                        <a:spcAft>
                          <a:spcPts val="0"/>
                        </a:spcAft>
                      </a:pPr>
                      <a:r>
                        <a:rPr lang="ru-RU" sz="1000" dirty="0" err="1">
                          <a:effectLst/>
                        </a:rPr>
                        <a:t>реализованность</a:t>
                      </a:r>
                      <a:r>
                        <a:rPr lang="ru-RU" sz="1000" dirty="0">
                          <a:effectLst/>
                        </a:rPr>
                        <a:t> психологического времени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marL="4445" indent="-4445" algn="l">
                        <a:spcAft>
                          <a:spcPts val="0"/>
                        </a:spcAft>
                      </a:pPr>
                      <a:r>
                        <a:rPr lang="ru-RU" sz="1000" dirty="0">
                          <a:effectLst/>
                        </a:rPr>
                        <a:t>Коэффициент взрослости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marL="10795" algn="l">
                        <a:spcAft>
                          <a:spcPts val="0"/>
                        </a:spcAft>
                      </a:pPr>
                      <a:r>
                        <a:rPr lang="ru-RU" sz="1000" dirty="0">
                          <a:effectLst/>
                        </a:rPr>
                        <a:t>Ожидаемая продолжительность жизни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marL="10795" algn="l">
                        <a:spcAft>
                          <a:spcPts val="0"/>
                        </a:spcAft>
                      </a:pPr>
                      <a:r>
                        <a:rPr lang="ru-RU" sz="1000" dirty="0">
                          <a:effectLst/>
                        </a:rPr>
                        <a:t>Насыщенность прожитой жизни событиями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extLst>
                  <a:ext uri="{0D108BD9-81ED-4DB2-BD59-A6C34878D82A}">
                    <a16:rowId xmlns:a16="http://schemas.microsoft.com/office/drawing/2014/main" val="1864253775"/>
                  </a:ext>
                </a:extLst>
              </a:tr>
              <a:tr h="820713">
                <a:tc>
                  <a:txBody>
                    <a:bodyPr/>
                    <a:lstStyle/>
                    <a:p>
                      <a:pPr indent="9525" algn="ctr">
                        <a:spcAft>
                          <a:spcPts val="0"/>
                        </a:spcAft>
                      </a:pPr>
                      <a:r>
                        <a:rPr lang="ru-RU" sz="1000" dirty="0">
                          <a:effectLst/>
                        </a:rPr>
                        <a:t>Способность  реализации возможного потерянного 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marR="21590" algn="ctr">
                        <a:spcAft>
                          <a:spcPts val="0"/>
                        </a:spcAft>
                      </a:pPr>
                      <a:r>
                        <a:rPr lang="ru-RU" sz="1000" dirty="0">
                          <a:effectLst/>
                        </a:rPr>
                        <a:t>0,274*</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R="20955" algn="ctr">
                        <a:spcAft>
                          <a:spcPts val="0"/>
                        </a:spcAft>
                      </a:pPr>
                      <a:r>
                        <a:rPr lang="ru-RU" sz="1000" dirty="0">
                          <a:effectLst/>
                        </a:rPr>
                        <a:t>-0,327*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R="22225" algn="ctr">
                        <a:spcAft>
                          <a:spcPts val="0"/>
                        </a:spcAft>
                      </a:pPr>
                      <a:r>
                        <a:rPr lang="ru-RU" sz="1000" dirty="0">
                          <a:effectLst/>
                        </a:rPr>
                        <a:t>-0,301*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R="22225" algn="ctr">
                        <a:spcAft>
                          <a:spcPts val="0"/>
                        </a:spcAft>
                      </a:pPr>
                      <a:r>
                        <a:rPr lang="ru-RU" sz="1000" dirty="0">
                          <a:effectLst/>
                        </a:rPr>
                        <a:t>0.298*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L="21590" algn="ctr">
                        <a:spcAft>
                          <a:spcPts val="0"/>
                        </a:spcAft>
                      </a:pPr>
                      <a:r>
                        <a:rPr lang="ru-RU" sz="10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extLst>
                  <a:ext uri="{0D108BD9-81ED-4DB2-BD59-A6C34878D82A}">
                    <a16:rowId xmlns:a16="http://schemas.microsoft.com/office/drawing/2014/main" val="1427054975"/>
                  </a:ext>
                </a:extLst>
              </a:tr>
              <a:tr h="820713">
                <a:tc>
                  <a:txBody>
                    <a:bodyPr/>
                    <a:lstStyle/>
                    <a:p>
                      <a:pPr indent="9525" algn="ctr">
                        <a:spcAft>
                          <a:spcPts val="0"/>
                        </a:spcAft>
                      </a:pPr>
                      <a:r>
                        <a:rPr lang="ru-RU" sz="1000">
                          <a:effectLst/>
                        </a:rPr>
                        <a:t>Частота обращений к возможному потерянному Я</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tc>
                <a:tc>
                  <a:txBody>
                    <a:bodyPr/>
                    <a:lstStyle/>
                    <a:p>
                      <a:pPr marL="24130" algn="ctr">
                        <a:spcAft>
                          <a:spcPts val="0"/>
                        </a:spcAft>
                      </a:pPr>
                      <a:r>
                        <a:rPr lang="ru-RU" sz="10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R="22225" algn="ctr">
                        <a:spcAft>
                          <a:spcPts val="0"/>
                        </a:spcAft>
                      </a:pPr>
                      <a:r>
                        <a:rPr lang="ru-RU" sz="1000">
                          <a:effectLst/>
                        </a:rPr>
                        <a:t>0,263*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L="22225" algn="ctr">
                        <a:spcAft>
                          <a:spcPts val="0"/>
                        </a:spcAft>
                      </a:pPr>
                      <a:r>
                        <a:rPr lang="ru-RU" sz="10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L="24130" algn="ctr">
                        <a:spcAft>
                          <a:spcPts val="0"/>
                        </a:spcAft>
                      </a:pPr>
                      <a:r>
                        <a:rPr lang="ru-RU" sz="1000" dirty="0">
                          <a:effectLst/>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tc>
                  <a:txBody>
                    <a:bodyPr/>
                    <a:lstStyle/>
                    <a:p>
                      <a:pPr marR="24130" algn="ctr">
                        <a:spcAft>
                          <a:spcPts val="0"/>
                        </a:spcAft>
                      </a:pPr>
                      <a:r>
                        <a:rPr lang="ru-RU" sz="1000" dirty="0">
                          <a:effectLst/>
                        </a:rPr>
                        <a:t>0,288*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52070" marT="5715" marB="0" anchor="ctr"/>
                </a:tc>
                <a:extLst>
                  <a:ext uri="{0D108BD9-81ED-4DB2-BD59-A6C34878D82A}">
                    <a16:rowId xmlns:a16="http://schemas.microsoft.com/office/drawing/2014/main" val="2905620005"/>
                  </a:ext>
                </a:extLst>
              </a:tr>
            </a:tbl>
          </a:graphicData>
        </a:graphic>
      </p:graphicFrame>
      <p:sp>
        <p:nvSpPr>
          <p:cNvPr id="7" name="Rectangle 1">
            <a:extLst>
              <a:ext uri="{FF2B5EF4-FFF2-40B4-BE49-F238E27FC236}">
                <a16:creationId xmlns:a16="http://schemas.microsoft.com/office/drawing/2014/main" id="{1809C7D5-8073-4F45-9BEC-91D1128117CB}"/>
              </a:ext>
            </a:extLst>
          </p:cNvPr>
          <p:cNvSpPr>
            <a:spLocks noGrp="1" noChangeArrowheads="1"/>
          </p:cNvSpPr>
          <p:nvPr>
            <p:ph type="subTitle" idx="1"/>
          </p:nvPr>
        </p:nvSpPr>
        <p:spPr bwMode="auto">
          <a:xfrm>
            <a:off x="323527" y="2747124"/>
            <a:ext cx="1942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95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52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462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59F0E8-F31C-489F-9DDE-BFE8DFF07889}"/>
              </a:ext>
            </a:extLst>
          </p:cNvPr>
          <p:cNvSpPr>
            <a:spLocks noGrp="1"/>
          </p:cNvSpPr>
          <p:nvPr>
            <p:ph type="title"/>
          </p:nvPr>
        </p:nvSpPr>
        <p:spPr/>
        <p:txBody>
          <a:bodyPr/>
          <a:lstStyle/>
          <a:p>
            <a:r>
              <a:rPr lang="ru-RU" dirty="0"/>
              <a:t>Выводы</a:t>
            </a:r>
          </a:p>
        </p:txBody>
      </p:sp>
      <p:sp>
        <p:nvSpPr>
          <p:cNvPr id="3" name="Номер слайда 2">
            <a:extLst>
              <a:ext uri="{FF2B5EF4-FFF2-40B4-BE49-F238E27FC236}">
                <a16:creationId xmlns:a16="http://schemas.microsoft.com/office/drawing/2014/main" id="{09404714-742C-4712-A14B-A0FB99316E98}"/>
              </a:ext>
            </a:extLst>
          </p:cNvPr>
          <p:cNvSpPr>
            <a:spLocks noGrp="1"/>
          </p:cNvSpPr>
          <p:nvPr>
            <p:ph type="sldNum" sz="quarter" idx="12"/>
          </p:nvPr>
        </p:nvSpPr>
        <p:spPr/>
        <p:txBody>
          <a:bodyPr/>
          <a:lstStyle/>
          <a:p>
            <a:fld id="{CB07D4DF-2351-4A60-A90B-60ED82532F73}" type="slidenum">
              <a:rPr lang="ru-RU" smtClean="0"/>
              <a:pPr/>
              <a:t>11</a:t>
            </a:fld>
            <a:endParaRPr lang="ru-RU" dirty="0"/>
          </a:p>
        </p:txBody>
      </p:sp>
      <p:sp>
        <p:nvSpPr>
          <p:cNvPr id="4" name="Подзаголовок 3">
            <a:extLst>
              <a:ext uri="{FF2B5EF4-FFF2-40B4-BE49-F238E27FC236}">
                <a16:creationId xmlns:a16="http://schemas.microsoft.com/office/drawing/2014/main" id="{955685C8-CA25-48D9-A62A-1C69410D77DA}"/>
              </a:ext>
            </a:extLst>
          </p:cNvPr>
          <p:cNvSpPr>
            <a:spLocks noGrp="1"/>
          </p:cNvSpPr>
          <p:nvPr>
            <p:ph type="subTitle" idx="1"/>
          </p:nvPr>
        </p:nvSpPr>
        <p:spPr>
          <a:xfrm>
            <a:off x="323527" y="843558"/>
            <a:ext cx="8704741" cy="3744416"/>
          </a:xfrm>
        </p:spPr>
        <p:txBody>
          <a:bodyPr>
            <a:normAutofit/>
          </a:bodyPr>
          <a:lstStyle/>
          <a:p>
            <a:r>
              <a:rPr lang="ru-RU" dirty="0"/>
              <a:t>Потерянные возможные Я</a:t>
            </a:r>
          </a:p>
          <a:p>
            <a:pPr marL="342900" indent="-342900">
              <a:buFont typeface="Arial" panose="020B0604020202020204" pitchFamily="34" charset="0"/>
              <a:buChar char="•"/>
            </a:pPr>
            <a:r>
              <a:rPr lang="ru-RU" dirty="0"/>
              <a:t>являются частью психической реальности человека, к которой он периодически обращается </a:t>
            </a:r>
          </a:p>
          <a:p>
            <a:pPr marL="342900" indent="-342900">
              <a:buFont typeface="Arial" panose="020B0604020202020204" pitchFamily="34" charset="0"/>
              <a:buChar char="•"/>
            </a:pPr>
            <a:r>
              <a:rPr lang="ru-RU" dirty="0"/>
              <a:t>вносят вклад в определение своего прошлого как наполненного </a:t>
            </a:r>
          </a:p>
          <a:p>
            <a:pPr marL="342900" indent="-342900">
              <a:buFont typeface="Arial" panose="020B0604020202020204" pitchFamily="34" charset="0"/>
              <a:buChar char="•"/>
            </a:pPr>
            <a:r>
              <a:rPr lang="ru-RU" dirty="0"/>
              <a:t>участвуют в формировании актуальных представлений о себе, образуя конфигурацию с другими компонентами «Я</a:t>
            </a:r>
            <a:r>
              <a:rPr lang="ru-RU"/>
              <a:t>» </a:t>
            </a:r>
            <a:endParaRPr lang="ru-RU" dirty="0"/>
          </a:p>
        </p:txBody>
      </p:sp>
    </p:spTree>
    <p:extLst>
      <p:ext uri="{BB962C8B-B14F-4D97-AF65-F5344CB8AC3E}">
        <p14:creationId xmlns:p14="http://schemas.microsoft.com/office/powerpoint/2010/main" val="319026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95536" y="2355726"/>
            <a:ext cx="8568952" cy="360040"/>
          </a:xfrm>
        </p:spPr>
        <p:txBody>
          <a:bodyPr>
            <a:normAutofit lnSpcReduction="10000"/>
          </a:bodyPr>
          <a:lstStyle/>
          <a:p>
            <a:r>
              <a:rPr lang="ru-RU" dirty="0"/>
              <a:t>Спасибо за внимание!</a:t>
            </a:r>
          </a:p>
        </p:txBody>
      </p:sp>
      <p:sp>
        <p:nvSpPr>
          <p:cNvPr id="3" name="Заголовок 2"/>
          <p:cNvSpPr>
            <a:spLocks noGrp="1"/>
          </p:cNvSpPr>
          <p:nvPr>
            <p:ph type="title"/>
          </p:nvPr>
        </p:nvSpPr>
        <p:spPr/>
        <p:txBody>
          <a:bodyPr/>
          <a:lstStyle/>
          <a:p>
            <a:endParaRPr lang="ru-RU" dirty="0"/>
          </a:p>
        </p:txBody>
      </p:sp>
    </p:spTree>
    <p:extLst>
      <p:ext uri="{BB962C8B-B14F-4D97-AF65-F5344CB8AC3E}">
        <p14:creationId xmlns:p14="http://schemas.microsoft.com/office/powerpoint/2010/main" val="323105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lumMod val="75000"/>
                    <a:lumOff val="25000"/>
                  </a:schemeClr>
                </a:solidFill>
              </a:rPr>
              <a:t>Актуальность</a:t>
            </a:r>
          </a:p>
        </p:txBody>
      </p:sp>
      <p:sp>
        <p:nvSpPr>
          <p:cNvPr id="3" name="Номер слайда 2"/>
          <p:cNvSpPr>
            <a:spLocks noGrp="1"/>
          </p:cNvSpPr>
          <p:nvPr>
            <p:ph type="sldNum" sz="quarter" idx="12"/>
          </p:nvPr>
        </p:nvSpPr>
        <p:spPr/>
        <p:txBody>
          <a:bodyPr/>
          <a:lstStyle/>
          <a:p>
            <a:fld id="{CB07D4DF-2351-4A60-A90B-60ED82532F73}" type="slidenum">
              <a:rPr lang="ru-RU" smtClean="0"/>
              <a:pPr/>
              <a:t>2</a:t>
            </a:fld>
            <a:endParaRPr lang="ru-RU" dirty="0"/>
          </a:p>
        </p:txBody>
      </p:sp>
      <p:sp>
        <p:nvSpPr>
          <p:cNvPr id="4" name="Подзаголовок 3"/>
          <p:cNvSpPr>
            <a:spLocks noGrp="1"/>
          </p:cNvSpPr>
          <p:nvPr>
            <p:ph type="subTitle" idx="1"/>
          </p:nvPr>
        </p:nvSpPr>
        <p:spPr/>
        <p:txBody>
          <a:bodyPr>
            <a:normAutofit fontScale="70000" lnSpcReduction="20000"/>
          </a:bodyPr>
          <a:lstStyle/>
          <a:p>
            <a:endParaRPr lang="ru-RU" b="1" dirty="0"/>
          </a:p>
          <a:p>
            <a:r>
              <a:rPr lang="ru-RU" b="1" dirty="0"/>
              <a:t>множественность </a:t>
            </a:r>
            <a:r>
              <a:rPr lang="ru-RU" dirty="0"/>
              <a:t>(концепция </a:t>
            </a:r>
            <a:r>
              <a:rPr lang="ru-RU" i="1" dirty="0"/>
              <a:t>возможных Я</a:t>
            </a:r>
            <a:r>
              <a:rPr lang="ru-RU" dirty="0"/>
              <a:t> </a:t>
            </a:r>
            <a:r>
              <a:rPr lang="ru-RU" dirty="0" err="1"/>
              <a:t>Маркус</a:t>
            </a:r>
            <a:r>
              <a:rPr lang="ru-RU" dirty="0"/>
              <a:t> Х., </a:t>
            </a:r>
            <a:r>
              <a:rPr lang="ru-RU" dirty="0" err="1"/>
              <a:t>Ньюриус</a:t>
            </a:r>
            <a:r>
              <a:rPr lang="ru-RU" dirty="0"/>
              <a:t> П. (1986): желаемые, ожидаемые и избегаемые возможные Я (</a:t>
            </a:r>
            <a:r>
              <a:rPr lang="en-US" dirty="0"/>
              <a:t>hoped</a:t>
            </a:r>
            <a:r>
              <a:rPr lang="ru-RU" dirty="0"/>
              <a:t>-</a:t>
            </a:r>
            <a:r>
              <a:rPr lang="en-US" dirty="0"/>
              <a:t>for</a:t>
            </a:r>
            <a:r>
              <a:rPr lang="ru-RU" dirty="0"/>
              <a:t>, </a:t>
            </a:r>
            <a:r>
              <a:rPr lang="en-US" dirty="0"/>
              <a:t>expected</a:t>
            </a:r>
            <a:r>
              <a:rPr lang="ru-RU" dirty="0"/>
              <a:t> и </a:t>
            </a:r>
            <a:r>
              <a:rPr lang="ru-RU" dirty="0" err="1"/>
              <a:t>feared</a:t>
            </a:r>
            <a:r>
              <a:rPr lang="ru-RU" dirty="0"/>
              <a:t> </a:t>
            </a:r>
            <a:r>
              <a:rPr lang="ru-RU" dirty="0" err="1"/>
              <a:t>selves</a:t>
            </a:r>
            <a:r>
              <a:rPr lang="ru-RU" dirty="0"/>
              <a:t>), потерянные возможные Я (</a:t>
            </a:r>
            <a:r>
              <a:rPr lang="ru-RU" dirty="0" err="1"/>
              <a:t>lost</a:t>
            </a:r>
            <a:r>
              <a:rPr lang="ru-RU" dirty="0"/>
              <a:t> </a:t>
            </a:r>
            <a:r>
              <a:rPr lang="ru-RU" dirty="0" err="1"/>
              <a:t>selves</a:t>
            </a:r>
            <a:r>
              <a:rPr lang="ru-RU" dirty="0"/>
              <a:t>), наилучшие возможные Я (</a:t>
            </a:r>
            <a:r>
              <a:rPr lang="ru-RU" dirty="0" err="1"/>
              <a:t>best</a:t>
            </a:r>
            <a:r>
              <a:rPr lang="ru-RU" dirty="0"/>
              <a:t> </a:t>
            </a:r>
            <a:r>
              <a:rPr lang="ru-RU" dirty="0" err="1"/>
              <a:t>possible</a:t>
            </a:r>
            <a:r>
              <a:rPr lang="ru-RU" dirty="0"/>
              <a:t> </a:t>
            </a:r>
            <a:r>
              <a:rPr lang="ru-RU" dirty="0" err="1"/>
              <a:t>selves</a:t>
            </a:r>
            <a:r>
              <a:rPr lang="ru-RU" dirty="0"/>
              <a:t>) </a:t>
            </a:r>
            <a:r>
              <a:rPr lang="en-US" dirty="0"/>
              <a:t>(King, 2004)</a:t>
            </a:r>
            <a:r>
              <a:rPr lang="ru-RU" dirty="0"/>
              <a:t>.  </a:t>
            </a:r>
          </a:p>
          <a:p>
            <a:pPr marL="1238250" indent="-342900">
              <a:buFont typeface="Arial" panose="020B0604020202020204" pitchFamily="34" charset="0"/>
              <a:buChar char="•"/>
            </a:pPr>
            <a:r>
              <a:rPr lang="ru-RU" b="1" dirty="0" err="1"/>
              <a:t>политемпоральность</a:t>
            </a:r>
            <a:r>
              <a:rPr lang="ru-RU" dirty="0"/>
              <a:t>: «психологическое прошлое и психологическое будущее — одновременные части психологического поля, существующего в данное время </a:t>
            </a:r>
            <a:r>
              <a:rPr lang="ru-RU" dirty="0" err="1"/>
              <a:t>t</a:t>
            </a:r>
            <a:r>
              <a:rPr lang="ru-RU" dirty="0"/>
              <a:t>» (</a:t>
            </a:r>
            <a:r>
              <a:rPr lang="ru-RU" dirty="0" err="1"/>
              <a:t>К.Левин</a:t>
            </a:r>
            <a:r>
              <a:rPr lang="ru-RU" dirty="0"/>
              <a:t>)</a:t>
            </a:r>
            <a:endParaRPr lang="ru-RU" b="1" dirty="0"/>
          </a:p>
          <a:p>
            <a:pPr marL="1238250" indent="-342900">
              <a:buFont typeface="Arial" panose="020B0604020202020204" pitchFamily="34" charset="0"/>
              <a:buChar char="•"/>
            </a:pPr>
            <a:r>
              <a:rPr lang="ru-RU" b="1" dirty="0" err="1"/>
              <a:t>вероятностность</a:t>
            </a:r>
            <a:r>
              <a:rPr lang="ru-RU" dirty="0"/>
              <a:t> (концепция возможных Я</a:t>
            </a:r>
            <a:r>
              <a:rPr lang="en-US" dirty="0"/>
              <a:t>, </a:t>
            </a:r>
            <a:r>
              <a:rPr lang="ru-RU" dirty="0"/>
              <a:t> невозможных Я (Костенко, 2017))</a:t>
            </a:r>
          </a:p>
          <a:p>
            <a:pPr marL="1238250" indent="-342900">
              <a:buFont typeface="Arial" panose="020B0604020202020204" pitchFamily="34" charset="0"/>
              <a:buChar char="•"/>
            </a:pPr>
            <a:r>
              <a:rPr lang="ru-RU" b="1" dirty="0"/>
              <a:t>неустойчивость, изменчивость:</a:t>
            </a:r>
            <a:r>
              <a:rPr lang="ru-RU" dirty="0"/>
              <a:t> «диффузная идентичность», «текучая идентичность», выбор идентичности из репертуара Я, зависимость от контекста, напр., временной перспективы </a:t>
            </a:r>
          </a:p>
          <a:p>
            <a:pPr marL="1238250" indent="-342900">
              <a:buFont typeface="Arial" panose="020B0604020202020204" pitchFamily="34" charset="0"/>
              <a:buChar char="•"/>
            </a:pPr>
            <a:r>
              <a:rPr lang="ru-RU" b="1" dirty="0"/>
              <a:t>целостность</a:t>
            </a:r>
            <a:r>
              <a:rPr lang="ru-RU" dirty="0"/>
              <a:t> (Я-концепция как гештальт)</a:t>
            </a:r>
          </a:p>
          <a:p>
            <a:pPr marL="1238250" indent="-342900">
              <a:buFont typeface="Courier New" panose="02070309020205020404" pitchFamily="49" charset="0"/>
              <a:buChar char="o"/>
            </a:pPr>
            <a:endParaRPr lang="ru-RU" dirty="0"/>
          </a:p>
          <a:p>
            <a:endParaRPr lang="ru-RU" dirty="0"/>
          </a:p>
        </p:txBody>
      </p:sp>
      <p:sp>
        <p:nvSpPr>
          <p:cNvPr id="5" name="Текст 4"/>
          <p:cNvSpPr>
            <a:spLocks noGrp="1"/>
          </p:cNvSpPr>
          <p:nvPr>
            <p:ph type="body" sz="quarter" idx="13"/>
          </p:nvPr>
        </p:nvSpPr>
        <p:spPr/>
        <p:txBody>
          <a:bodyPr/>
          <a:lstStyle/>
          <a:p>
            <a:r>
              <a:rPr lang="ru-RU" dirty="0">
                <a:solidFill>
                  <a:schemeClr val="accent2">
                    <a:lumMod val="75000"/>
                  </a:schemeClr>
                </a:solidFill>
              </a:rPr>
              <a:t>Я-концепция</a:t>
            </a:r>
          </a:p>
        </p:txBody>
      </p:sp>
    </p:spTree>
    <p:extLst>
      <p:ext uri="{BB962C8B-B14F-4D97-AF65-F5344CB8AC3E}">
        <p14:creationId xmlns:p14="http://schemas.microsoft.com/office/powerpoint/2010/main" val="219393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CFFA0C-DB77-7D45-9162-7B73B242CA5B}"/>
              </a:ext>
            </a:extLst>
          </p:cNvPr>
          <p:cNvSpPr>
            <a:spLocks noGrp="1"/>
          </p:cNvSpPr>
          <p:nvPr>
            <p:ph type="title"/>
          </p:nvPr>
        </p:nvSpPr>
        <p:spPr/>
        <p:txBody>
          <a:bodyPr/>
          <a:lstStyle/>
          <a:p>
            <a:endParaRPr lang="ru-RU"/>
          </a:p>
        </p:txBody>
      </p:sp>
      <p:sp>
        <p:nvSpPr>
          <p:cNvPr id="3" name="Номер слайда 2">
            <a:extLst>
              <a:ext uri="{FF2B5EF4-FFF2-40B4-BE49-F238E27FC236}">
                <a16:creationId xmlns:a16="http://schemas.microsoft.com/office/drawing/2014/main" id="{31982746-5625-9C47-8449-48E582ACEB7A}"/>
              </a:ext>
            </a:extLst>
          </p:cNvPr>
          <p:cNvSpPr>
            <a:spLocks noGrp="1"/>
          </p:cNvSpPr>
          <p:nvPr>
            <p:ph type="sldNum" sz="quarter" idx="12"/>
          </p:nvPr>
        </p:nvSpPr>
        <p:spPr/>
        <p:txBody>
          <a:bodyPr/>
          <a:lstStyle/>
          <a:p>
            <a:fld id="{CB07D4DF-2351-4A60-A90B-60ED82532F73}" type="slidenum">
              <a:rPr lang="ru-RU" smtClean="0"/>
              <a:pPr/>
              <a:t>3</a:t>
            </a:fld>
            <a:endParaRPr lang="ru-RU" dirty="0"/>
          </a:p>
        </p:txBody>
      </p:sp>
      <p:sp>
        <p:nvSpPr>
          <p:cNvPr id="4" name="Подзаголовок 3">
            <a:extLst>
              <a:ext uri="{FF2B5EF4-FFF2-40B4-BE49-F238E27FC236}">
                <a16:creationId xmlns:a16="http://schemas.microsoft.com/office/drawing/2014/main" id="{02706E3B-ACF6-B14B-AA33-9572EB5ED8BA}"/>
              </a:ext>
            </a:extLst>
          </p:cNvPr>
          <p:cNvSpPr>
            <a:spLocks noGrp="1"/>
          </p:cNvSpPr>
          <p:nvPr>
            <p:ph type="subTitle" idx="1"/>
          </p:nvPr>
        </p:nvSpPr>
        <p:spPr/>
        <p:txBody>
          <a:bodyPr>
            <a:normAutofit fontScale="70000" lnSpcReduction="20000"/>
          </a:bodyPr>
          <a:lstStyle/>
          <a:p>
            <a:pPr marL="342900" indent="-342900">
              <a:buFont typeface="Arial" panose="020B0604020202020204" pitchFamily="34" charset="0"/>
              <a:buChar char="•"/>
            </a:pPr>
            <a:r>
              <a:rPr lang="ru-RU" dirty="0"/>
              <a:t>несбывшиеся планы и  мечты (</a:t>
            </a:r>
            <a:r>
              <a:rPr lang="en-US" dirty="0"/>
              <a:t>Cummings</a:t>
            </a:r>
            <a:r>
              <a:rPr lang="ru-RU" dirty="0"/>
              <a:t>, 1979)</a:t>
            </a:r>
            <a:r>
              <a:rPr lang="en-US" dirty="0"/>
              <a:t> </a:t>
            </a:r>
            <a:endParaRPr lang="ru-RU" dirty="0"/>
          </a:p>
          <a:p>
            <a:pPr marL="342900" indent="-342900">
              <a:buFont typeface="Arial" panose="020B0604020202020204" pitchFamily="34" charset="0"/>
              <a:buChar char="•"/>
            </a:pPr>
            <a:r>
              <a:rPr lang="ru-RU" dirty="0"/>
              <a:t>«отложенная жизнь», «сценарий отложенной жизни» (СОЖ) и «невроз отложенной жизни» (НОЖ) (</a:t>
            </a:r>
            <a:r>
              <a:rPr lang="ru-RU" dirty="0" err="1"/>
              <a:t>Серкин</a:t>
            </a:r>
            <a:r>
              <a:rPr lang="ru-RU" dirty="0"/>
              <a:t>, 1997)</a:t>
            </a:r>
          </a:p>
          <a:p>
            <a:pPr marL="342900" indent="-342900">
              <a:buFont typeface="Arial" panose="020B0604020202020204" pitchFamily="34" charset="0"/>
              <a:buChar char="•"/>
            </a:pPr>
            <a:r>
              <a:rPr lang="ru-RU" dirty="0"/>
              <a:t>замороженные цели</a:t>
            </a:r>
            <a:r>
              <a:rPr lang="en-US" dirty="0"/>
              <a:t> (</a:t>
            </a:r>
            <a:r>
              <a:rPr lang="en-US" dirty="0" err="1"/>
              <a:t>Davydenko</a:t>
            </a:r>
            <a:r>
              <a:rPr lang="en-US" dirty="0"/>
              <a:t>, Werner, </a:t>
            </a:r>
            <a:r>
              <a:rPr lang="en-US" dirty="0" err="1"/>
              <a:t>Milyavskaya</a:t>
            </a:r>
            <a:r>
              <a:rPr lang="ru-RU" dirty="0"/>
              <a:t>,</a:t>
            </a:r>
            <a:r>
              <a:rPr lang="en-US" dirty="0"/>
              <a:t> 2019)</a:t>
            </a:r>
            <a:r>
              <a:rPr lang="ru-RU" dirty="0"/>
              <a:t>  </a:t>
            </a:r>
          </a:p>
          <a:p>
            <a:pPr marL="342900" indent="-342900">
              <a:buFont typeface="Arial" panose="020B0604020202020204" pitchFamily="34" charset="0"/>
              <a:buChar char="•"/>
            </a:pPr>
            <a:r>
              <a:rPr lang="ru-RU" dirty="0"/>
              <a:t>«</a:t>
            </a:r>
            <a:r>
              <a:rPr lang="ru-RU" dirty="0" err="1"/>
              <a:t>уженеосуществимости</a:t>
            </a:r>
            <a:r>
              <a:rPr lang="ru-RU" dirty="0"/>
              <a:t>» </a:t>
            </a:r>
            <a:r>
              <a:rPr lang="en-US" dirty="0"/>
              <a:t>(</a:t>
            </a:r>
            <a:r>
              <a:rPr lang="ru-RU" dirty="0"/>
              <a:t>Сапогова, 2009)</a:t>
            </a:r>
          </a:p>
          <a:p>
            <a:pPr marL="342900" indent="-342900">
              <a:buFont typeface="Arial" panose="020B0604020202020204" pitchFamily="34" charset="0"/>
              <a:buChar char="•"/>
            </a:pPr>
            <a:r>
              <a:rPr lang="ru-RU" dirty="0"/>
              <a:t>альтернативные жизненные истории («что было бы, если…»)(Василевская, 2019)</a:t>
            </a:r>
          </a:p>
          <a:p>
            <a:pPr marL="342900" indent="-342900">
              <a:buFont typeface="Arial" panose="020B0604020202020204" pitchFamily="34" charset="0"/>
              <a:buChar char="•"/>
            </a:pPr>
            <a:r>
              <a:rPr lang="ru-RU" dirty="0"/>
              <a:t>экзистенциальная вина из-за неиспользованной… непрожитой жизни (Ялом, 1999). </a:t>
            </a:r>
          </a:p>
          <a:p>
            <a:endParaRPr lang="ru-RU" dirty="0"/>
          </a:p>
          <a:p>
            <a:r>
              <a:rPr lang="ru-RU" dirty="0"/>
              <a:t>Потерянные возможные Я (</a:t>
            </a:r>
            <a:r>
              <a:rPr lang="ru-RU" dirty="0" err="1"/>
              <a:t>lost</a:t>
            </a:r>
            <a:r>
              <a:rPr lang="ru-RU" dirty="0"/>
              <a:t>  </a:t>
            </a:r>
            <a:r>
              <a:rPr lang="ru-RU" dirty="0" err="1"/>
              <a:t>possible</a:t>
            </a:r>
            <a:r>
              <a:rPr lang="ru-RU" dirty="0"/>
              <a:t>  </a:t>
            </a:r>
            <a:r>
              <a:rPr lang="ru-RU" dirty="0" err="1"/>
              <a:t>selves</a:t>
            </a:r>
            <a:r>
              <a:rPr lang="ru-RU" dirty="0"/>
              <a:t>) — это прошлые представления  человека  о  том,  каким  он  мог  бы  стать  в  будущем,  это  те  мечты,  опасения,  надежды,  которые  по  тем  или  иным  причинам  оказались  несбывшимися,  утраченными, нереализованными (</a:t>
            </a:r>
            <a:r>
              <a:rPr lang="en-US" dirty="0"/>
              <a:t>Markus</a:t>
            </a:r>
            <a:r>
              <a:rPr lang="ru-RU" dirty="0"/>
              <a:t>, </a:t>
            </a:r>
            <a:r>
              <a:rPr lang="en-US" dirty="0" err="1"/>
              <a:t>Nurius</a:t>
            </a:r>
            <a:r>
              <a:rPr lang="ru-RU" dirty="0"/>
              <a:t>, 1986; </a:t>
            </a:r>
            <a:r>
              <a:rPr lang="ru-RU" dirty="0" err="1"/>
              <a:t>Волченкова</a:t>
            </a:r>
            <a:r>
              <a:rPr lang="ru-RU" dirty="0"/>
              <a:t>, Молчанова, 2019</a:t>
            </a:r>
            <a:r>
              <a:rPr lang="en-US" dirty="0"/>
              <a:t>)</a:t>
            </a:r>
            <a:endParaRPr lang="ru-RU" dirty="0"/>
          </a:p>
          <a:p>
            <a:endParaRPr lang="en-US" dirty="0"/>
          </a:p>
          <a:p>
            <a:pPr marL="342900" indent="-342900">
              <a:buFont typeface="Arial" panose="020B0604020202020204" pitchFamily="34" charset="0"/>
              <a:buChar char="•"/>
            </a:pPr>
            <a:endParaRPr lang="ru-RU" dirty="0"/>
          </a:p>
        </p:txBody>
      </p:sp>
      <p:sp>
        <p:nvSpPr>
          <p:cNvPr id="5" name="Текст 4">
            <a:extLst>
              <a:ext uri="{FF2B5EF4-FFF2-40B4-BE49-F238E27FC236}">
                <a16:creationId xmlns:a16="http://schemas.microsoft.com/office/drawing/2014/main" id="{CB5C45C9-084F-F447-A2A6-63482327BBD8}"/>
              </a:ext>
            </a:extLst>
          </p:cNvPr>
          <p:cNvSpPr>
            <a:spLocks noGrp="1"/>
          </p:cNvSpPr>
          <p:nvPr>
            <p:ph type="body" sz="quarter" idx="13"/>
          </p:nvPr>
        </p:nvSpPr>
        <p:spPr/>
        <p:txBody>
          <a:bodyPr/>
          <a:lstStyle/>
          <a:p>
            <a:r>
              <a:rPr lang="ru-RU" dirty="0">
                <a:solidFill>
                  <a:schemeClr val="accent2">
                    <a:lumMod val="75000"/>
                  </a:schemeClr>
                </a:solidFill>
              </a:rPr>
              <a:t>Феномен невоплощенного</a:t>
            </a:r>
          </a:p>
        </p:txBody>
      </p:sp>
    </p:spTree>
    <p:extLst>
      <p:ext uri="{BB962C8B-B14F-4D97-AF65-F5344CB8AC3E}">
        <p14:creationId xmlns:p14="http://schemas.microsoft.com/office/powerpoint/2010/main" val="20250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A1D317-28B0-1546-B7C3-AC2475EB5831}"/>
              </a:ext>
            </a:extLst>
          </p:cNvPr>
          <p:cNvSpPr>
            <a:spLocks noGrp="1"/>
          </p:cNvSpPr>
          <p:nvPr>
            <p:ph type="title"/>
          </p:nvPr>
        </p:nvSpPr>
        <p:spPr/>
        <p:txBody>
          <a:bodyPr/>
          <a:lstStyle/>
          <a:p>
            <a:endParaRPr lang="ru-RU" dirty="0"/>
          </a:p>
        </p:txBody>
      </p:sp>
      <p:sp>
        <p:nvSpPr>
          <p:cNvPr id="3" name="Номер слайда 2">
            <a:extLst>
              <a:ext uri="{FF2B5EF4-FFF2-40B4-BE49-F238E27FC236}">
                <a16:creationId xmlns:a16="http://schemas.microsoft.com/office/drawing/2014/main" id="{27466C18-D076-5B48-BEED-D69496474F78}"/>
              </a:ext>
            </a:extLst>
          </p:cNvPr>
          <p:cNvSpPr>
            <a:spLocks noGrp="1"/>
          </p:cNvSpPr>
          <p:nvPr>
            <p:ph type="sldNum" sz="quarter" idx="12"/>
          </p:nvPr>
        </p:nvSpPr>
        <p:spPr/>
        <p:txBody>
          <a:bodyPr/>
          <a:lstStyle/>
          <a:p>
            <a:fld id="{CB07D4DF-2351-4A60-A90B-60ED82532F73}" type="slidenum">
              <a:rPr lang="ru-RU" smtClean="0"/>
              <a:pPr/>
              <a:t>4</a:t>
            </a:fld>
            <a:endParaRPr lang="ru-RU" dirty="0"/>
          </a:p>
        </p:txBody>
      </p:sp>
      <p:sp>
        <p:nvSpPr>
          <p:cNvPr id="4" name="Подзаголовок 3">
            <a:extLst>
              <a:ext uri="{FF2B5EF4-FFF2-40B4-BE49-F238E27FC236}">
                <a16:creationId xmlns:a16="http://schemas.microsoft.com/office/drawing/2014/main" id="{A69FD638-9F66-E542-9C97-E3D73DF5C966}"/>
              </a:ext>
            </a:extLst>
          </p:cNvPr>
          <p:cNvSpPr>
            <a:spLocks noGrp="1"/>
          </p:cNvSpPr>
          <p:nvPr>
            <p:ph type="subTitle" idx="1"/>
          </p:nvPr>
        </p:nvSpPr>
        <p:spPr/>
        <p:txBody>
          <a:bodyPr>
            <a:normAutofit fontScale="55000" lnSpcReduction="20000"/>
          </a:bodyPr>
          <a:lstStyle/>
          <a:p>
            <a:pPr marL="342900" indent="-342900">
              <a:buFont typeface="Arial" panose="020B0604020202020204" pitchFamily="34" charset="0"/>
              <a:buChar char="•"/>
            </a:pPr>
            <a:r>
              <a:rPr lang="ru-RU" dirty="0"/>
              <a:t>Значимость потерянного Я, шаги, предпринятые для его реализации, размышления о нем и уверенность в собственной способности его реализовать связаны с уровнем субъективного благополучия (</a:t>
            </a:r>
            <a:r>
              <a:rPr lang="ru-RU" dirty="0" err="1"/>
              <a:t>Волченкова</a:t>
            </a:r>
            <a:r>
              <a:rPr lang="ru-RU" dirty="0"/>
              <a:t>, Молчанова, 2019; Костенко, </a:t>
            </a:r>
            <a:r>
              <a:rPr lang="ru-RU" dirty="0" err="1"/>
              <a:t>Гришутина</a:t>
            </a:r>
            <a:r>
              <a:rPr lang="ru-RU" dirty="0"/>
              <a:t>, 2018). </a:t>
            </a:r>
          </a:p>
          <a:p>
            <a:pPr marL="342900" indent="-342900">
              <a:buFont typeface="Arial" panose="020B0604020202020204" pitchFamily="34" charset="0"/>
              <a:buChar char="•"/>
            </a:pPr>
            <a:r>
              <a:rPr lang="ru-RU" dirty="0"/>
              <a:t>Выраженность сожаления о нереализованном образе Я, </a:t>
            </a:r>
            <a:r>
              <a:rPr lang="ru-RU" dirty="0" err="1"/>
              <a:t>руминации</a:t>
            </a:r>
            <a:r>
              <a:rPr lang="ru-RU" dirty="0"/>
              <a:t> обратно связаны с </a:t>
            </a:r>
            <a:r>
              <a:rPr lang="ru-RU" dirty="0" err="1"/>
              <a:t>самопринятием</a:t>
            </a:r>
            <a:r>
              <a:rPr lang="ru-RU" dirty="0"/>
              <a:t> (Там же).</a:t>
            </a:r>
          </a:p>
          <a:p>
            <a:pPr marL="342900" indent="-342900">
              <a:buFont typeface="Arial" panose="020B0604020202020204" pitchFamily="34" charset="0"/>
              <a:buChar char="•"/>
            </a:pPr>
            <a:r>
              <a:rPr lang="ru-RU" dirty="0"/>
              <a:t>Ч</a:t>
            </a:r>
            <a:r>
              <a:rPr lang="ru-RU" i="1" dirty="0"/>
              <a:t>астота</a:t>
            </a:r>
            <a:r>
              <a:rPr lang="ru-RU" dirty="0"/>
              <a:t> текущих размышлений о потерянных Я не связана с уровнем их </a:t>
            </a:r>
            <a:r>
              <a:rPr lang="ru-RU" i="1" dirty="0"/>
              <a:t>детализации</a:t>
            </a:r>
            <a:r>
              <a:rPr lang="ru-RU" dirty="0"/>
              <a:t> и </a:t>
            </a:r>
            <a:r>
              <a:rPr lang="ru-RU" i="1" dirty="0"/>
              <a:t>проработки (</a:t>
            </a:r>
            <a:r>
              <a:rPr lang="en-US" dirty="0"/>
              <a:t>King, </a:t>
            </a:r>
            <a:r>
              <a:rPr lang="en-US" dirty="0" err="1"/>
              <a:t>Raspin</a:t>
            </a:r>
            <a:r>
              <a:rPr lang="ru-RU" dirty="0"/>
              <a:t>, 2004). </a:t>
            </a:r>
          </a:p>
          <a:p>
            <a:pPr marL="342900" indent="-342900">
              <a:buFont typeface="Arial" panose="020B0604020202020204" pitchFamily="34" charset="0"/>
              <a:buChar char="•"/>
            </a:pPr>
            <a:r>
              <a:rPr lang="ru-RU" dirty="0"/>
              <a:t>Стадии процесса личностного самоизменения рассмотрены с позиции возможных потерянных Я (</a:t>
            </a:r>
            <a:r>
              <a:rPr lang="en-US" dirty="0"/>
              <a:t>Athens</a:t>
            </a:r>
            <a:r>
              <a:rPr lang="ru-RU" dirty="0"/>
              <a:t>, 1995;  </a:t>
            </a:r>
            <a:r>
              <a:rPr lang="ru-RU" dirty="0" err="1"/>
              <a:t>Прохазка</a:t>
            </a:r>
            <a:r>
              <a:rPr lang="ru-RU" dirty="0"/>
              <a:t>, </a:t>
            </a:r>
            <a:r>
              <a:rPr lang="ru-RU" dirty="0" err="1"/>
              <a:t>Норкросс</a:t>
            </a:r>
            <a:r>
              <a:rPr lang="ru-RU" dirty="0"/>
              <a:t>, </a:t>
            </a:r>
            <a:r>
              <a:rPr lang="ru-RU" dirty="0" err="1"/>
              <a:t>ди</a:t>
            </a:r>
            <a:r>
              <a:rPr lang="ru-RU" dirty="0"/>
              <a:t> </a:t>
            </a:r>
            <a:r>
              <a:rPr lang="ru-RU" dirty="0" err="1"/>
              <a:t>Клементе</a:t>
            </a:r>
            <a:r>
              <a:rPr lang="ru-RU" dirty="0"/>
              <a:t>, 2013).</a:t>
            </a:r>
          </a:p>
          <a:p>
            <a:r>
              <a:rPr lang="ru-RU" b="1" dirty="0"/>
              <a:t>Новые тенденции:</a:t>
            </a:r>
          </a:p>
          <a:p>
            <a:r>
              <a:rPr lang="ru-RU" dirty="0"/>
              <a:t>Уровень развития Эго коррелирует с полнотой и яркостью представлений о потерянном Я: более развитое Эго способно бесстрашно оглядываться назад на потерянные цели  (на выборках разведенных женщин, гомосексуальных людей, родителей детей с синдромом Дауна, случаях «</a:t>
            </a:r>
            <a:r>
              <a:rPr lang="ru-RU" dirty="0" err="1"/>
              <a:t>посттравмаческого</a:t>
            </a:r>
            <a:r>
              <a:rPr lang="ru-RU" dirty="0"/>
              <a:t> роста» (</a:t>
            </a:r>
            <a:r>
              <a:rPr lang="en" dirty="0"/>
              <a:t>King</a:t>
            </a:r>
            <a:r>
              <a:rPr lang="ru-RU" dirty="0"/>
              <a:t>, </a:t>
            </a:r>
            <a:r>
              <a:rPr lang="en" dirty="0"/>
              <a:t>Hicks, </a:t>
            </a:r>
            <a:r>
              <a:rPr lang="en" dirty="0">
                <a:hlinkClick r:id="rId3">
                  <a:extLst>
                    <a:ext uri="{A12FA001-AC4F-418D-AE19-62706E023703}">
                      <ahyp:hlinkClr xmlns:ahyp="http://schemas.microsoft.com/office/drawing/2018/hyperlinkcolor" val="tx"/>
                    </a:ext>
                  </a:extLst>
                </a:hlinkClick>
              </a:rPr>
              <a:t>2007</a:t>
            </a:r>
            <a:r>
              <a:rPr lang="ru-RU" dirty="0"/>
              <a:t>; </a:t>
            </a:r>
            <a:r>
              <a:rPr lang="en" dirty="0"/>
              <a:t>King</a:t>
            </a:r>
            <a:r>
              <a:rPr lang="ru-RU" dirty="0"/>
              <a:t>, </a:t>
            </a:r>
            <a:r>
              <a:rPr lang="en" dirty="0"/>
              <a:t>Mitchell</a:t>
            </a:r>
            <a:r>
              <a:rPr lang="ru-RU" dirty="0"/>
              <a:t>, 2015)</a:t>
            </a:r>
            <a:r>
              <a:rPr lang="en" dirty="0"/>
              <a:t>).</a:t>
            </a:r>
            <a:endParaRPr lang="ru-RU" dirty="0"/>
          </a:p>
          <a:p>
            <a:r>
              <a:rPr lang="ru-RU" dirty="0"/>
              <a:t>В психотерапевтической практике описаны случаи, когда нереализованные Я не отвергаются – человек может знать, что некоторые из шансов никогда не будут реализованы, но они продолжают существовать для него как значимые ”спящие” интенции (Сапогова, 2009, 2014).</a:t>
            </a:r>
            <a:br>
              <a:rPr lang="en" dirty="0"/>
            </a:br>
            <a:endParaRPr lang="en" dirty="0"/>
          </a:p>
          <a:p>
            <a:endParaRPr lang="ru-RU" dirty="0"/>
          </a:p>
        </p:txBody>
      </p:sp>
      <p:sp>
        <p:nvSpPr>
          <p:cNvPr id="5" name="Текст 4">
            <a:extLst>
              <a:ext uri="{FF2B5EF4-FFF2-40B4-BE49-F238E27FC236}">
                <a16:creationId xmlns:a16="http://schemas.microsoft.com/office/drawing/2014/main" id="{FE2E2779-4077-5647-A429-723E2E478D06}"/>
              </a:ext>
            </a:extLst>
          </p:cNvPr>
          <p:cNvSpPr>
            <a:spLocks noGrp="1"/>
          </p:cNvSpPr>
          <p:nvPr>
            <p:ph type="body" sz="quarter" idx="13"/>
          </p:nvPr>
        </p:nvSpPr>
        <p:spPr/>
        <p:txBody>
          <a:bodyPr>
            <a:normAutofit fontScale="92500"/>
          </a:bodyPr>
          <a:lstStyle/>
          <a:p>
            <a:r>
              <a:rPr lang="ru-RU" dirty="0"/>
              <a:t>Исследовательский контекст потерянных возможных Я</a:t>
            </a:r>
          </a:p>
        </p:txBody>
      </p:sp>
    </p:spTree>
    <p:extLst>
      <p:ext uri="{BB962C8B-B14F-4D97-AF65-F5344CB8AC3E}">
        <p14:creationId xmlns:p14="http://schemas.microsoft.com/office/powerpoint/2010/main" val="347262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C40F3C-E102-284E-964F-0AB80DC602FF}"/>
              </a:ext>
            </a:extLst>
          </p:cNvPr>
          <p:cNvSpPr>
            <a:spLocks noGrp="1"/>
          </p:cNvSpPr>
          <p:nvPr>
            <p:ph type="title"/>
          </p:nvPr>
        </p:nvSpPr>
        <p:spPr>
          <a:xfrm>
            <a:off x="323528" y="267494"/>
            <a:ext cx="5976664" cy="421555"/>
          </a:xfrm>
        </p:spPr>
        <p:txBody>
          <a:bodyPr/>
          <a:lstStyle/>
          <a:p>
            <a:r>
              <a:rPr lang="ru-RU" dirty="0"/>
              <a:t>Материалы и методы исследования</a:t>
            </a:r>
          </a:p>
        </p:txBody>
      </p:sp>
      <p:sp>
        <p:nvSpPr>
          <p:cNvPr id="3" name="Номер слайда 2">
            <a:extLst>
              <a:ext uri="{FF2B5EF4-FFF2-40B4-BE49-F238E27FC236}">
                <a16:creationId xmlns:a16="http://schemas.microsoft.com/office/drawing/2014/main" id="{E2625E64-1DD3-1F4E-93E3-8B8C812A0289}"/>
              </a:ext>
            </a:extLst>
          </p:cNvPr>
          <p:cNvSpPr>
            <a:spLocks noGrp="1"/>
          </p:cNvSpPr>
          <p:nvPr>
            <p:ph type="sldNum" sz="quarter" idx="12"/>
          </p:nvPr>
        </p:nvSpPr>
        <p:spPr/>
        <p:txBody>
          <a:bodyPr/>
          <a:lstStyle/>
          <a:p>
            <a:fld id="{CB07D4DF-2351-4A60-A90B-60ED82532F73}" type="slidenum">
              <a:rPr lang="ru-RU" smtClean="0"/>
              <a:pPr/>
              <a:t>5</a:t>
            </a:fld>
            <a:endParaRPr lang="ru-RU" dirty="0"/>
          </a:p>
        </p:txBody>
      </p:sp>
      <p:sp>
        <p:nvSpPr>
          <p:cNvPr id="4" name="Подзаголовок 3">
            <a:extLst>
              <a:ext uri="{FF2B5EF4-FFF2-40B4-BE49-F238E27FC236}">
                <a16:creationId xmlns:a16="http://schemas.microsoft.com/office/drawing/2014/main" id="{BD11A96E-AE47-0A4E-B827-B465C2BC8460}"/>
              </a:ext>
            </a:extLst>
          </p:cNvPr>
          <p:cNvSpPr>
            <a:spLocks noGrp="1"/>
          </p:cNvSpPr>
          <p:nvPr>
            <p:ph type="subTitle" idx="1"/>
          </p:nvPr>
        </p:nvSpPr>
        <p:spPr>
          <a:xfrm>
            <a:off x="323247" y="1126342"/>
            <a:ext cx="8704741" cy="3024336"/>
          </a:xfrm>
        </p:spPr>
        <p:txBody>
          <a:bodyPr>
            <a:normAutofit fontScale="62500" lnSpcReduction="20000"/>
          </a:bodyPr>
          <a:lstStyle/>
          <a:p>
            <a:r>
              <a:rPr lang="ru-RU" dirty="0"/>
              <a:t>В исследовании приняло участие 59 респондентов (14 мужчин и 45 женщин) в возрасте от 20 до 42 лет (М=23,6), все с высшим образованием или в процессе его получения. Выборка была набрана как выборка «по возможности».</a:t>
            </a:r>
          </a:p>
          <a:p>
            <a:pPr marL="342900" indent="-342900">
              <a:buFont typeface="Arial" panose="020B0604020202020204" pitchFamily="34" charset="0"/>
              <a:buChar char="•"/>
            </a:pPr>
            <a:r>
              <a:rPr lang="ru-RU" dirty="0"/>
              <a:t>Для описания </a:t>
            </a:r>
            <a:r>
              <a:rPr lang="ru-RU" i="1" dirty="0"/>
              <a:t>репрезентаций возможных потерянных Я</a:t>
            </a:r>
            <a:r>
              <a:rPr lang="ru-RU" dirty="0"/>
              <a:t> было проведено </a:t>
            </a:r>
            <a:r>
              <a:rPr lang="ru-RU" dirty="0" err="1"/>
              <a:t>полуструктурированное</a:t>
            </a:r>
            <a:r>
              <a:rPr lang="ru-RU" dirty="0"/>
              <a:t> интервью; по шкале </a:t>
            </a:r>
            <a:r>
              <a:rPr lang="ru-RU" dirty="0" err="1"/>
              <a:t>Лайкерта</a:t>
            </a:r>
            <a:r>
              <a:rPr lang="ru-RU" dirty="0"/>
              <a:t> просили оценить параметры потерянных возможных Я: значимость, трудность отказа, частота обращений, выраженность сожаления, способность к воплощению и вероятность воплощения (К. </a:t>
            </a:r>
            <a:r>
              <a:rPr lang="ru-RU" dirty="0" err="1"/>
              <a:t>Хукер</a:t>
            </a:r>
            <a:r>
              <a:rPr lang="ru-RU" dirty="0"/>
              <a:t>).</a:t>
            </a:r>
          </a:p>
          <a:p>
            <a:pPr marL="342900" indent="-342900">
              <a:buFont typeface="Arial" panose="020B0604020202020204" pitchFamily="34" charset="0"/>
              <a:buChar char="•"/>
            </a:pPr>
            <a:r>
              <a:rPr lang="ru-RU" dirty="0"/>
              <a:t>«Оценивание пятилетних интервалов» А.А. </a:t>
            </a:r>
            <a:r>
              <a:rPr lang="ru-RU" dirty="0" err="1"/>
              <a:t>Кроника</a:t>
            </a:r>
            <a:r>
              <a:rPr lang="ru-RU" dirty="0"/>
              <a:t>, Е.И. </a:t>
            </a:r>
            <a:r>
              <a:rPr lang="ru-RU" dirty="0" err="1"/>
              <a:t>Головахи</a:t>
            </a:r>
            <a:r>
              <a:rPr lang="ru-RU" dirty="0"/>
              <a:t> (переживание своего прошлого):  </a:t>
            </a:r>
            <a:r>
              <a:rPr lang="ru-RU" dirty="0" err="1"/>
              <a:t>реализованность</a:t>
            </a:r>
            <a:r>
              <a:rPr lang="ru-RU" dirty="0"/>
              <a:t> психологического времени; ожидаемая продолжительность жизни; психологический возраст. </a:t>
            </a:r>
          </a:p>
          <a:p>
            <a:pPr marL="342900" indent="-342900">
              <a:buFont typeface="Arial" panose="020B0604020202020204" pitchFamily="34" charset="0"/>
              <a:buChar char="•"/>
            </a:pPr>
            <a:r>
              <a:rPr lang="ru-RU" i="1" dirty="0"/>
              <a:t>Способ конструирования личностной идентичности</a:t>
            </a:r>
            <a:r>
              <a:rPr lang="ru-RU" dirty="0"/>
              <a:t> определялся с помощью Опросника стилей идентичности М. </a:t>
            </a:r>
            <a:r>
              <a:rPr lang="ru-RU" dirty="0" err="1"/>
              <a:t>Берзонского</a:t>
            </a:r>
            <a:r>
              <a:rPr lang="ru-RU" dirty="0"/>
              <a:t> (ISI-5, прошедший культурно-языковую адаптацию и </a:t>
            </a:r>
            <a:r>
              <a:rPr lang="ru-RU" dirty="0" err="1"/>
              <a:t>валидизацию</a:t>
            </a:r>
            <a:r>
              <a:rPr lang="ru-RU" dirty="0"/>
              <a:t> Ю.Е. Зайцевой): </a:t>
            </a:r>
            <a:r>
              <a:rPr lang="ru-RU" i="1" dirty="0"/>
              <a:t>информационный стиль, нормативный стиль, диффузно-избегающий стиль</a:t>
            </a:r>
            <a:r>
              <a:rPr lang="ru-RU" dirty="0"/>
              <a:t>.</a:t>
            </a:r>
          </a:p>
          <a:p>
            <a:endParaRPr lang="ru-RU" dirty="0"/>
          </a:p>
        </p:txBody>
      </p:sp>
      <p:sp>
        <p:nvSpPr>
          <p:cNvPr id="5" name="Текст 4">
            <a:extLst>
              <a:ext uri="{FF2B5EF4-FFF2-40B4-BE49-F238E27FC236}">
                <a16:creationId xmlns:a16="http://schemas.microsoft.com/office/drawing/2014/main" id="{C1C94660-2AAE-3843-AF33-4874EC7AD0A0}"/>
              </a:ext>
            </a:extLst>
          </p:cNvPr>
          <p:cNvSpPr>
            <a:spLocks noGrp="1"/>
          </p:cNvSpPr>
          <p:nvPr>
            <p:ph type="body" sz="quarter" idx="13"/>
          </p:nvPr>
        </p:nvSpPr>
        <p:spPr/>
        <p:txBody>
          <a:bodyPr>
            <a:normAutofit fontScale="70000" lnSpcReduction="20000"/>
          </a:bodyPr>
          <a:lstStyle/>
          <a:p>
            <a:br>
              <a:rPr lang="ru-RU" dirty="0"/>
            </a:br>
            <a:endParaRPr lang="ru-RU" dirty="0"/>
          </a:p>
        </p:txBody>
      </p:sp>
    </p:spTree>
    <p:extLst>
      <p:ext uri="{BB962C8B-B14F-4D97-AF65-F5344CB8AC3E}">
        <p14:creationId xmlns:p14="http://schemas.microsoft.com/office/powerpoint/2010/main" val="181547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EE55CD-739D-DF46-B621-C0FA4B10BC8D}"/>
              </a:ext>
            </a:extLst>
          </p:cNvPr>
          <p:cNvSpPr>
            <a:spLocks noGrp="1"/>
          </p:cNvSpPr>
          <p:nvPr>
            <p:ph type="title"/>
          </p:nvPr>
        </p:nvSpPr>
        <p:spPr/>
        <p:txBody>
          <a:bodyPr/>
          <a:lstStyle/>
          <a:p>
            <a:r>
              <a:rPr lang="ru-RU" dirty="0"/>
              <a:t>Результаты</a:t>
            </a:r>
          </a:p>
        </p:txBody>
      </p:sp>
      <p:sp>
        <p:nvSpPr>
          <p:cNvPr id="3" name="Номер слайда 2">
            <a:extLst>
              <a:ext uri="{FF2B5EF4-FFF2-40B4-BE49-F238E27FC236}">
                <a16:creationId xmlns:a16="http://schemas.microsoft.com/office/drawing/2014/main" id="{8B66F629-1164-8F43-ABE9-945644E95F3D}"/>
              </a:ext>
            </a:extLst>
          </p:cNvPr>
          <p:cNvSpPr>
            <a:spLocks noGrp="1"/>
          </p:cNvSpPr>
          <p:nvPr>
            <p:ph type="sldNum" sz="quarter" idx="12"/>
          </p:nvPr>
        </p:nvSpPr>
        <p:spPr/>
        <p:txBody>
          <a:bodyPr/>
          <a:lstStyle/>
          <a:p>
            <a:fld id="{CB07D4DF-2351-4A60-A90B-60ED82532F73}" type="slidenum">
              <a:rPr lang="ru-RU" smtClean="0"/>
              <a:pPr/>
              <a:t>6</a:t>
            </a:fld>
            <a:endParaRPr lang="ru-RU" dirty="0"/>
          </a:p>
        </p:txBody>
      </p:sp>
      <p:sp>
        <p:nvSpPr>
          <p:cNvPr id="4" name="Подзаголовок 3">
            <a:extLst>
              <a:ext uri="{FF2B5EF4-FFF2-40B4-BE49-F238E27FC236}">
                <a16:creationId xmlns:a16="http://schemas.microsoft.com/office/drawing/2014/main" id="{B2E0687A-1890-2544-8E0B-40E52236CB60}"/>
              </a:ext>
            </a:extLst>
          </p:cNvPr>
          <p:cNvSpPr>
            <a:spLocks noGrp="1"/>
          </p:cNvSpPr>
          <p:nvPr>
            <p:ph type="subTitle" idx="1"/>
          </p:nvPr>
        </p:nvSpPr>
        <p:spPr>
          <a:xfrm>
            <a:off x="323527" y="1419622"/>
            <a:ext cx="3672409" cy="3024336"/>
          </a:xfrm>
        </p:spPr>
        <p:txBody>
          <a:bodyPr>
            <a:normAutofit fontScale="85000" lnSpcReduction="10000"/>
          </a:bodyPr>
          <a:lstStyle/>
          <a:p>
            <a:pPr marL="457200" indent="-457200">
              <a:buAutoNum type="arabicPeriod"/>
            </a:pPr>
            <a:r>
              <a:rPr lang="ru-RU" dirty="0"/>
              <a:t>Преемственность «зонирования» жизни</a:t>
            </a:r>
          </a:p>
          <a:p>
            <a:pPr marL="457200" indent="-457200">
              <a:buAutoNum type="arabicPeriod"/>
            </a:pPr>
            <a:r>
              <a:rPr lang="ru-RU" dirty="0"/>
              <a:t>Возможные потерянные Я связаны прежде всего с актуальными возрастными задачами респондентов (</a:t>
            </a:r>
            <a:r>
              <a:rPr lang="ru-RU" dirty="0" err="1"/>
              <a:t>Волченкова</a:t>
            </a:r>
            <a:r>
              <a:rPr lang="ru-RU" dirty="0"/>
              <a:t>, Молчанова, 2019; </a:t>
            </a:r>
            <a:r>
              <a:rPr lang="ru-RU" dirty="0" err="1"/>
              <a:t>Гришутина</a:t>
            </a:r>
            <a:r>
              <a:rPr lang="ru-RU" dirty="0"/>
              <a:t>, Костенко, 2019)</a:t>
            </a:r>
          </a:p>
        </p:txBody>
      </p:sp>
      <p:sp>
        <p:nvSpPr>
          <p:cNvPr id="5" name="Текст 4">
            <a:extLst>
              <a:ext uri="{FF2B5EF4-FFF2-40B4-BE49-F238E27FC236}">
                <a16:creationId xmlns:a16="http://schemas.microsoft.com/office/drawing/2014/main" id="{853792C1-F1C4-C84A-8029-B92191D2E866}"/>
              </a:ext>
            </a:extLst>
          </p:cNvPr>
          <p:cNvSpPr>
            <a:spLocks noGrp="1"/>
          </p:cNvSpPr>
          <p:nvPr>
            <p:ph type="body" sz="quarter" idx="13"/>
          </p:nvPr>
        </p:nvSpPr>
        <p:spPr/>
        <p:txBody>
          <a:bodyPr/>
          <a:lstStyle/>
          <a:p>
            <a:r>
              <a:rPr lang="ru-RU" dirty="0"/>
              <a:t>Зонирование по сферам</a:t>
            </a:r>
          </a:p>
        </p:txBody>
      </p:sp>
      <p:graphicFrame>
        <p:nvGraphicFramePr>
          <p:cNvPr id="6" name="Таблица 5">
            <a:extLst>
              <a:ext uri="{FF2B5EF4-FFF2-40B4-BE49-F238E27FC236}">
                <a16:creationId xmlns:a16="http://schemas.microsoft.com/office/drawing/2014/main" id="{BF33E5C8-1F5E-374F-A97C-FFB6914467B5}"/>
              </a:ext>
            </a:extLst>
          </p:cNvPr>
          <p:cNvGraphicFramePr>
            <a:graphicFrameLocks noGrp="1"/>
          </p:cNvGraphicFramePr>
          <p:nvPr>
            <p:extLst>
              <p:ext uri="{D42A27DB-BD31-4B8C-83A1-F6EECF244321}">
                <p14:modId xmlns:p14="http://schemas.microsoft.com/office/powerpoint/2010/main" val="671307822"/>
              </p:ext>
            </p:extLst>
          </p:nvPr>
        </p:nvGraphicFramePr>
        <p:xfrm>
          <a:off x="4788024" y="1203950"/>
          <a:ext cx="3682018" cy="3240008"/>
        </p:xfrm>
        <a:graphic>
          <a:graphicData uri="http://schemas.openxmlformats.org/drawingml/2006/table">
            <a:tbl>
              <a:tblPr>
                <a:tableStyleId>{073A0DAA-6AF3-43AB-8588-CEC1D06C72B9}</a:tableStyleId>
              </a:tblPr>
              <a:tblGrid>
                <a:gridCol w="374119">
                  <a:extLst>
                    <a:ext uri="{9D8B030D-6E8A-4147-A177-3AD203B41FA5}">
                      <a16:colId xmlns:a16="http://schemas.microsoft.com/office/drawing/2014/main" val="4150953118"/>
                    </a:ext>
                  </a:extLst>
                </a:gridCol>
                <a:gridCol w="1714551">
                  <a:extLst>
                    <a:ext uri="{9D8B030D-6E8A-4147-A177-3AD203B41FA5}">
                      <a16:colId xmlns:a16="http://schemas.microsoft.com/office/drawing/2014/main" val="3983642058"/>
                    </a:ext>
                  </a:extLst>
                </a:gridCol>
                <a:gridCol w="1593348">
                  <a:extLst>
                    <a:ext uri="{9D8B030D-6E8A-4147-A177-3AD203B41FA5}">
                      <a16:colId xmlns:a16="http://schemas.microsoft.com/office/drawing/2014/main" val="2235590088"/>
                    </a:ext>
                  </a:extLst>
                </a:gridCol>
              </a:tblGrid>
              <a:tr h="332972">
                <a:tc>
                  <a:txBody>
                    <a:bodyPr/>
                    <a:lstStyle/>
                    <a:p>
                      <a:pPr>
                        <a:lnSpc>
                          <a:spcPct val="115000"/>
                        </a:lnSpc>
                        <a:spcAft>
                          <a:spcPts val="0"/>
                        </a:spcAft>
                      </a:pPr>
                      <a:r>
                        <a:rPr lang="ru-RU" sz="1000" dirty="0">
                          <a:effectLst/>
                        </a:rPr>
                        <a:t>#№</a:t>
                      </a:r>
                      <a:endParaRPr lang="ru-RU" sz="1200" dirty="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Сфера</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indent="29210">
                        <a:lnSpc>
                          <a:spcPct val="115000"/>
                        </a:lnSpc>
                        <a:spcAft>
                          <a:spcPts val="0"/>
                        </a:spcAft>
                      </a:pPr>
                      <a:r>
                        <a:rPr lang="ru-RU" sz="1000">
                          <a:effectLst/>
                        </a:rPr>
                        <a:t>Частота упоминаний (%)</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2025333094"/>
                  </a:ext>
                </a:extLst>
              </a:tr>
              <a:tr h="188133">
                <a:tc>
                  <a:txBody>
                    <a:bodyPr/>
                    <a:lstStyle/>
                    <a:p>
                      <a:pPr>
                        <a:lnSpc>
                          <a:spcPct val="115000"/>
                        </a:lnSpc>
                        <a:spcAft>
                          <a:spcPts val="0"/>
                        </a:spcAft>
                      </a:pPr>
                      <a:r>
                        <a:rPr lang="ru-RU" sz="1000">
                          <a:effectLst/>
                        </a:rPr>
                        <a:t>1</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Профессия и работа</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a:lnSpc>
                          <a:spcPct val="115000"/>
                        </a:lnSpc>
                        <a:spcAft>
                          <a:spcPts val="0"/>
                        </a:spcAft>
                      </a:pPr>
                      <a:r>
                        <a:rPr lang="ru-RU" sz="1000">
                          <a:effectLst/>
                        </a:rPr>
                        <a:t>30,2</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1548919129"/>
                  </a:ext>
                </a:extLst>
              </a:tr>
              <a:tr h="188133">
                <a:tc>
                  <a:txBody>
                    <a:bodyPr/>
                    <a:lstStyle/>
                    <a:p>
                      <a:pPr>
                        <a:lnSpc>
                          <a:spcPct val="115000"/>
                        </a:lnSpc>
                        <a:spcAft>
                          <a:spcPts val="0"/>
                        </a:spcAft>
                      </a:pPr>
                      <a:r>
                        <a:rPr lang="ru-RU" sz="1000">
                          <a:effectLst/>
                        </a:rPr>
                        <a:t>2</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Учеба</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a:lnSpc>
                          <a:spcPct val="115000"/>
                        </a:lnSpc>
                        <a:spcAft>
                          <a:spcPts val="0"/>
                        </a:spcAft>
                      </a:pPr>
                      <a:r>
                        <a:rPr lang="ru-RU" sz="1000">
                          <a:effectLst/>
                        </a:rPr>
                        <a:t>17,9</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3938436349"/>
                  </a:ext>
                </a:extLst>
              </a:tr>
              <a:tr h="188133">
                <a:tc>
                  <a:txBody>
                    <a:bodyPr/>
                    <a:lstStyle/>
                    <a:p>
                      <a:pPr>
                        <a:lnSpc>
                          <a:spcPct val="115000"/>
                        </a:lnSpc>
                        <a:spcAft>
                          <a:spcPts val="0"/>
                        </a:spcAft>
                      </a:pPr>
                      <a:r>
                        <a:rPr lang="ru-RU" sz="1000">
                          <a:effectLst/>
                        </a:rPr>
                        <a:t>3</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Личная жизнь</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a:lnSpc>
                          <a:spcPct val="115000"/>
                        </a:lnSpc>
                        <a:spcAft>
                          <a:spcPts val="0"/>
                        </a:spcAft>
                      </a:pPr>
                      <a:r>
                        <a:rPr lang="ru-RU" sz="1000">
                          <a:effectLst/>
                        </a:rPr>
                        <a:t>13,2</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3762800984"/>
                  </a:ext>
                </a:extLst>
              </a:tr>
              <a:tr h="188133">
                <a:tc>
                  <a:txBody>
                    <a:bodyPr/>
                    <a:lstStyle/>
                    <a:p>
                      <a:pPr>
                        <a:lnSpc>
                          <a:spcPct val="115000"/>
                        </a:lnSpc>
                        <a:spcAft>
                          <a:spcPts val="0"/>
                        </a:spcAft>
                      </a:pPr>
                      <a:r>
                        <a:rPr lang="ru-RU" sz="1000">
                          <a:effectLst/>
                        </a:rPr>
                        <a:t>4</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Знания, умения, навыки</a:t>
                      </a:r>
                      <a:endParaRPr lang="ru-RU" sz="1200">
                        <a:effectLst/>
                        <a:latin typeface="Times New Roman" panose="02020603050405020304" pitchFamily="18" charset="0"/>
                        <a:ea typeface="Times New Roman" panose="02020603050405020304" pitchFamily="18" charset="0"/>
                      </a:endParaRPr>
                    </a:p>
                  </a:txBody>
                  <a:tcPr marL="17780" marR="17780" marT="17780" marB="17780"/>
                </a:tc>
                <a:tc>
                  <a:txBody>
                    <a:bodyPr/>
                    <a:lstStyle/>
                    <a:p>
                      <a:pPr marL="76200" marR="50800">
                        <a:lnSpc>
                          <a:spcPct val="115000"/>
                        </a:lnSpc>
                        <a:spcAft>
                          <a:spcPts val="0"/>
                        </a:spcAft>
                      </a:pPr>
                      <a:r>
                        <a:rPr lang="ru-RU" sz="1000">
                          <a:effectLst/>
                        </a:rPr>
                        <a:t>11,3</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208202669"/>
                  </a:ext>
                </a:extLst>
              </a:tr>
              <a:tr h="188133">
                <a:tc>
                  <a:txBody>
                    <a:bodyPr/>
                    <a:lstStyle/>
                    <a:p>
                      <a:pPr>
                        <a:lnSpc>
                          <a:spcPct val="115000"/>
                        </a:lnSpc>
                        <a:spcAft>
                          <a:spcPts val="0"/>
                        </a:spcAft>
                      </a:pPr>
                      <a:r>
                        <a:rPr lang="ru-RU" sz="1000">
                          <a:effectLst/>
                        </a:rPr>
                        <a:t>5</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R="38100">
                        <a:lnSpc>
                          <a:spcPct val="115000"/>
                        </a:lnSpc>
                        <a:spcAft>
                          <a:spcPts val="0"/>
                        </a:spcAft>
                      </a:pPr>
                      <a:r>
                        <a:rPr lang="ru-RU" sz="1000">
                          <a:effectLst/>
                        </a:rPr>
                        <a:t>Стиль жизни</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8,5</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1872772619"/>
                  </a:ext>
                </a:extLst>
              </a:tr>
              <a:tr h="188133">
                <a:tc>
                  <a:txBody>
                    <a:bodyPr/>
                    <a:lstStyle/>
                    <a:p>
                      <a:pPr>
                        <a:lnSpc>
                          <a:spcPct val="115000"/>
                        </a:lnSpc>
                        <a:spcAft>
                          <a:spcPts val="0"/>
                        </a:spcAft>
                      </a:pPr>
                      <a:r>
                        <a:rPr lang="ru-RU" sz="1000">
                          <a:effectLst/>
                        </a:rPr>
                        <a:t>6</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R="50800">
                        <a:lnSpc>
                          <a:spcPct val="115000"/>
                        </a:lnSpc>
                        <a:spcAft>
                          <a:spcPts val="0"/>
                        </a:spcAft>
                      </a:pPr>
                      <a:r>
                        <a:rPr lang="ru-RU" sz="1000">
                          <a:effectLst/>
                        </a:rPr>
                        <a:t>Путешествия</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5,7</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1619328476"/>
                  </a:ext>
                </a:extLst>
              </a:tr>
              <a:tr h="188133">
                <a:tc>
                  <a:txBody>
                    <a:bodyPr/>
                    <a:lstStyle/>
                    <a:p>
                      <a:pPr>
                        <a:lnSpc>
                          <a:spcPct val="115000"/>
                        </a:lnSpc>
                        <a:spcAft>
                          <a:spcPts val="0"/>
                        </a:spcAft>
                      </a:pPr>
                      <a:r>
                        <a:rPr lang="ru-RU" sz="1000">
                          <a:effectLst/>
                        </a:rPr>
                        <a:t>7</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Взаимоотношения с родственниками</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3,8</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3459548011"/>
                  </a:ext>
                </a:extLst>
              </a:tr>
              <a:tr h="188133">
                <a:tc>
                  <a:txBody>
                    <a:bodyPr/>
                    <a:lstStyle/>
                    <a:p>
                      <a:pPr>
                        <a:lnSpc>
                          <a:spcPct val="115000"/>
                        </a:lnSpc>
                        <a:spcAft>
                          <a:spcPts val="0"/>
                        </a:spcAft>
                      </a:pPr>
                      <a:r>
                        <a:rPr lang="ru-RU" sz="1000">
                          <a:effectLst/>
                        </a:rPr>
                        <a:t>8</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R="38100">
                        <a:lnSpc>
                          <a:spcPct val="115000"/>
                        </a:lnSpc>
                        <a:spcAft>
                          <a:spcPts val="0"/>
                        </a:spcAft>
                      </a:pPr>
                      <a:r>
                        <a:rPr lang="ru-RU" sz="1000" dirty="0">
                          <a:effectLst/>
                        </a:rPr>
                        <a:t>Место жительства</a:t>
                      </a:r>
                      <a:endParaRPr lang="ru-RU" sz="1200" dirty="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3,8</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2631067019"/>
                  </a:ext>
                </a:extLst>
              </a:tr>
              <a:tr h="188133">
                <a:tc>
                  <a:txBody>
                    <a:bodyPr/>
                    <a:lstStyle/>
                    <a:p>
                      <a:pPr>
                        <a:lnSpc>
                          <a:spcPct val="115000"/>
                        </a:lnSpc>
                        <a:spcAft>
                          <a:spcPts val="0"/>
                        </a:spcAft>
                      </a:pPr>
                      <a:r>
                        <a:rPr lang="ru-RU" sz="1000">
                          <a:effectLst/>
                        </a:rPr>
                        <a:t>9</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R="38100">
                        <a:lnSpc>
                          <a:spcPct val="115000"/>
                        </a:lnSpc>
                        <a:spcAft>
                          <a:spcPts val="0"/>
                        </a:spcAft>
                      </a:pPr>
                      <a:r>
                        <a:rPr lang="ru-RU" sz="1000">
                          <a:effectLst/>
                        </a:rPr>
                        <a:t>Собственность</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1,9</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3713983104"/>
                  </a:ext>
                </a:extLst>
              </a:tr>
              <a:tr h="188133">
                <a:tc>
                  <a:txBody>
                    <a:bodyPr/>
                    <a:lstStyle/>
                    <a:p>
                      <a:pPr>
                        <a:lnSpc>
                          <a:spcPct val="115000"/>
                        </a:lnSpc>
                        <a:spcAft>
                          <a:spcPts val="0"/>
                        </a:spcAft>
                      </a:pPr>
                      <a:r>
                        <a:rPr lang="ru-RU" sz="1000">
                          <a:effectLst/>
                        </a:rPr>
                        <a:t>10</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a:lnSpc>
                          <a:spcPct val="115000"/>
                        </a:lnSpc>
                        <a:spcAft>
                          <a:spcPts val="0"/>
                        </a:spcAft>
                      </a:pPr>
                      <a:r>
                        <a:rPr lang="ru-RU" sz="1000">
                          <a:effectLst/>
                        </a:rPr>
                        <a:t>Материальное положение</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1,9</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1334428916"/>
                  </a:ext>
                </a:extLst>
              </a:tr>
              <a:tr h="188133">
                <a:tc>
                  <a:txBody>
                    <a:bodyPr/>
                    <a:lstStyle/>
                    <a:p>
                      <a:pPr>
                        <a:lnSpc>
                          <a:spcPct val="115000"/>
                        </a:lnSpc>
                        <a:spcAft>
                          <a:spcPts val="0"/>
                        </a:spcAft>
                      </a:pPr>
                      <a:r>
                        <a:rPr lang="ru-RU" sz="1000">
                          <a:effectLst/>
                        </a:rPr>
                        <a:t>11</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R="50800">
                        <a:lnSpc>
                          <a:spcPct val="115000"/>
                        </a:lnSpc>
                        <a:spcAft>
                          <a:spcPts val="0"/>
                        </a:spcAft>
                      </a:pPr>
                      <a:r>
                        <a:rPr lang="ru-RU" sz="1000">
                          <a:effectLst/>
                        </a:rPr>
                        <a:t>Здоровье</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a:effectLst/>
                        </a:rPr>
                        <a:t>0,9</a:t>
                      </a:r>
                      <a:endParaRPr lang="ru-RU" sz="120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1633456819"/>
                  </a:ext>
                </a:extLst>
              </a:tr>
              <a:tr h="188133">
                <a:tc>
                  <a:txBody>
                    <a:bodyPr/>
                    <a:lstStyle/>
                    <a:p>
                      <a:pPr>
                        <a:lnSpc>
                          <a:spcPct val="115000"/>
                        </a:lnSpc>
                        <a:spcAft>
                          <a:spcPts val="0"/>
                        </a:spcAft>
                      </a:pPr>
                      <a:r>
                        <a:rPr lang="ru-RU" sz="1000">
                          <a:effectLst/>
                        </a:rPr>
                        <a:t>12</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R="50800">
                        <a:lnSpc>
                          <a:spcPct val="115000"/>
                        </a:lnSpc>
                        <a:spcAft>
                          <a:spcPts val="0"/>
                        </a:spcAft>
                      </a:pPr>
                      <a:r>
                        <a:rPr lang="ru-RU" sz="1000">
                          <a:effectLst/>
                        </a:rPr>
                        <a:t>Потеря близких</a:t>
                      </a:r>
                      <a:endParaRPr lang="ru-RU" sz="1200">
                        <a:effectLst/>
                        <a:latin typeface="Times New Roman" panose="02020603050405020304" pitchFamily="18" charset="0"/>
                        <a:ea typeface="Times New Roman" panose="02020603050405020304" pitchFamily="18" charset="0"/>
                      </a:endParaRPr>
                    </a:p>
                  </a:txBody>
                  <a:tcPr marL="76200" marR="50800" marT="0" marB="63500"/>
                </a:tc>
                <a:tc>
                  <a:txBody>
                    <a:bodyPr/>
                    <a:lstStyle/>
                    <a:p>
                      <a:pPr marL="76200" marR="38100">
                        <a:lnSpc>
                          <a:spcPct val="115000"/>
                        </a:lnSpc>
                        <a:spcAft>
                          <a:spcPts val="0"/>
                        </a:spcAft>
                      </a:pPr>
                      <a:r>
                        <a:rPr lang="ru-RU" sz="1000" dirty="0">
                          <a:effectLst/>
                        </a:rPr>
                        <a:t>0,9</a:t>
                      </a:r>
                      <a:endParaRPr lang="ru-RU" sz="1200" dirty="0">
                        <a:effectLst/>
                        <a:latin typeface="Times New Roman" panose="02020603050405020304" pitchFamily="18" charset="0"/>
                        <a:ea typeface="Times New Roman" panose="02020603050405020304" pitchFamily="18" charset="0"/>
                      </a:endParaRPr>
                    </a:p>
                  </a:txBody>
                  <a:tcPr marL="76200" marR="50800" marT="0" marB="63500"/>
                </a:tc>
                <a:extLst>
                  <a:ext uri="{0D108BD9-81ED-4DB2-BD59-A6C34878D82A}">
                    <a16:rowId xmlns:a16="http://schemas.microsoft.com/office/drawing/2014/main" val="1830976419"/>
                  </a:ext>
                </a:extLst>
              </a:tr>
            </a:tbl>
          </a:graphicData>
        </a:graphic>
      </p:graphicFrame>
      <p:sp>
        <p:nvSpPr>
          <p:cNvPr id="7" name="Rectangle 1">
            <a:extLst>
              <a:ext uri="{FF2B5EF4-FFF2-40B4-BE49-F238E27FC236}">
                <a16:creationId xmlns:a16="http://schemas.microsoft.com/office/drawing/2014/main" id="{DA744F10-B8D9-9543-BA78-BAA2D04BF16D}"/>
              </a:ext>
            </a:extLst>
          </p:cNvPr>
          <p:cNvSpPr>
            <a:spLocks noChangeArrowheads="1"/>
          </p:cNvSpPr>
          <p:nvPr/>
        </p:nvSpPr>
        <p:spPr bwMode="auto">
          <a:xfrm>
            <a:off x="4693818" y="885721"/>
            <a:ext cx="77088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5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575" algn="just"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353535"/>
                </a:solidFill>
                <a:effectLst/>
                <a:latin typeface="Times" pitchFamily="2" charset="0"/>
                <a:ea typeface="Times New Roman" panose="02020603050405020304" pitchFamily="18" charset="0"/>
              </a:rPr>
              <a:t>Распределение потерянных возможных Я по сферам</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4851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AE306D-86AF-2645-A1AE-3A4DB1112BE0}"/>
              </a:ext>
            </a:extLst>
          </p:cNvPr>
          <p:cNvSpPr>
            <a:spLocks noGrp="1"/>
          </p:cNvSpPr>
          <p:nvPr>
            <p:ph type="title"/>
          </p:nvPr>
        </p:nvSpPr>
        <p:spPr>
          <a:xfrm>
            <a:off x="323528" y="267494"/>
            <a:ext cx="4968552" cy="421555"/>
          </a:xfrm>
        </p:spPr>
        <p:txBody>
          <a:bodyPr/>
          <a:lstStyle/>
          <a:p>
            <a:endParaRPr lang="ru-RU" dirty="0"/>
          </a:p>
        </p:txBody>
      </p:sp>
      <p:sp>
        <p:nvSpPr>
          <p:cNvPr id="3" name="Номер слайда 2">
            <a:extLst>
              <a:ext uri="{FF2B5EF4-FFF2-40B4-BE49-F238E27FC236}">
                <a16:creationId xmlns:a16="http://schemas.microsoft.com/office/drawing/2014/main" id="{617988E7-FF40-5944-A468-E1B3A1745095}"/>
              </a:ext>
            </a:extLst>
          </p:cNvPr>
          <p:cNvSpPr>
            <a:spLocks noGrp="1"/>
          </p:cNvSpPr>
          <p:nvPr>
            <p:ph type="sldNum" sz="quarter" idx="12"/>
          </p:nvPr>
        </p:nvSpPr>
        <p:spPr/>
        <p:txBody>
          <a:bodyPr/>
          <a:lstStyle/>
          <a:p>
            <a:fld id="{CB07D4DF-2351-4A60-A90B-60ED82532F73}" type="slidenum">
              <a:rPr lang="ru-RU" smtClean="0"/>
              <a:pPr/>
              <a:t>7</a:t>
            </a:fld>
            <a:endParaRPr lang="ru-RU" dirty="0"/>
          </a:p>
        </p:txBody>
      </p:sp>
      <p:sp>
        <p:nvSpPr>
          <p:cNvPr id="4" name="Подзаголовок 3">
            <a:extLst>
              <a:ext uri="{FF2B5EF4-FFF2-40B4-BE49-F238E27FC236}">
                <a16:creationId xmlns:a16="http://schemas.microsoft.com/office/drawing/2014/main" id="{BE3D34BB-AAB7-BA4A-98F0-E90E199B5089}"/>
              </a:ext>
            </a:extLst>
          </p:cNvPr>
          <p:cNvSpPr>
            <a:spLocks noGrp="1"/>
          </p:cNvSpPr>
          <p:nvPr>
            <p:ph type="subTitle" idx="1"/>
          </p:nvPr>
        </p:nvSpPr>
        <p:spPr>
          <a:xfrm>
            <a:off x="323527" y="1203598"/>
            <a:ext cx="4104457" cy="3240360"/>
          </a:xfrm>
        </p:spPr>
        <p:txBody>
          <a:bodyPr>
            <a:normAutofit fontScale="77500" lnSpcReduction="20000"/>
          </a:bodyPr>
          <a:lstStyle/>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dirty="0"/>
              <a:t>Рис. Ориентации потерянных возможных Я относительно линии времени (</a:t>
            </a:r>
            <a:r>
              <a:rPr lang="en-US" dirty="0"/>
              <a:t>t</a:t>
            </a:r>
            <a:r>
              <a:rPr lang="ru-RU" dirty="0"/>
              <a:t>)</a:t>
            </a:r>
          </a:p>
          <a:p>
            <a:endParaRPr lang="ru-RU" dirty="0"/>
          </a:p>
        </p:txBody>
      </p:sp>
      <p:grpSp>
        <p:nvGrpSpPr>
          <p:cNvPr id="6" name="Группа 5">
            <a:extLst>
              <a:ext uri="{FF2B5EF4-FFF2-40B4-BE49-F238E27FC236}">
                <a16:creationId xmlns:a16="http://schemas.microsoft.com/office/drawing/2014/main" id="{7155D011-6816-674C-ABED-1206C0795498}"/>
              </a:ext>
            </a:extLst>
          </p:cNvPr>
          <p:cNvGrpSpPr/>
          <p:nvPr/>
        </p:nvGrpSpPr>
        <p:grpSpPr>
          <a:xfrm>
            <a:off x="611560" y="1790155"/>
            <a:ext cx="4032448" cy="1584177"/>
            <a:chOff x="-200441" y="0"/>
            <a:chExt cx="3641702" cy="1001340"/>
          </a:xfrm>
        </p:grpSpPr>
        <p:grpSp>
          <p:nvGrpSpPr>
            <p:cNvPr id="7" name="Группа 6">
              <a:extLst>
                <a:ext uri="{FF2B5EF4-FFF2-40B4-BE49-F238E27FC236}">
                  <a16:creationId xmlns:a16="http://schemas.microsoft.com/office/drawing/2014/main" id="{8FC5A143-29E1-A24A-A160-F4F21A85D9BB}"/>
                </a:ext>
              </a:extLst>
            </p:cNvPr>
            <p:cNvGrpSpPr/>
            <p:nvPr/>
          </p:nvGrpSpPr>
          <p:grpSpPr>
            <a:xfrm>
              <a:off x="-200441" y="0"/>
              <a:ext cx="3641702" cy="1001340"/>
              <a:chOff x="-200441" y="0"/>
              <a:chExt cx="3641702" cy="1001781"/>
            </a:xfrm>
          </p:grpSpPr>
          <p:cxnSp>
            <p:nvCxnSpPr>
              <p:cNvPr id="9" name="Прямая соединительная линия 8">
                <a:extLst>
                  <a:ext uri="{FF2B5EF4-FFF2-40B4-BE49-F238E27FC236}">
                    <a16:creationId xmlns:a16="http://schemas.microsoft.com/office/drawing/2014/main" id="{4EEBEF72-56B1-B141-AA5D-774237333134}"/>
                  </a:ext>
                </a:extLst>
              </p:cNvPr>
              <p:cNvCxnSpPr/>
              <p:nvPr/>
            </p:nvCxnSpPr>
            <p:spPr>
              <a:xfrm flipV="1">
                <a:off x="0" y="425116"/>
                <a:ext cx="3352800" cy="47625"/>
              </a:xfrm>
              <a:prstGeom prst="line">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Овал 9">
                <a:extLst>
                  <a:ext uri="{FF2B5EF4-FFF2-40B4-BE49-F238E27FC236}">
                    <a16:creationId xmlns:a16="http://schemas.microsoft.com/office/drawing/2014/main" id="{7AD30AE5-FDE3-6449-AF89-36AF789E6299}"/>
                  </a:ext>
                </a:extLst>
              </p:cNvPr>
              <p:cNvSpPr/>
              <p:nvPr/>
            </p:nvSpPr>
            <p:spPr>
              <a:xfrm flipV="1">
                <a:off x="585537" y="0"/>
                <a:ext cx="2028825" cy="978535"/>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 name="Надпись 6">
                <a:extLst>
                  <a:ext uri="{FF2B5EF4-FFF2-40B4-BE49-F238E27FC236}">
                    <a16:creationId xmlns:a16="http://schemas.microsoft.com/office/drawing/2014/main" id="{A6FA21D5-5677-8543-9BFD-9B74E53EC773}"/>
                  </a:ext>
                </a:extLst>
              </p:cNvPr>
              <p:cNvSpPr txBox="1"/>
              <p:nvPr/>
            </p:nvSpPr>
            <p:spPr>
              <a:xfrm>
                <a:off x="1411706" y="144379"/>
                <a:ext cx="360045" cy="4806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ru-RU" sz="1300">
                    <a:effectLst/>
                    <a:latin typeface="Times New Roman" panose="02020603050405020304" pitchFamily="18" charset="0"/>
                    <a:ea typeface="Times New Roman" panose="02020603050405020304" pitchFamily="18" charset="0"/>
                  </a:rPr>
                  <a:t>Я</a:t>
                </a:r>
                <a:endParaRPr lang="ru-RU" sz="1200">
                  <a:effectLst/>
                  <a:latin typeface="Times New Roman" panose="02020603050405020304" pitchFamily="18" charset="0"/>
                  <a:ea typeface="Times New Roman" panose="02020603050405020304" pitchFamily="18" charset="0"/>
                </a:endParaRPr>
              </a:p>
            </p:txBody>
          </p:sp>
          <p:sp>
            <p:nvSpPr>
              <p:cNvPr id="12" name="Овал 11">
                <a:extLst>
                  <a:ext uri="{FF2B5EF4-FFF2-40B4-BE49-F238E27FC236}">
                    <a16:creationId xmlns:a16="http://schemas.microsoft.com/office/drawing/2014/main" id="{82FDA9DE-71A2-C944-A4EC-03E28D142FFC}"/>
                  </a:ext>
                </a:extLst>
              </p:cNvPr>
              <p:cNvSpPr/>
              <p:nvPr/>
            </p:nvSpPr>
            <p:spPr>
              <a:xfrm>
                <a:off x="1577832" y="400986"/>
                <a:ext cx="64135" cy="95885"/>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3" name="Надпись 11">
                <a:extLst>
                  <a:ext uri="{FF2B5EF4-FFF2-40B4-BE49-F238E27FC236}">
                    <a16:creationId xmlns:a16="http://schemas.microsoft.com/office/drawing/2014/main" id="{41FECDFF-79F4-6C41-98B7-98649D055B81}"/>
                  </a:ext>
                </a:extLst>
              </p:cNvPr>
              <p:cNvSpPr txBox="1"/>
              <p:nvPr/>
            </p:nvSpPr>
            <p:spPr>
              <a:xfrm>
                <a:off x="-172984" y="519857"/>
                <a:ext cx="1376680" cy="39359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ru-RU" sz="800">
                    <a:effectLst/>
                    <a:latin typeface="Times New Roman" panose="02020603050405020304" pitchFamily="18" charset="0"/>
                    <a:ea typeface="Times New Roman" panose="02020603050405020304" pitchFamily="18" charset="0"/>
                  </a:rPr>
                  <a:t>область 2</a:t>
                </a:r>
                <a:r>
                  <a:rPr lang="en-US" sz="800">
                    <a:effectLst/>
                    <a:latin typeface="Times New Roman" panose="02020603050405020304" pitchFamily="18" charset="0"/>
                    <a:ea typeface="Times New Roman" panose="02020603050405020304" pitchFamily="18" charset="0"/>
                  </a:rPr>
                  <a:t>b</a:t>
                </a:r>
                <a:r>
                  <a:rPr lang="ru-RU" sz="800">
                    <a:effectLst/>
                    <a:latin typeface="Times New Roman" panose="02020603050405020304" pitchFamily="18" charset="0"/>
                    <a:ea typeface="Times New Roman" panose="02020603050405020304" pitchFamily="18" charset="0"/>
                  </a:rPr>
                  <a:t> - невозвратимое </a:t>
                </a:r>
                <a:endParaRPr lang="ru-RU" sz="1200">
                  <a:effectLst/>
                  <a:latin typeface="Times New Roman" panose="02020603050405020304" pitchFamily="18" charset="0"/>
                  <a:ea typeface="Times New Roman" panose="02020603050405020304" pitchFamily="18" charset="0"/>
                </a:endParaRPr>
              </a:p>
              <a:p>
                <a:pPr>
                  <a:spcAft>
                    <a:spcPts val="0"/>
                  </a:spcAft>
                </a:pPr>
                <a:r>
                  <a:rPr lang="ru-RU" sz="800">
                    <a:effectLst/>
                    <a:latin typeface="Times New Roman" panose="02020603050405020304" pitchFamily="18" charset="0"/>
                    <a:ea typeface="Times New Roman" panose="02020603050405020304" pitchFamily="18" charset="0"/>
                  </a:rPr>
                  <a:t>прошлое</a:t>
                </a:r>
                <a:endParaRPr lang="ru-RU" sz="1200">
                  <a:effectLst/>
                  <a:latin typeface="Times New Roman" panose="02020603050405020304" pitchFamily="18" charset="0"/>
                  <a:ea typeface="Times New Roman" panose="02020603050405020304" pitchFamily="18" charset="0"/>
                </a:endParaRPr>
              </a:p>
            </p:txBody>
          </p:sp>
          <p:sp>
            <p:nvSpPr>
              <p:cNvPr id="14" name="Надпись 12">
                <a:extLst>
                  <a:ext uri="{FF2B5EF4-FFF2-40B4-BE49-F238E27FC236}">
                    <a16:creationId xmlns:a16="http://schemas.microsoft.com/office/drawing/2014/main" id="{CC4BFEEB-335D-674A-8E1E-DA633D826850}"/>
                  </a:ext>
                </a:extLst>
              </p:cNvPr>
              <p:cNvSpPr txBox="1"/>
              <p:nvPr/>
            </p:nvSpPr>
            <p:spPr>
              <a:xfrm>
                <a:off x="1686756" y="141365"/>
                <a:ext cx="1754505" cy="37164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ru-RU" sz="800" dirty="0">
                    <a:effectLst/>
                    <a:latin typeface="Times New Roman" panose="02020603050405020304" pitchFamily="18" charset="0"/>
                    <a:ea typeface="Times New Roman" panose="02020603050405020304" pitchFamily="18" charset="0"/>
                  </a:rPr>
                  <a:t>область 1-  текущего времени </a:t>
                </a:r>
                <a:endParaRPr lang="ru-RU" sz="1200" dirty="0">
                  <a:effectLst/>
                  <a:latin typeface="Times New Roman" panose="02020603050405020304" pitchFamily="18" charset="0"/>
                  <a:ea typeface="Times New Roman" panose="02020603050405020304" pitchFamily="18" charset="0"/>
                </a:endParaRPr>
              </a:p>
              <a:p>
                <a:pPr>
                  <a:spcAft>
                    <a:spcPts val="0"/>
                  </a:spcAft>
                </a:pPr>
                <a:r>
                  <a:rPr lang="ru-RU" sz="800" dirty="0">
                    <a:effectLst/>
                    <a:latin typeface="Times New Roman" panose="02020603050405020304" pitchFamily="18" charset="0"/>
                    <a:ea typeface="Times New Roman" panose="02020603050405020304" pitchFamily="18" charset="0"/>
                  </a:rPr>
                  <a:t>(недавнего прошлого и настоящего)</a:t>
                </a:r>
                <a:endParaRPr lang="ru-RU" sz="1200" dirty="0">
                  <a:effectLst/>
                  <a:latin typeface="Times New Roman" panose="02020603050405020304" pitchFamily="18" charset="0"/>
                  <a:ea typeface="Times New Roman" panose="02020603050405020304" pitchFamily="18" charset="0"/>
                </a:endParaRPr>
              </a:p>
            </p:txBody>
          </p:sp>
          <p:sp>
            <p:nvSpPr>
              <p:cNvPr id="15" name="Овал 14">
                <a:extLst>
                  <a:ext uri="{FF2B5EF4-FFF2-40B4-BE49-F238E27FC236}">
                    <a16:creationId xmlns:a16="http://schemas.microsoft.com/office/drawing/2014/main" id="{0F62E86A-5B79-A74E-88D8-D167A0DF5E4E}"/>
                  </a:ext>
                </a:extLst>
              </p:cNvPr>
              <p:cNvSpPr/>
              <p:nvPr/>
            </p:nvSpPr>
            <p:spPr>
              <a:xfrm>
                <a:off x="794084" y="176463"/>
                <a:ext cx="441158" cy="127601"/>
              </a:xfrm>
              <a:prstGeom prst="ellipse">
                <a:avLst/>
              </a:prstGeom>
              <a:noFill/>
              <a:ln>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ru-RU" sz="1200">
                    <a:ln w="9525" cap="rnd" cmpd="sng" algn="ctr">
                      <a:solidFill>
                        <a:srgbClr val="4A7EBB"/>
                      </a:solidFill>
                      <a:prstDash val="solid"/>
                      <a:bevel/>
                    </a:ln>
                    <a:noFill/>
                    <a:effectLst/>
                    <a:latin typeface="Times New Roman" panose="02020603050405020304" pitchFamily="18" charset="0"/>
                    <a:ea typeface="Times New Roman" panose="02020603050405020304" pitchFamily="18" charset="0"/>
                  </a:rPr>
                  <a:t> </a:t>
                </a:r>
                <a:endParaRPr lang="ru-RU" sz="1200">
                  <a:effectLst/>
                  <a:latin typeface="Times New Roman" panose="02020603050405020304" pitchFamily="18" charset="0"/>
                  <a:ea typeface="Times New Roman" panose="02020603050405020304" pitchFamily="18" charset="0"/>
                </a:endParaRPr>
              </a:p>
            </p:txBody>
          </p:sp>
          <p:sp>
            <p:nvSpPr>
              <p:cNvPr id="16" name="Надпись 14">
                <a:extLst>
                  <a:ext uri="{FF2B5EF4-FFF2-40B4-BE49-F238E27FC236}">
                    <a16:creationId xmlns:a16="http://schemas.microsoft.com/office/drawing/2014/main" id="{ADB4A0F5-27D6-0541-9A6A-C187C0FC4EF7}"/>
                  </a:ext>
                </a:extLst>
              </p:cNvPr>
              <p:cNvSpPr txBox="1"/>
              <p:nvPr/>
            </p:nvSpPr>
            <p:spPr>
              <a:xfrm>
                <a:off x="1320223" y="761209"/>
                <a:ext cx="1235242" cy="2405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ru-RU" sz="800">
                    <a:effectLst/>
                    <a:latin typeface="Times New Roman" panose="02020603050405020304" pitchFamily="18" charset="0"/>
                    <a:ea typeface="Times New Roman" panose="02020603050405020304" pitchFamily="18" charset="0"/>
                  </a:rPr>
                  <a:t>область 3 - вневременье</a:t>
                </a:r>
                <a:endParaRPr lang="ru-RU" sz="1200">
                  <a:effectLst/>
                  <a:latin typeface="Times New Roman" panose="02020603050405020304" pitchFamily="18" charset="0"/>
                  <a:ea typeface="Times New Roman" panose="02020603050405020304" pitchFamily="18" charset="0"/>
                </a:endParaRPr>
              </a:p>
            </p:txBody>
          </p:sp>
          <p:sp>
            <p:nvSpPr>
              <p:cNvPr id="17" name="Овал 16">
                <a:extLst>
                  <a:ext uri="{FF2B5EF4-FFF2-40B4-BE49-F238E27FC236}">
                    <a16:creationId xmlns:a16="http://schemas.microsoft.com/office/drawing/2014/main" id="{5A9F604B-365A-C548-A797-DC06DBE36FF9}"/>
                  </a:ext>
                </a:extLst>
              </p:cNvPr>
              <p:cNvSpPr/>
              <p:nvPr/>
            </p:nvSpPr>
            <p:spPr>
              <a:xfrm>
                <a:off x="802106" y="570443"/>
                <a:ext cx="440690" cy="127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ru-RU" sz="1200">
                    <a:ln w="9525" cap="rnd" cmpd="sng" algn="ctr">
                      <a:solidFill>
                        <a:srgbClr val="4A7EBB"/>
                      </a:solidFill>
                      <a:prstDash val="solid"/>
                      <a:bevel/>
                    </a:ln>
                    <a:noFill/>
                    <a:effectLst/>
                    <a:latin typeface="Times New Roman" panose="02020603050405020304" pitchFamily="18" charset="0"/>
                    <a:ea typeface="Times New Roman" panose="02020603050405020304" pitchFamily="18" charset="0"/>
                  </a:rPr>
                  <a:t> </a:t>
                </a:r>
                <a:endParaRPr lang="ru-RU" sz="1200">
                  <a:effectLst/>
                  <a:latin typeface="Times New Roman" panose="02020603050405020304" pitchFamily="18" charset="0"/>
                  <a:ea typeface="Times New Roman" panose="02020603050405020304" pitchFamily="18" charset="0"/>
                </a:endParaRPr>
              </a:p>
            </p:txBody>
          </p:sp>
          <p:sp>
            <p:nvSpPr>
              <p:cNvPr id="18" name="Надпись 17">
                <a:extLst>
                  <a:ext uri="{FF2B5EF4-FFF2-40B4-BE49-F238E27FC236}">
                    <a16:creationId xmlns:a16="http://schemas.microsoft.com/office/drawing/2014/main" id="{B596AC66-C4F3-9B4D-8803-A145222C5D86}"/>
                  </a:ext>
                </a:extLst>
              </p:cNvPr>
              <p:cNvSpPr txBox="1"/>
              <p:nvPr/>
            </p:nvSpPr>
            <p:spPr>
              <a:xfrm>
                <a:off x="-200441" y="127554"/>
                <a:ext cx="1363980" cy="399003"/>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ru-RU" sz="800">
                    <a:effectLst/>
                    <a:latin typeface="Times New Roman" panose="02020603050405020304" pitchFamily="18" charset="0"/>
                    <a:ea typeface="Times New Roman" panose="02020603050405020304" pitchFamily="18" charset="0"/>
                  </a:rPr>
                  <a:t>область </a:t>
                </a:r>
                <a:r>
                  <a:rPr lang="en-US" sz="800">
                    <a:effectLst/>
                    <a:latin typeface="Times New Roman" panose="02020603050405020304" pitchFamily="18" charset="0"/>
                    <a:ea typeface="Times New Roman" panose="02020603050405020304" pitchFamily="18" charset="0"/>
                  </a:rPr>
                  <a:t>2a</a:t>
                </a:r>
                <a:r>
                  <a:rPr lang="ru-RU" sz="800">
                    <a:effectLst/>
                    <a:latin typeface="Times New Roman" panose="02020603050405020304" pitchFamily="18" charset="0"/>
                    <a:ea typeface="Times New Roman" panose="02020603050405020304" pitchFamily="18" charset="0"/>
                  </a:rPr>
                  <a:t> -неслучившееся </a:t>
                </a:r>
                <a:endParaRPr lang="ru-RU" sz="1200">
                  <a:effectLst/>
                  <a:latin typeface="Times New Roman" panose="02020603050405020304" pitchFamily="18" charset="0"/>
                  <a:ea typeface="Times New Roman" panose="02020603050405020304" pitchFamily="18" charset="0"/>
                </a:endParaRPr>
              </a:p>
              <a:p>
                <a:pPr>
                  <a:spcAft>
                    <a:spcPts val="0"/>
                  </a:spcAft>
                </a:pPr>
                <a:r>
                  <a:rPr lang="ru-RU" sz="800">
                    <a:effectLst/>
                    <a:latin typeface="Times New Roman" panose="02020603050405020304" pitchFamily="18" charset="0"/>
                    <a:ea typeface="Times New Roman" panose="02020603050405020304" pitchFamily="18" charset="0"/>
                  </a:rPr>
                  <a:t>прошлое</a:t>
                </a:r>
                <a:endParaRPr lang="ru-RU" sz="1200">
                  <a:effectLst/>
                  <a:latin typeface="Times New Roman" panose="02020603050405020304" pitchFamily="18" charset="0"/>
                  <a:ea typeface="Times New Roman" panose="02020603050405020304" pitchFamily="18" charset="0"/>
                </a:endParaRPr>
              </a:p>
            </p:txBody>
          </p:sp>
          <p:sp>
            <p:nvSpPr>
              <p:cNvPr id="19" name="Дуга 18">
                <a:extLst>
                  <a:ext uri="{FF2B5EF4-FFF2-40B4-BE49-F238E27FC236}">
                    <a16:creationId xmlns:a16="http://schemas.microsoft.com/office/drawing/2014/main" id="{EF465BC2-F4BE-8641-9D2A-B9C7C8A7DC40}"/>
                  </a:ext>
                </a:extLst>
              </p:cNvPr>
              <p:cNvSpPr/>
              <p:nvPr/>
            </p:nvSpPr>
            <p:spPr>
              <a:xfrm rot="18309605">
                <a:off x="846221" y="108285"/>
                <a:ext cx="618490" cy="531495"/>
              </a:xfrm>
              <a:prstGeom prst="arc">
                <a:avLst>
                  <a:gd name="adj1" fmla="val 18431356"/>
                  <a:gd name="adj2" fmla="val 909519"/>
                </a:avLst>
              </a:prstGeom>
              <a:ln>
                <a:prstDash val="sysDot"/>
                <a:tailEnd type="triangle"/>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0" name="Дуга 19">
                <a:extLst>
                  <a:ext uri="{FF2B5EF4-FFF2-40B4-BE49-F238E27FC236}">
                    <a16:creationId xmlns:a16="http://schemas.microsoft.com/office/drawing/2014/main" id="{269F2317-6CCE-4F4A-BA3A-65E5563B011B}"/>
                  </a:ext>
                </a:extLst>
              </p:cNvPr>
              <p:cNvSpPr/>
              <p:nvPr/>
            </p:nvSpPr>
            <p:spPr>
              <a:xfrm rot="6217309">
                <a:off x="1106906" y="409074"/>
                <a:ext cx="185081" cy="454529"/>
              </a:xfrm>
              <a:prstGeom prst="arc">
                <a:avLst>
                  <a:gd name="adj1" fmla="val 16200000"/>
                  <a:gd name="adj2" fmla="val 1773061"/>
                </a:avLst>
              </a:prstGeom>
              <a:ln>
                <a:tailEnd type="triangle"/>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sp>
          <p:nvSpPr>
            <p:cNvPr id="8" name="Овал 7">
              <a:extLst>
                <a:ext uri="{FF2B5EF4-FFF2-40B4-BE49-F238E27FC236}">
                  <a16:creationId xmlns:a16="http://schemas.microsoft.com/office/drawing/2014/main" id="{F3E437AF-E608-914B-BB02-421C9D7378BA}"/>
                </a:ext>
              </a:extLst>
            </p:cNvPr>
            <p:cNvSpPr/>
            <p:nvPr/>
          </p:nvSpPr>
          <p:spPr>
            <a:xfrm>
              <a:off x="1235242" y="184484"/>
              <a:ext cx="726975" cy="501808"/>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sp>
        <p:nvSpPr>
          <p:cNvPr id="22" name="Текст 21">
            <a:extLst>
              <a:ext uri="{FF2B5EF4-FFF2-40B4-BE49-F238E27FC236}">
                <a16:creationId xmlns:a16="http://schemas.microsoft.com/office/drawing/2014/main" id="{E1ABFFBE-88BF-1A42-9E28-368D1F8A0992}"/>
              </a:ext>
            </a:extLst>
          </p:cNvPr>
          <p:cNvSpPr>
            <a:spLocks noGrp="1"/>
          </p:cNvSpPr>
          <p:nvPr>
            <p:ph type="body" sz="quarter" idx="13"/>
          </p:nvPr>
        </p:nvSpPr>
        <p:spPr/>
        <p:txBody>
          <a:bodyPr/>
          <a:lstStyle/>
          <a:p>
            <a:r>
              <a:rPr lang="ru-RU" dirty="0"/>
              <a:t>Зонирование по времени</a:t>
            </a:r>
          </a:p>
        </p:txBody>
      </p:sp>
      <p:graphicFrame>
        <p:nvGraphicFramePr>
          <p:cNvPr id="23" name="Таблица 22">
            <a:extLst>
              <a:ext uri="{FF2B5EF4-FFF2-40B4-BE49-F238E27FC236}">
                <a16:creationId xmlns:a16="http://schemas.microsoft.com/office/drawing/2014/main" id="{24DC1079-B599-964D-84EB-828AC5D3C123}"/>
              </a:ext>
            </a:extLst>
          </p:cNvPr>
          <p:cNvGraphicFramePr>
            <a:graphicFrameLocks noGrp="1"/>
          </p:cNvGraphicFramePr>
          <p:nvPr>
            <p:extLst>
              <p:ext uri="{D42A27DB-BD31-4B8C-83A1-F6EECF244321}">
                <p14:modId xmlns:p14="http://schemas.microsoft.com/office/powerpoint/2010/main" val="3541383139"/>
              </p:ext>
            </p:extLst>
          </p:nvPr>
        </p:nvGraphicFramePr>
        <p:xfrm>
          <a:off x="4886730" y="833064"/>
          <a:ext cx="4141538" cy="3819931"/>
        </p:xfrm>
        <a:graphic>
          <a:graphicData uri="http://schemas.openxmlformats.org/drawingml/2006/table">
            <a:tbl>
              <a:tblPr>
                <a:tableStyleId>{073A0DAA-6AF3-43AB-8588-CEC1D06C72B9}</a:tableStyleId>
              </a:tblPr>
              <a:tblGrid>
                <a:gridCol w="1186940">
                  <a:extLst>
                    <a:ext uri="{9D8B030D-6E8A-4147-A177-3AD203B41FA5}">
                      <a16:colId xmlns:a16="http://schemas.microsoft.com/office/drawing/2014/main" val="2252927512"/>
                    </a:ext>
                  </a:extLst>
                </a:gridCol>
                <a:gridCol w="1156236">
                  <a:extLst>
                    <a:ext uri="{9D8B030D-6E8A-4147-A177-3AD203B41FA5}">
                      <a16:colId xmlns:a16="http://schemas.microsoft.com/office/drawing/2014/main" val="41245172"/>
                    </a:ext>
                  </a:extLst>
                </a:gridCol>
                <a:gridCol w="1798362">
                  <a:extLst>
                    <a:ext uri="{9D8B030D-6E8A-4147-A177-3AD203B41FA5}">
                      <a16:colId xmlns:a16="http://schemas.microsoft.com/office/drawing/2014/main" val="1728253474"/>
                    </a:ext>
                  </a:extLst>
                </a:gridCol>
              </a:tblGrid>
              <a:tr h="398279">
                <a:tc>
                  <a:txBody>
                    <a:bodyPr/>
                    <a:lstStyle/>
                    <a:p>
                      <a:pPr indent="18415" algn="just">
                        <a:lnSpc>
                          <a:spcPct val="115000"/>
                        </a:lnSpc>
                        <a:spcAft>
                          <a:spcPts val="0"/>
                        </a:spcAft>
                      </a:pPr>
                      <a:r>
                        <a:rPr lang="ru-RU" sz="900" b="1" kern="1200" dirty="0">
                          <a:solidFill>
                            <a:schemeClr val="dk1"/>
                          </a:solidFill>
                          <a:effectLst/>
                          <a:latin typeface="+mn-lt"/>
                          <a:ea typeface="+mn-ea"/>
                          <a:cs typeface="+mn-cs"/>
                        </a:rPr>
                        <a:t>Ориентация возможных потерянных Я</a:t>
                      </a:r>
                    </a:p>
                    <a:p>
                      <a:pPr indent="18415" algn="just">
                        <a:lnSpc>
                          <a:spcPct val="115000"/>
                        </a:lnSpc>
                        <a:spcAft>
                          <a:spcPts val="0"/>
                        </a:spcAft>
                      </a:pPr>
                      <a:r>
                        <a:rPr lang="ru-RU" sz="600" dirty="0">
                          <a:effectLst/>
                        </a:rPr>
                        <a:t> </a:t>
                      </a:r>
                      <a:endParaRPr lang="ru-RU" sz="700" dirty="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dirty="0">
                          <a:effectLst/>
                        </a:rPr>
                        <a:t>Типичные словесные конструкции</a:t>
                      </a:r>
                      <a:endParaRPr lang="ru-RU" sz="700" dirty="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a:effectLst/>
                        </a:rPr>
                        <a:t>Примеры из ответов респондентов</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545077096"/>
                  </a:ext>
                </a:extLst>
              </a:tr>
              <a:tr h="386119">
                <a:tc rowSpan="2">
                  <a:txBody>
                    <a:bodyPr/>
                    <a:lstStyle/>
                    <a:p>
                      <a:pPr indent="18415" algn="l">
                        <a:lnSpc>
                          <a:spcPct val="115000"/>
                        </a:lnSpc>
                        <a:spcAft>
                          <a:spcPts val="0"/>
                        </a:spcAft>
                      </a:pPr>
                      <a:r>
                        <a:rPr lang="ru-RU" sz="900" dirty="0">
                          <a:effectLst/>
                        </a:rPr>
                        <a:t>1. Изменение настоящего </a:t>
                      </a:r>
                      <a:endParaRPr lang="ru-RU" sz="900" b="1" dirty="0">
                        <a:solidFill>
                          <a:srgbClr val="5E7076"/>
                        </a:solidFill>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rowSpan="2">
                  <a:txBody>
                    <a:bodyPr/>
                    <a:lstStyle/>
                    <a:p>
                      <a:pPr indent="18415" algn="just">
                        <a:lnSpc>
                          <a:spcPct val="115000"/>
                        </a:lnSpc>
                        <a:spcAft>
                          <a:spcPts val="0"/>
                        </a:spcAft>
                      </a:pPr>
                      <a:r>
                        <a:rPr lang="ru-RU" sz="600">
                          <a:effectLst/>
                        </a:rPr>
                        <a:t>Я мог(ла) бы сейчас…, Я хочу сейчас… Мне давно пора…</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a:effectLst/>
                        </a:rPr>
                        <a:t>«Я мог(ла) бы быть более социализированной. Мне давно пора снова выходить из дома».</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2241092245"/>
                  </a:ext>
                </a:extLst>
              </a:tr>
              <a:tr h="386119">
                <a:tc vMerge="1">
                  <a:txBody>
                    <a:bodyPr/>
                    <a:lstStyle/>
                    <a:p>
                      <a:endParaRPr lang="ru-RU"/>
                    </a:p>
                  </a:txBody>
                  <a:tcPr/>
                </a:tc>
                <a:tc vMerge="1">
                  <a:txBody>
                    <a:bodyPr/>
                    <a:lstStyle/>
                    <a:p>
                      <a:endParaRPr lang="ru-RU"/>
                    </a:p>
                  </a:txBody>
                  <a:tcPr/>
                </a:tc>
                <a:tc>
                  <a:txBody>
                    <a:bodyPr/>
                    <a:lstStyle/>
                    <a:p>
                      <a:pPr indent="18415" algn="just">
                        <a:lnSpc>
                          <a:spcPct val="115000"/>
                        </a:lnSpc>
                        <a:spcAft>
                          <a:spcPts val="0"/>
                        </a:spcAft>
                      </a:pPr>
                      <a:r>
                        <a:rPr lang="ru-RU" sz="600">
                          <a:effectLst/>
                        </a:rPr>
                        <a:t>«Я хочу больше внимание уделять своему телу и здоровью».</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1070158219"/>
                  </a:ext>
                </a:extLst>
              </a:tr>
              <a:tr h="288538">
                <a:tc rowSpan="2">
                  <a:txBody>
                    <a:bodyPr/>
                    <a:lstStyle/>
                    <a:p>
                      <a:pPr indent="18415" algn="l">
                        <a:lnSpc>
                          <a:spcPct val="115000"/>
                        </a:lnSpc>
                        <a:spcAft>
                          <a:spcPts val="0"/>
                        </a:spcAft>
                      </a:pPr>
                      <a:r>
                        <a:rPr lang="ru-RU" sz="900" dirty="0">
                          <a:effectLst/>
                        </a:rPr>
                        <a:t>2</a:t>
                      </a:r>
                      <a:r>
                        <a:rPr lang="en-US" sz="900" dirty="0">
                          <a:effectLst/>
                        </a:rPr>
                        <a:t>a</a:t>
                      </a:r>
                      <a:r>
                        <a:rPr lang="ru-RU" sz="900" dirty="0">
                          <a:effectLst/>
                        </a:rPr>
                        <a:t>. Восстановление прошлого </a:t>
                      </a:r>
                      <a:endParaRPr lang="ru-RU" sz="900" b="1" dirty="0">
                        <a:solidFill>
                          <a:srgbClr val="5E7076"/>
                        </a:solidFill>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dirty="0">
                          <a:effectLst/>
                        </a:rPr>
                        <a:t>Я хочу вернуть.../ восстановить прошлое</a:t>
                      </a:r>
                      <a:endParaRPr lang="ru-RU" sz="700" dirty="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a:effectLst/>
                        </a:rPr>
                        <a:t>«Хочу вернуть навык игры на гитаре &lt;сейчас&gt;».</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138149900"/>
                  </a:ext>
                </a:extLst>
              </a:tr>
              <a:tr h="398279">
                <a:tc vMerge="1">
                  <a:txBody>
                    <a:bodyPr/>
                    <a:lstStyle/>
                    <a:p>
                      <a:endParaRPr lang="ru-RU"/>
                    </a:p>
                  </a:txBody>
                  <a:tcPr/>
                </a:tc>
                <a:tc>
                  <a:txBody>
                    <a:bodyPr/>
                    <a:lstStyle/>
                    <a:p>
                      <a:pPr indent="18415" algn="just">
                        <a:lnSpc>
                          <a:spcPct val="115000"/>
                        </a:lnSpc>
                        <a:spcAft>
                          <a:spcPts val="0"/>
                        </a:spcAft>
                      </a:pPr>
                      <a:r>
                        <a:rPr lang="ru-RU" sz="600">
                          <a:effectLst/>
                        </a:rPr>
                        <a:t> </a:t>
                      </a:r>
                      <a:endParaRPr lang="ru-RU" sz="700">
                        <a:effectLst/>
                      </a:endParaRPr>
                    </a:p>
                    <a:p>
                      <a:pPr indent="18415" algn="just">
                        <a:lnSpc>
                          <a:spcPct val="115000"/>
                        </a:lnSpc>
                        <a:spcAft>
                          <a:spcPts val="0"/>
                        </a:spcAft>
                      </a:pPr>
                      <a:r>
                        <a:rPr lang="ru-RU" sz="600">
                          <a:effectLst/>
                        </a:rPr>
                        <a:t>Все было бы лучше, если бы сейчас было как тогда …</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a:effectLst/>
                        </a:rPr>
                        <a:t>«Все было бы лучше, если бы сейчас отец был жив».</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2167394536"/>
                  </a:ext>
                </a:extLst>
              </a:tr>
              <a:tr h="1015524">
                <a:tc>
                  <a:txBody>
                    <a:bodyPr/>
                    <a:lstStyle/>
                    <a:p>
                      <a:pPr indent="18415" algn="l">
                        <a:lnSpc>
                          <a:spcPct val="115000"/>
                        </a:lnSpc>
                        <a:spcAft>
                          <a:spcPts val="0"/>
                        </a:spcAft>
                      </a:pPr>
                      <a:r>
                        <a:rPr lang="ru-RU" sz="900" dirty="0">
                          <a:effectLst/>
                        </a:rPr>
                        <a:t>2</a:t>
                      </a:r>
                      <a:r>
                        <a:rPr lang="en-US" sz="900" dirty="0">
                          <a:effectLst/>
                        </a:rPr>
                        <a:t>b</a:t>
                      </a:r>
                      <a:r>
                        <a:rPr lang="ru-RU" sz="900" dirty="0">
                          <a:effectLst/>
                        </a:rPr>
                        <a:t>. Изменение прошлого </a:t>
                      </a:r>
                      <a:endParaRPr lang="ru-RU" sz="900" b="1" dirty="0">
                        <a:solidFill>
                          <a:srgbClr val="5E7076"/>
                        </a:solidFill>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algn="just">
                        <a:lnSpc>
                          <a:spcPct val="115000"/>
                        </a:lnSpc>
                        <a:spcAft>
                          <a:spcPts val="0"/>
                        </a:spcAft>
                      </a:pPr>
                      <a:r>
                        <a:rPr lang="ru-RU" sz="600">
                          <a:effectLst/>
                        </a:rPr>
                        <a:t>Если бы я поступил(а) тогда по-другому, то сейчас было бы иначе</a:t>
                      </a:r>
                      <a:endParaRPr lang="ru-RU" sz="70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18415" algn="just">
                        <a:lnSpc>
                          <a:spcPct val="115000"/>
                        </a:lnSpc>
                        <a:spcAft>
                          <a:spcPts val="0"/>
                        </a:spcAft>
                      </a:pPr>
                      <a:r>
                        <a:rPr lang="ru-RU" sz="600" dirty="0">
                          <a:effectLst/>
                        </a:rPr>
                        <a:t>«Я хотела бы быть жительницей Петербурга» &lt;но я не жительница, потому что не переехала тогда&gt;.</a:t>
                      </a:r>
                      <a:endParaRPr lang="ru-RU" sz="700" dirty="0">
                        <a:effectLst/>
                      </a:endParaRPr>
                    </a:p>
                    <a:p>
                      <a:pPr indent="18415" algn="just">
                        <a:lnSpc>
                          <a:spcPct val="115000"/>
                        </a:lnSpc>
                        <a:spcAft>
                          <a:spcPts val="0"/>
                        </a:spcAft>
                      </a:pPr>
                      <a:r>
                        <a:rPr lang="ru-RU" sz="600" dirty="0">
                          <a:effectLst/>
                        </a:rPr>
                        <a:t>«Я хотела устроиться на работу в НИИ урологии им. Лопаткина в Москве».</a:t>
                      </a:r>
                      <a:endParaRPr lang="ru-RU" sz="700" dirty="0">
                        <a:effectLst/>
                      </a:endParaRPr>
                    </a:p>
                    <a:p>
                      <a:pPr indent="18415" algn="just">
                        <a:lnSpc>
                          <a:spcPct val="115000"/>
                        </a:lnSpc>
                        <a:spcAft>
                          <a:spcPts val="0"/>
                        </a:spcAft>
                      </a:pPr>
                      <a:r>
                        <a:rPr lang="ru-RU" sz="600" dirty="0">
                          <a:effectLst/>
                        </a:rPr>
                        <a:t>«Я хотела быть студенткой Литературного института».</a:t>
                      </a:r>
                      <a:endParaRPr lang="ru-RU" sz="700" dirty="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51999777"/>
                  </a:ext>
                </a:extLst>
              </a:tr>
              <a:tr h="700821">
                <a:tc>
                  <a:txBody>
                    <a:bodyPr/>
                    <a:lstStyle/>
                    <a:p>
                      <a:pPr indent="18415" algn="l">
                        <a:lnSpc>
                          <a:spcPct val="115000"/>
                        </a:lnSpc>
                        <a:spcAft>
                          <a:spcPts val="0"/>
                        </a:spcAft>
                      </a:pPr>
                      <a:r>
                        <a:rPr lang="en-US" sz="900" dirty="0">
                          <a:effectLst/>
                        </a:rPr>
                        <a:t>3. </a:t>
                      </a:r>
                      <a:r>
                        <a:rPr lang="ru-RU" sz="900" dirty="0">
                          <a:effectLst/>
                        </a:rPr>
                        <a:t>Расширение времени</a:t>
                      </a:r>
                      <a:endParaRPr lang="ru-RU" sz="900" b="1" dirty="0">
                        <a:solidFill>
                          <a:srgbClr val="5E7076"/>
                        </a:solidFill>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indent="25400" algn="just">
                        <a:lnSpc>
                          <a:spcPct val="115000"/>
                        </a:lnSpc>
                        <a:spcAft>
                          <a:spcPts val="0"/>
                        </a:spcAft>
                      </a:pPr>
                      <a:r>
                        <a:rPr lang="ru-RU" sz="600" dirty="0">
                          <a:effectLst/>
                        </a:rPr>
                        <a:t>Всегда мечтал...</a:t>
                      </a:r>
                      <a:endParaRPr lang="ru-RU" sz="700" dirty="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tc>
                  <a:txBody>
                    <a:bodyPr/>
                    <a:lstStyle/>
                    <a:p>
                      <a:pPr algn="just">
                        <a:lnSpc>
                          <a:spcPct val="115000"/>
                        </a:lnSpc>
                        <a:spcAft>
                          <a:spcPts val="0"/>
                        </a:spcAft>
                      </a:pPr>
                      <a:r>
                        <a:rPr lang="ru-RU" sz="600" dirty="0">
                          <a:effectLst/>
                        </a:rPr>
                        <a:t>«Это была моя мечта уже очень долгое время».</a:t>
                      </a:r>
                      <a:endParaRPr lang="ru-RU" sz="700" dirty="0">
                        <a:effectLst/>
                      </a:endParaRPr>
                    </a:p>
                    <a:p>
                      <a:pPr indent="-10795" algn="just">
                        <a:lnSpc>
                          <a:spcPct val="115000"/>
                        </a:lnSpc>
                        <a:spcAft>
                          <a:spcPts val="0"/>
                        </a:spcAft>
                      </a:pPr>
                      <a:r>
                        <a:rPr lang="ru-RU" sz="600" dirty="0">
                          <a:effectLst/>
                        </a:rPr>
                        <a:t> «Писатель. Это моя страсть с самого детства, начавшаяся с того самого момента, когда я научился читать».</a:t>
                      </a:r>
                      <a:endParaRPr lang="ru-RU" sz="700" dirty="0">
                        <a:effectLst/>
                        <a:latin typeface="Times New Roman" panose="02020603050405020304" pitchFamily="18" charset="0"/>
                        <a:ea typeface="Times New Roman" panose="02020603050405020304" pitchFamily="18" charset="0"/>
                      </a:endParaRPr>
                    </a:p>
                  </a:txBody>
                  <a:tcPr marL="36420" marR="36420" marT="36420" marB="36420">
                    <a:solidFill>
                      <a:srgbClr val="5E7076">
                        <a:alpha val="14000"/>
                      </a:srgbClr>
                    </a:solidFill>
                  </a:tcPr>
                </a:tc>
                <a:extLst>
                  <a:ext uri="{0D108BD9-81ED-4DB2-BD59-A6C34878D82A}">
                    <a16:rowId xmlns:a16="http://schemas.microsoft.com/office/drawing/2014/main" val="3488614179"/>
                  </a:ext>
                </a:extLst>
              </a:tr>
            </a:tbl>
          </a:graphicData>
        </a:graphic>
      </p:graphicFrame>
    </p:spTree>
    <p:extLst>
      <p:ext uri="{BB962C8B-B14F-4D97-AF65-F5344CB8AC3E}">
        <p14:creationId xmlns:p14="http://schemas.microsoft.com/office/powerpoint/2010/main" val="61497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Picture 6327">
            <a:extLst>
              <a:ext uri="{FF2B5EF4-FFF2-40B4-BE49-F238E27FC236}">
                <a16:creationId xmlns:a16="http://schemas.microsoft.com/office/drawing/2014/main" id="{CC35F68F-FDC6-8143-899C-DF24B71AE6D6}"/>
              </a:ext>
            </a:extLst>
          </p:cNvPr>
          <p:cNvPicPr/>
          <p:nvPr/>
        </p:nvPicPr>
        <p:blipFill rotWithShape="1">
          <a:blip r:embed="rId4"/>
          <a:srcRect l="3406" t="2564" r="1238" b="5128"/>
          <a:stretch/>
        </p:blipFill>
        <p:spPr>
          <a:xfrm>
            <a:off x="4355976" y="1419621"/>
            <a:ext cx="4181590" cy="2880321"/>
          </a:xfrm>
          <a:prstGeom prst="rect">
            <a:avLst/>
          </a:prstGeom>
        </p:spPr>
      </p:pic>
      <p:sp>
        <p:nvSpPr>
          <p:cNvPr id="2" name="Заголовок 1">
            <a:extLst>
              <a:ext uri="{FF2B5EF4-FFF2-40B4-BE49-F238E27FC236}">
                <a16:creationId xmlns:a16="http://schemas.microsoft.com/office/drawing/2014/main" id="{AF0901B3-7191-3244-A911-5DF1DAE974AA}"/>
              </a:ext>
            </a:extLst>
          </p:cNvPr>
          <p:cNvSpPr>
            <a:spLocks noGrp="1"/>
          </p:cNvSpPr>
          <p:nvPr>
            <p:ph type="title"/>
          </p:nvPr>
        </p:nvSpPr>
        <p:spPr/>
        <p:txBody>
          <a:bodyPr/>
          <a:lstStyle/>
          <a:p>
            <a:endParaRPr lang="ru-RU"/>
          </a:p>
        </p:txBody>
      </p:sp>
      <p:sp>
        <p:nvSpPr>
          <p:cNvPr id="3" name="Номер слайда 2">
            <a:extLst>
              <a:ext uri="{FF2B5EF4-FFF2-40B4-BE49-F238E27FC236}">
                <a16:creationId xmlns:a16="http://schemas.microsoft.com/office/drawing/2014/main" id="{D6396678-AAF6-7E48-BB8D-7F14DAC90F67}"/>
              </a:ext>
            </a:extLst>
          </p:cNvPr>
          <p:cNvSpPr>
            <a:spLocks noGrp="1"/>
          </p:cNvSpPr>
          <p:nvPr>
            <p:ph type="sldNum" sz="quarter" idx="12"/>
          </p:nvPr>
        </p:nvSpPr>
        <p:spPr/>
        <p:txBody>
          <a:bodyPr/>
          <a:lstStyle/>
          <a:p>
            <a:fld id="{CB07D4DF-2351-4A60-A90B-60ED82532F73}" type="slidenum">
              <a:rPr lang="ru-RU" smtClean="0"/>
              <a:pPr/>
              <a:t>8</a:t>
            </a:fld>
            <a:endParaRPr lang="ru-RU" dirty="0"/>
          </a:p>
        </p:txBody>
      </p:sp>
      <p:sp>
        <p:nvSpPr>
          <p:cNvPr id="4" name="Подзаголовок 3">
            <a:extLst>
              <a:ext uri="{FF2B5EF4-FFF2-40B4-BE49-F238E27FC236}">
                <a16:creationId xmlns:a16="http://schemas.microsoft.com/office/drawing/2014/main" id="{ACC4DD78-7D42-5943-97F6-0FD407761D65}"/>
              </a:ext>
            </a:extLst>
          </p:cNvPr>
          <p:cNvSpPr>
            <a:spLocks noGrp="1"/>
          </p:cNvSpPr>
          <p:nvPr>
            <p:ph type="subTitle" idx="1"/>
          </p:nvPr>
        </p:nvSpPr>
        <p:spPr>
          <a:xfrm>
            <a:off x="323527" y="1419622"/>
            <a:ext cx="4680521" cy="3024336"/>
          </a:xfrm>
        </p:spPr>
        <p:txBody>
          <a:bodyPr/>
          <a:lstStyle/>
          <a:p>
            <a:endParaRPr lang="ru-RU" dirty="0"/>
          </a:p>
        </p:txBody>
      </p:sp>
      <p:sp>
        <p:nvSpPr>
          <p:cNvPr id="5" name="Текст 4">
            <a:extLst>
              <a:ext uri="{FF2B5EF4-FFF2-40B4-BE49-F238E27FC236}">
                <a16:creationId xmlns:a16="http://schemas.microsoft.com/office/drawing/2014/main" id="{7F25DD7A-D5A4-B646-BC93-8594C2D21377}"/>
              </a:ext>
            </a:extLst>
          </p:cNvPr>
          <p:cNvSpPr>
            <a:spLocks noGrp="1"/>
          </p:cNvSpPr>
          <p:nvPr>
            <p:ph type="body" sz="quarter" idx="13"/>
          </p:nvPr>
        </p:nvSpPr>
        <p:spPr/>
        <p:txBody>
          <a:bodyPr>
            <a:normAutofit fontScale="85000" lnSpcReduction="10000"/>
          </a:bodyPr>
          <a:lstStyle/>
          <a:p>
            <a:r>
              <a:rPr lang="ru-RU" dirty="0"/>
              <a:t>Место потерянных Я в актуальном жизненном пространстве</a:t>
            </a:r>
          </a:p>
          <a:p>
            <a:endParaRPr lang="ru-RU" dirty="0"/>
          </a:p>
        </p:txBody>
      </p:sp>
      <p:pic>
        <p:nvPicPr>
          <p:cNvPr id="12" name="Рисунок 11">
            <a:extLst>
              <a:ext uri="{FF2B5EF4-FFF2-40B4-BE49-F238E27FC236}">
                <a16:creationId xmlns:a16="http://schemas.microsoft.com/office/drawing/2014/main" id="{48549927-4FBB-DF4C-ACC9-FD4F47CAE7F8}"/>
              </a:ext>
            </a:extLst>
          </p:cNvPr>
          <p:cNvPicPr>
            <a:picLocks noChangeAspect="1"/>
          </p:cNvPicPr>
          <p:nvPr/>
        </p:nvPicPr>
        <p:blipFill>
          <a:blip r:embed="rId5"/>
          <a:stretch>
            <a:fillRect/>
          </a:stretch>
        </p:blipFill>
        <p:spPr>
          <a:xfrm>
            <a:off x="351804" y="1427777"/>
            <a:ext cx="2597412" cy="1733302"/>
          </a:xfrm>
          <a:prstGeom prst="rect">
            <a:avLst/>
          </a:prstGeom>
        </p:spPr>
      </p:pic>
      <p:sp>
        <p:nvSpPr>
          <p:cNvPr id="13" name="Пятиугольник 12">
            <a:extLst>
              <a:ext uri="{FF2B5EF4-FFF2-40B4-BE49-F238E27FC236}">
                <a16:creationId xmlns:a16="http://schemas.microsoft.com/office/drawing/2014/main" id="{8048CA7F-B0B1-174F-B0EE-43C52AD4CCB9}"/>
              </a:ext>
            </a:extLst>
          </p:cNvPr>
          <p:cNvSpPr/>
          <p:nvPr/>
        </p:nvSpPr>
        <p:spPr>
          <a:xfrm>
            <a:off x="4217085" y="3651870"/>
            <a:ext cx="426923" cy="720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5184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890CEE-FD59-F54E-B359-8EA5ED9762FD}"/>
              </a:ext>
            </a:extLst>
          </p:cNvPr>
          <p:cNvSpPr>
            <a:spLocks noGrp="1"/>
          </p:cNvSpPr>
          <p:nvPr>
            <p:ph type="title"/>
          </p:nvPr>
        </p:nvSpPr>
        <p:spPr/>
        <p:txBody>
          <a:bodyPr/>
          <a:lstStyle/>
          <a:p>
            <a:endParaRPr lang="ru-RU"/>
          </a:p>
        </p:txBody>
      </p:sp>
      <p:sp>
        <p:nvSpPr>
          <p:cNvPr id="3" name="Номер слайда 2">
            <a:extLst>
              <a:ext uri="{FF2B5EF4-FFF2-40B4-BE49-F238E27FC236}">
                <a16:creationId xmlns:a16="http://schemas.microsoft.com/office/drawing/2014/main" id="{9261005E-4538-054C-97DD-C4EC2934D7F9}"/>
              </a:ext>
            </a:extLst>
          </p:cNvPr>
          <p:cNvSpPr>
            <a:spLocks noGrp="1"/>
          </p:cNvSpPr>
          <p:nvPr>
            <p:ph type="sldNum" sz="quarter" idx="12"/>
          </p:nvPr>
        </p:nvSpPr>
        <p:spPr/>
        <p:txBody>
          <a:bodyPr/>
          <a:lstStyle/>
          <a:p>
            <a:fld id="{CB07D4DF-2351-4A60-A90B-60ED82532F73}" type="slidenum">
              <a:rPr lang="ru-RU" smtClean="0"/>
              <a:pPr/>
              <a:t>9</a:t>
            </a:fld>
            <a:endParaRPr lang="ru-RU" dirty="0"/>
          </a:p>
        </p:txBody>
      </p:sp>
      <p:sp>
        <p:nvSpPr>
          <p:cNvPr id="4" name="Подзаголовок 3">
            <a:extLst>
              <a:ext uri="{FF2B5EF4-FFF2-40B4-BE49-F238E27FC236}">
                <a16:creationId xmlns:a16="http://schemas.microsoft.com/office/drawing/2014/main" id="{3E035B21-7F08-FD44-8ED5-9510A4EA5FC1}"/>
              </a:ext>
            </a:extLst>
          </p:cNvPr>
          <p:cNvSpPr>
            <a:spLocks noGrp="1"/>
          </p:cNvSpPr>
          <p:nvPr>
            <p:ph type="subTitle" idx="1"/>
          </p:nvPr>
        </p:nvSpPr>
        <p:spPr/>
        <p:txBody>
          <a:bodyPr/>
          <a:lstStyle/>
          <a:p>
            <a:endParaRPr lang="ru-RU" dirty="0"/>
          </a:p>
        </p:txBody>
      </p:sp>
      <p:sp>
        <p:nvSpPr>
          <p:cNvPr id="5" name="Текст 4">
            <a:extLst>
              <a:ext uri="{FF2B5EF4-FFF2-40B4-BE49-F238E27FC236}">
                <a16:creationId xmlns:a16="http://schemas.microsoft.com/office/drawing/2014/main" id="{9D076798-7658-9C4C-A02A-3D52E58173CA}"/>
              </a:ext>
            </a:extLst>
          </p:cNvPr>
          <p:cNvSpPr>
            <a:spLocks noGrp="1"/>
          </p:cNvSpPr>
          <p:nvPr>
            <p:ph type="body" sz="quarter" idx="13"/>
          </p:nvPr>
        </p:nvSpPr>
        <p:spPr/>
        <p:txBody>
          <a:bodyPr>
            <a:normAutofit/>
          </a:bodyPr>
          <a:lstStyle/>
          <a:p>
            <a:r>
              <a:rPr lang="ru-RU" dirty="0"/>
              <a:t>Потерянные возможные Я</a:t>
            </a:r>
          </a:p>
          <a:p>
            <a:endParaRPr lang="ru-RU" dirty="0"/>
          </a:p>
        </p:txBody>
      </p:sp>
      <p:graphicFrame>
        <p:nvGraphicFramePr>
          <p:cNvPr id="6" name="Таблица 5">
            <a:extLst>
              <a:ext uri="{FF2B5EF4-FFF2-40B4-BE49-F238E27FC236}">
                <a16:creationId xmlns:a16="http://schemas.microsoft.com/office/drawing/2014/main" id="{65090495-DAE0-F847-B5B9-DBC0DF993A3E}"/>
              </a:ext>
            </a:extLst>
          </p:cNvPr>
          <p:cNvGraphicFramePr>
            <a:graphicFrameLocks noGrp="1"/>
          </p:cNvGraphicFramePr>
          <p:nvPr>
            <p:extLst>
              <p:ext uri="{D42A27DB-BD31-4B8C-83A1-F6EECF244321}">
                <p14:modId xmlns:p14="http://schemas.microsoft.com/office/powerpoint/2010/main" val="3317048565"/>
              </p:ext>
            </p:extLst>
          </p:nvPr>
        </p:nvGraphicFramePr>
        <p:xfrm>
          <a:off x="1475656" y="1641245"/>
          <a:ext cx="7359524" cy="2632645"/>
        </p:xfrm>
        <a:graphic>
          <a:graphicData uri="http://schemas.openxmlformats.org/drawingml/2006/table">
            <a:tbl>
              <a:tblPr firstRow="1" firstCol="1" bandRow="1">
                <a:tableStyleId>{D7AC3CCA-C797-4891-BE02-D94E43425B78}</a:tableStyleId>
              </a:tblPr>
              <a:tblGrid>
                <a:gridCol w="890227">
                  <a:extLst>
                    <a:ext uri="{9D8B030D-6E8A-4147-A177-3AD203B41FA5}">
                      <a16:colId xmlns:a16="http://schemas.microsoft.com/office/drawing/2014/main" val="369578392"/>
                    </a:ext>
                  </a:extLst>
                </a:gridCol>
                <a:gridCol w="964412">
                  <a:extLst>
                    <a:ext uri="{9D8B030D-6E8A-4147-A177-3AD203B41FA5}">
                      <a16:colId xmlns:a16="http://schemas.microsoft.com/office/drawing/2014/main" val="3831138113"/>
                    </a:ext>
                  </a:extLst>
                </a:gridCol>
                <a:gridCol w="1052321">
                  <a:extLst>
                    <a:ext uri="{9D8B030D-6E8A-4147-A177-3AD203B41FA5}">
                      <a16:colId xmlns:a16="http://schemas.microsoft.com/office/drawing/2014/main" val="3190408919"/>
                    </a:ext>
                  </a:extLst>
                </a:gridCol>
                <a:gridCol w="893611">
                  <a:extLst>
                    <a:ext uri="{9D8B030D-6E8A-4147-A177-3AD203B41FA5}">
                      <a16:colId xmlns:a16="http://schemas.microsoft.com/office/drawing/2014/main" val="1985018741"/>
                    </a:ext>
                  </a:extLst>
                </a:gridCol>
                <a:gridCol w="1041243">
                  <a:extLst>
                    <a:ext uri="{9D8B030D-6E8A-4147-A177-3AD203B41FA5}">
                      <a16:colId xmlns:a16="http://schemas.microsoft.com/office/drawing/2014/main" val="2663800814"/>
                    </a:ext>
                  </a:extLst>
                </a:gridCol>
                <a:gridCol w="864947">
                  <a:extLst>
                    <a:ext uri="{9D8B030D-6E8A-4147-A177-3AD203B41FA5}">
                      <a16:colId xmlns:a16="http://schemas.microsoft.com/office/drawing/2014/main" val="4049288079"/>
                    </a:ext>
                  </a:extLst>
                </a:gridCol>
                <a:gridCol w="1023139">
                  <a:extLst>
                    <a:ext uri="{9D8B030D-6E8A-4147-A177-3AD203B41FA5}">
                      <a16:colId xmlns:a16="http://schemas.microsoft.com/office/drawing/2014/main" val="2784508044"/>
                    </a:ext>
                  </a:extLst>
                </a:gridCol>
                <a:gridCol w="629624">
                  <a:extLst>
                    <a:ext uri="{9D8B030D-6E8A-4147-A177-3AD203B41FA5}">
                      <a16:colId xmlns:a16="http://schemas.microsoft.com/office/drawing/2014/main" val="3462038980"/>
                    </a:ext>
                  </a:extLst>
                </a:gridCol>
              </a:tblGrid>
              <a:tr h="239331">
                <a:tc>
                  <a:txBody>
                    <a:bodyPr/>
                    <a:lstStyle/>
                    <a:p>
                      <a:pPr algn="just">
                        <a:spcAft>
                          <a:spcPts val="0"/>
                        </a:spcAft>
                      </a:pPr>
                      <a:r>
                        <a:rPr lang="ru-RU" sz="1000" dirty="0">
                          <a:effectLst/>
                        </a:rPr>
                        <a:t> </a:t>
                      </a:r>
                      <a:endParaRPr lang="ru-RU" sz="12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Aft>
                          <a:spcPts val="0"/>
                        </a:spcAft>
                      </a:pPr>
                      <a:r>
                        <a:rPr lang="ru-RU" sz="1000" dirty="0">
                          <a:effectLst/>
                        </a:rPr>
                        <a:t>Описательный</a:t>
                      </a:r>
                      <a:endParaRPr lang="ru-RU"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ru-RU"/>
                    </a:p>
                  </a:txBody>
                  <a:tcPr/>
                </a:tc>
                <a:tc gridSpan="4">
                  <a:txBody>
                    <a:bodyPr/>
                    <a:lstStyle/>
                    <a:p>
                      <a:pPr algn="ctr">
                        <a:spcAft>
                          <a:spcPts val="0"/>
                        </a:spcAft>
                      </a:pPr>
                      <a:r>
                        <a:rPr lang="ru-RU" sz="1000">
                          <a:effectLst/>
                        </a:rPr>
                        <a:t>Деятельностный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indent="-72390"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37539368"/>
                  </a:ext>
                </a:extLst>
              </a:tr>
              <a:tr h="239331">
                <a:tc>
                  <a:txBody>
                    <a:bodyPr/>
                    <a:lstStyle/>
                    <a:p>
                      <a:pPr algn="just">
                        <a:spcAft>
                          <a:spcPts val="0"/>
                        </a:spcAft>
                      </a:pPr>
                      <a:r>
                        <a:rPr lang="ru-RU" sz="1000">
                          <a:effectLst/>
                        </a:rPr>
                        <a:t> </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Aft>
                          <a:spcPts val="0"/>
                        </a:spcAft>
                      </a:pPr>
                      <a:r>
                        <a:rPr lang="ru-RU" sz="1000">
                          <a:effectLst/>
                        </a:rPr>
                        <a:t>Номинативный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indent="1270" algn="ctr">
                        <a:spcAft>
                          <a:spcPts val="0"/>
                        </a:spcAft>
                      </a:pPr>
                      <a:r>
                        <a:rPr lang="ru-RU" sz="1000">
                          <a:effectLst/>
                        </a:rPr>
                        <a:t>Номинативный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ru-RU"/>
                    </a:p>
                  </a:txBody>
                  <a:tcPr/>
                </a:tc>
                <a:tc gridSpan="2">
                  <a:txBody>
                    <a:bodyPr/>
                    <a:lstStyle/>
                    <a:p>
                      <a:pPr algn="ctr">
                        <a:spcAft>
                          <a:spcPts val="0"/>
                        </a:spcAft>
                      </a:pPr>
                      <a:r>
                        <a:rPr lang="ru-RU" sz="1000">
                          <a:effectLst/>
                        </a:rPr>
                        <a:t>Нарративный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ru-RU"/>
                    </a:p>
                  </a:txBody>
                  <a:tcPr/>
                </a:tc>
                <a:tc vMerge="1">
                  <a:txBody>
                    <a:bodyPr/>
                    <a:lstStyle/>
                    <a:p>
                      <a:endParaRPr lang="ru-RU"/>
                    </a:p>
                  </a:txBody>
                  <a:tcPr/>
                </a:tc>
                <a:extLst>
                  <a:ext uri="{0D108BD9-81ED-4DB2-BD59-A6C34878D82A}">
                    <a16:rowId xmlns:a16="http://schemas.microsoft.com/office/drawing/2014/main" val="1158425640"/>
                  </a:ext>
                </a:extLst>
              </a:tr>
              <a:tr h="478663">
                <a:tc>
                  <a:txBody>
                    <a:bodyPr/>
                    <a:lstStyle/>
                    <a:p>
                      <a:pPr algn="just">
                        <a:spcAft>
                          <a:spcPts val="0"/>
                        </a:spcAft>
                      </a:pPr>
                      <a:r>
                        <a:rPr lang="ru-RU" sz="1000">
                          <a:effectLst/>
                        </a:rPr>
                        <a:t> </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4445" algn="ctr">
                        <a:spcAft>
                          <a:spcPts val="0"/>
                        </a:spcAft>
                      </a:pPr>
                      <a:r>
                        <a:rPr lang="ru-RU" sz="1000">
                          <a:effectLst/>
                        </a:rPr>
                        <a:t>Личностный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Безличностный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000">
                          <a:effectLst/>
                        </a:rPr>
                        <a:t>Личностный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Безличностный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17780" indent="-17780" algn="ctr">
                        <a:spcAft>
                          <a:spcPts val="0"/>
                        </a:spcAft>
                      </a:pPr>
                      <a:r>
                        <a:rPr lang="ru-RU" sz="1000">
                          <a:effectLst/>
                        </a:rPr>
                        <a:t>Личностный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7145" algn="ctr">
                        <a:spcAft>
                          <a:spcPts val="0"/>
                        </a:spcAft>
                      </a:pPr>
                      <a:r>
                        <a:rPr lang="ru-RU" sz="1000">
                          <a:effectLst/>
                        </a:rPr>
                        <a:t>Безличностный</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ru-RU"/>
                    </a:p>
                  </a:txBody>
                  <a:tcPr/>
                </a:tc>
                <a:extLst>
                  <a:ext uri="{0D108BD9-81ED-4DB2-BD59-A6C34878D82A}">
                    <a16:rowId xmlns:a16="http://schemas.microsoft.com/office/drawing/2014/main" val="288628074"/>
                  </a:ext>
                </a:extLst>
              </a:tr>
              <a:tr h="478663">
                <a:tc>
                  <a:txBody>
                    <a:bodyPr/>
                    <a:lstStyle/>
                    <a:p>
                      <a:pPr algn="ctr">
                        <a:spcAft>
                          <a:spcPts val="0"/>
                        </a:spcAft>
                      </a:pPr>
                      <a:r>
                        <a:rPr lang="ru-RU" sz="1000">
                          <a:effectLst/>
                        </a:rPr>
                        <a:t>нейтральный (Н)</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22%</a:t>
                      </a:r>
                      <a:r>
                        <a:rPr lang="ru-RU" sz="1000" b="1" baseline="30000" dirty="0">
                          <a:effectLst/>
                        </a:rPr>
                        <a:t>1</a:t>
                      </a:r>
                      <a:endParaRPr lang="ru-RU"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6,8%</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16,9%</a:t>
                      </a:r>
                      <a:r>
                        <a:rPr lang="ru-RU" sz="1000" b="1" baseline="30000" dirty="0">
                          <a:effectLst/>
                        </a:rPr>
                        <a:t>3</a:t>
                      </a:r>
                      <a:endParaRPr lang="ru-RU"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6,8%</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17780" indent="-17780" algn="ctr">
                        <a:spcAft>
                          <a:spcPts val="0"/>
                        </a:spcAft>
                      </a:pPr>
                      <a:r>
                        <a:rPr lang="ru-RU" sz="1000">
                          <a:effectLst/>
                        </a:rPr>
                        <a:t>6,8%</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1,7%</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61%</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23035732"/>
                  </a:ext>
                </a:extLst>
              </a:tr>
              <a:tr h="478663">
                <a:tc>
                  <a:txBody>
                    <a:bodyPr/>
                    <a:lstStyle/>
                    <a:p>
                      <a:pPr algn="ctr">
                        <a:spcAft>
                          <a:spcPts val="0"/>
                        </a:spcAft>
                      </a:pPr>
                      <a:r>
                        <a:rPr lang="ru-RU" sz="1000">
                          <a:effectLst/>
                        </a:rPr>
                        <a:t>пессимистичный (П)</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3,4%</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1,7%</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17780" indent="-17780" algn="ctr">
                        <a:spcAft>
                          <a:spcPts val="0"/>
                        </a:spcAft>
                      </a:pPr>
                      <a:r>
                        <a:rPr lang="ru-RU" sz="1000" b="1" dirty="0">
                          <a:effectLst/>
                        </a:rPr>
                        <a:t>20,3%</a:t>
                      </a:r>
                      <a:r>
                        <a:rPr lang="ru-RU" sz="1000" b="1" baseline="30000" dirty="0">
                          <a:effectLst/>
                        </a:rPr>
                        <a:t>2</a:t>
                      </a:r>
                      <a:endParaRPr lang="ru-RU"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1,7%</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27%</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0295198"/>
                  </a:ext>
                </a:extLst>
              </a:tr>
              <a:tr h="478663">
                <a:tc>
                  <a:txBody>
                    <a:bodyPr/>
                    <a:lstStyle/>
                    <a:p>
                      <a:pPr algn="ctr">
                        <a:spcAft>
                          <a:spcPts val="0"/>
                        </a:spcAft>
                      </a:pPr>
                      <a:r>
                        <a:rPr lang="ru-RU" sz="1000">
                          <a:effectLst/>
                        </a:rPr>
                        <a:t>оптимистичный (О)</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3,4%</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17780" indent="-17780" algn="ctr">
                        <a:spcAft>
                          <a:spcPts val="0"/>
                        </a:spcAft>
                      </a:pPr>
                      <a:r>
                        <a:rPr lang="ru-RU" sz="1000" b="1" dirty="0">
                          <a:effectLst/>
                        </a:rPr>
                        <a:t>8,5%</a:t>
                      </a:r>
                      <a:r>
                        <a:rPr lang="ru-RU" sz="1000" b="1" baseline="30000" dirty="0">
                          <a:effectLst/>
                        </a:rPr>
                        <a:t>4</a:t>
                      </a:r>
                      <a:endParaRPr lang="ru-RU"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12%</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27566479"/>
                  </a:ext>
                </a:extLst>
              </a:tr>
              <a:tr h="239331">
                <a:tc>
                  <a:txBody>
                    <a:bodyPr/>
                    <a:lstStyle/>
                    <a:p>
                      <a:pPr algn="ctr">
                        <a:spcAft>
                          <a:spcPts val="0"/>
                        </a:spcAft>
                      </a:pPr>
                      <a:r>
                        <a:rPr lang="ru-RU" sz="1000">
                          <a:effectLst/>
                        </a:rPr>
                        <a:t>Общее</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25,4%</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6,8%</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20,3%</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8,5%</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17780" indent="-17780" algn="ctr">
                        <a:spcAft>
                          <a:spcPts val="0"/>
                        </a:spcAft>
                      </a:pPr>
                      <a:r>
                        <a:rPr lang="ru-RU" sz="1000">
                          <a:effectLst/>
                        </a:rPr>
                        <a:t>35,6%</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a:effectLst/>
                        </a:rPr>
                        <a:t>3,4%</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100%</a:t>
                      </a:r>
                      <a:endParaRPr lang="ru-RU"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3812141"/>
                  </a:ext>
                </a:extLst>
              </a:tr>
            </a:tbl>
          </a:graphicData>
        </a:graphic>
      </p:graphicFrame>
    </p:spTree>
    <p:extLst>
      <p:ext uri="{BB962C8B-B14F-4D97-AF65-F5344CB8AC3E}">
        <p14:creationId xmlns:p14="http://schemas.microsoft.com/office/powerpoint/2010/main" val="29765396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6519</TotalTime>
  <Words>2983</Words>
  <Application>Microsoft Macintosh PowerPoint</Application>
  <PresentationFormat>Экран (16:9)</PresentationFormat>
  <Paragraphs>253</Paragraphs>
  <Slides>12</Slides>
  <Notes>12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12</vt:i4>
      </vt:variant>
    </vt:vector>
  </HeadingPairs>
  <TitlesOfParts>
    <vt:vector size="20" baseType="lpstr">
      <vt:lpstr>Apple Color Emoji</vt:lpstr>
      <vt:lpstr>Arial</vt:lpstr>
      <vt:lpstr>Calibri</vt:lpstr>
      <vt:lpstr>Courier New</vt:lpstr>
      <vt:lpstr>Futura Condensed Medium</vt:lpstr>
      <vt:lpstr>Times</vt:lpstr>
      <vt:lpstr>Times New Roman</vt:lpstr>
      <vt:lpstr>Тема Office</vt:lpstr>
      <vt:lpstr>Потерянные возможные Я как репрезентация жизненного опыта личности: присутствие прошлого в настоящем</vt:lpstr>
      <vt:lpstr>Актуальность</vt:lpstr>
      <vt:lpstr>Презентация PowerPoint</vt:lpstr>
      <vt:lpstr>Презентация PowerPoint</vt:lpstr>
      <vt:lpstr>Материалы и методы исследования</vt:lpstr>
      <vt:lpstr>Результаты</vt:lpstr>
      <vt:lpstr>Презентация PowerPoint</vt:lpstr>
      <vt:lpstr>Презентация PowerPoint</vt:lpstr>
      <vt:lpstr>Презентация PowerPoint</vt:lpstr>
      <vt:lpstr>Презентация PowerPoint</vt:lpstr>
      <vt:lpstr>Выводы</vt:lpstr>
      <vt:lpstr>Презентация PowerPoint</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dc:title>
  <dc:creator>Баранова Ольга Владимировна</dc:creator>
  <cp:lastModifiedBy>1</cp:lastModifiedBy>
  <cp:revision>187</cp:revision>
  <cp:lastPrinted>2021-10-20T00:49:50Z</cp:lastPrinted>
  <dcterms:created xsi:type="dcterms:W3CDTF">2015-06-15T09:44:47Z</dcterms:created>
  <dcterms:modified xsi:type="dcterms:W3CDTF">2021-10-20T05:26:55Z</dcterms:modified>
</cp:coreProperties>
</file>