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/>
  <p:notesSz cx="6792912" cy="99187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ru-RU" sz="1400" spc="-1" strike="noStrike">
                <a:latin typeface="Times New Roman"/>
              </a:rPr>
              <a:t> 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ru-RU" sz="1400" spc="-1" strike="noStrike">
                <a:latin typeface="Times New Roman"/>
              </a:rPr>
              <a:t> 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7FDFF54-C8E5-40FB-9F79-47715900B73F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85800" y="4343400"/>
            <a:ext cx="5479920" cy="410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85800" y="4343400"/>
            <a:ext cx="5479560" cy="410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85800" y="4343400"/>
            <a:ext cx="5479560" cy="410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85800" y="4343400"/>
            <a:ext cx="5479560" cy="410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 fontScale="7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609480" y="1219320"/>
            <a:ext cx="7918560" cy="907920"/>
          </a:xfrm>
          <a:custGeom>
            <a:avLst/>
            <a:gdLst/>
            <a:ah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Line 2"/>
          <p:cNvSpPr/>
          <p:nvPr/>
        </p:nvSpPr>
        <p:spPr>
          <a:xfrm>
            <a:off x="1981080" y="3962520"/>
            <a:ext cx="6512040" cy="360"/>
          </a:xfrm>
          <a:prstGeom prst="line">
            <a:avLst/>
          </a:prstGeom>
          <a:ln w="1908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80880" y="228600"/>
            <a:ext cx="8222760" cy="602640"/>
          </a:xfrm>
          <a:custGeom>
            <a:avLst/>
            <a:gdLst/>
            <a:ah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Line 2"/>
          <p:cNvSpPr/>
          <p:nvPr/>
        </p:nvSpPr>
        <p:spPr>
          <a:xfrm>
            <a:off x="457200" y="6172200"/>
            <a:ext cx="8229600" cy="360"/>
          </a:xfrm>
          <a:prstGeom prst="line">
            <a:avLst/>
          </a:prstGeom>
          <a:ln w="19080">
            <a:solidFill>
              <a:srgbClr val="cc99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979280" y="4221360"/>
            <a:ext cx="6546600" cy="174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</a:pPr>
            <a:r>
              <a:rPr b="1" i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Азарова И.В.</a:t>
            </a:r>
            <a:r>
              <a:rPr b="0" i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(ivazarova@gmail.com), </a:t>
            </a:r>
            <a:br/>
            <a:r>
              <a:rPr b="1" i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В.П. Захаров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 (</a:t>
            </a:r>
            <a:r>
              <a:rPr b="0" i="1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vz1311@yandex.ru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br/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Санкт-Петербургский государственный университет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914040" y="1307520"/>
            <a:ext cx="7616520" cy="243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TOWARDS A COMPUTATIONAL ONTOLOGY OF RUSSIAN PREPOSITIONS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(1)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Семантическая рубрика 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обобщенное название группы значений предлогов.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Часто такими рубриками являются названия семантических актантов (или падежей, ролей),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Рубрика описывается «снизу», от некоторого наиболее частотного базового предлога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Значения базового предлога образуют ряды синонимичных или квазисинонимичных конструкций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Названия семантических рубрик отчасти носят «условный» характер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(2)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28560" y="158400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Для выявления структуры семантической рубрики необходимо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выявить базовое ядерное значение = частотное употребление падежной формы/ первообразного предлога/ производного предлога;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подобрать синонимичные конструкции, используя толковые словари и другие источники;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проверить синонимичность через выявление характерных конструкций реализации значения в случайных выборочных совокупностях корпусных контекстов.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Транзитив (1)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628560" y="158400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Транзитив – один из вариантов локализации пропозиции. Для предлога «через» (135 ipm) эта рубрика ассоциируется с «рамочной» конструкций в паре с префиксом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пере-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для глаголов движения и их дериватов (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перейти через дорогу, перевозки нефти через Атлантику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).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Значение транзитива может быть выражено падежной формой (ср.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перейти дорогу / через дорогу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),  падежный вариант более частотный.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Транзитив (2)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Важно обозначить случаи, когда значение транзитива выражается только предложно-падежной формой. 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Викисловарь: 2 потенциальных значения «транзитива».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(1) “сквозь, поперёк” (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Он помог слепой женщине перейти через дорогу на другую сторону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);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(2) “поверх чего-либо” (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Я легко перепрыгнул через забор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). 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Это движение или действие относительно объекта, имеющего сторону меньшего размера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Транзитив (3)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Производный предлог «сквозь» (20 ipm). 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Синонимичен отчасти: идея поперечника не существенна, важен пространственный характер того, что пересекается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пройти/ пролететь/ прохождение) сквозь (атмосферу/ толпу/ пространство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Перемещение с преодолением препятствия и лексикализацией «проникая»: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росток пробился сквозь асфальт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Медиатив (1)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628560" y="158400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Медиатив – определенная семантическая роль в предикативной структуре глагола.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узком смысле медиатив – средство (вещество/  предмет), которые расходуются при выполнении действия или процесса;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широком понимании медиатив имеет также   отвлеченные реализации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русском языке инструмент и медиатив, как правило, выражаются формой творительного падежа: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красить стены валиком, рисовать картину красками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Медиатив (2)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74200" y="131292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Предлог «через» является в рубрике медиатива очень частотным 163 ipm. Оттенки его значений весьма разнообразны, и обстоятельственная характеристика затруднительна:</a:t>
            </a:r>
            <a:endParaRPr b="0" lang="ru-RU" sz="25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гладить брюки через влажную ткань</a:t>
            </a: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(инструмент утюг);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настроить протокол TCP/IP через вкладку Конфигурация;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ультразвук воздействует на организм через воздух;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ставить горчичники через газету;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отмывать деньги через другие фирмы;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протереть творог через дуршлаг;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получить кредит через знакомых</a:t>
            </a: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и др. </a:t>
            </a:r>
            <a:endParaRPr b="0" lang="ru-RU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Медиатив (3)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574200" y="131292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Предлог «через» является в рубрике медиатива очень частотным 163 ipm. Оттенки значений весьма разнообразны, и обстоятельственная характеристика затруднительна:</a:t>
            </a:r>
            <a:endParaRPr b="0" lang="ru-RU" sz="25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гладить брюки через влажную ткань</a:t>
            </a: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(инструмент утюг);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настроить протокол TCP/IP через вкладку Конфигурация;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ультразвук воздействует на организм через воздух;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ставить горчичники через газету;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отмывать деньги через другие фирмы;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протереть творог через дуршлаг; 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получить кредит через знакомых</a:t>
            </a: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и др. </a:t>
            </a:r>
            <a:endParaRPr b="0" lang="ru-RU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Семантическая рубрика Медиатив (4)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Производные предлоги: «с помощью» (98 ipm), «при помощи» (27 ipm), «путем» (51 ipm), «посредством» (19 ipm) 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Низкочастотные производные предлоги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при посредстве, через посредство, благодаря посредству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Производный предлог «благодаря» (71 ipm) амбивалентен: медиатив + каузатив, но есть низкочастотное образование «благодаря посредству»  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300" spc="-1" strike="noStrike">
                <a:solidFill>
                  <a:srgbClr val="00a6a8"/>
                </a:solidFill>
                <a:latin typeface="Garamond"/>
                <a:ea typeface="DejaVu Sans"/>
              </a:rPr>
              <a:t>Вывод</a:t>
            </a: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Семантические рубрики предложных значений, представленные в статье,  являются первичным описанием грамматики предложных конструкций.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Сходства и различия употребления предлогов связаны с распределением семантических классов слов, занимающих позицию зависимого или главного в предложной конструкции.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Синонимия первообразных и производных предлогов будет представлена в виде градуированного «пространства» в терминах семантических классов окружения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68360" y="259920"/>
            <a:ext cx="8222760" cy="146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00a6a8"/>
                </a:solidFill>
                <a:latin typeface="Garamond"/>
                <a:ea typeface="DejaVu Sans"/>
              </a:rPr>
              <a:t>Цель: корпусное семантико-грамматическое описание русских предложных конструкций </a:t>
            </a: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 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468360" y="1569960"/>
            <a:ext cx="8222760" cy="430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 fontScale="83000"/>
          </a:bodyPr>
          <a:p>
            <a:pPr>
              <a:lnSpc>
                <a:spcPct val="100000"/>
              </a:lnSpc>
            </a:pPr>
            <a:endParaRPr b="0" lang="ru-RU" sz="18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Комплексное описание русской предложной системы как взаимосвязанной структуры значений в терминах метаязыка семантического описания </a:t>
            </a:r>
            <a:endParaRPr b="0" lang="ru-RU" sz="27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Сбор корпусной статистики для пар «предлог-значение» </a:t>
            </a:r>
            <a:endParaRPr b="0" lang="ru-RU" sz="27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Представление семантики предложных конструкций в виде функций, выражаемых предлогами для главного и зависимого слов в конструкции </a:t>
            </a:r>
            <a:endParaRPr b="0" lang="ru-RU" sz="27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Представление предложной семантики как подструктуры синтаксических связей между классами знаменательных слов в виде онтологии </a:t>
            </a:r>
            <a:endParaRPr b="0" lang="ru-RU" sz="27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98"/>
              </a:spcBef>
            </a:pPr>
            <a:endParaRPr b="0" lang="ru-RU" sz="27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Следующие этапы проекта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457200" y="1311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Составить перечень узуальных предложных конструкций в корпусах разных стилей 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Посчитать статистические параметры для каждой синтаксемы/ рубрики в отношении стиля/ темы текстов корпуса, в частности: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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ранг IPM предложной конструкции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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распределение долей частотных и низкочастотных предложных значений в разных корпусах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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векторное представление семантических рубрик для  синтаксических доминант синтаксем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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векторное представление семантических рубрик/ лексем для существительных в синтаксемах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Актуальность описания значений предлогов (1)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Предлоги, особенно исконные, являются наиболее частотными словами в текстах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spcBef>
                <a:spcPts val="649"/>
              </a:spcBef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 частотных предлогов довольно низкий показатель «специфичности» (tf-idf)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spcBef>
                <a:spcPts val="649"/>
              </a:spcBef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 частотных предлогов неопределенно большое число значений: для предлога «в» в Викисловаре приводится 21 значение </a:t>
            </a:r>
            <a:endParaRPr b="0" lang="ru-RU" sz="26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Предлоги включаются в стоп-списки при информационном поиске </a:t>
            </a: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Актуальность описания значений предлогов (2)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Для семантически ориентированного анализа текста они безусловно важны, поскольку передают четкие семантико-синтаксические отношения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spcBef>
                <a:spcPts val="649"/>
              </a:spcBef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между знаменательными словами: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устройство </a:t>
            </a:r>
            <a:r>
              <a:rPr b="1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автономным питанием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vs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устройство </a:t>
            </a:r>
            <a:r>
              <a:rPr b="1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без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автономного питания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spcBef>
                <a:spcPts val="649"/>
              </a:spcBef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между характеристиками предиката: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говорить </a:t>
            </a:r>
            <a:r>
              <a:rPr b="1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акцентом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vs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говорить </a:t>
            </a:r>
            <a:r>
              <a:rPr b="1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без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акцента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;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переводить </a:t>
            </a:r>
            <a:r>
              <a:rPr b="1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английского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vs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переводить </a:t>
            </a:r>
            <a:r>
              <a:rPr b="1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на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английский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Вопрос о производных предлогах (1)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Это обширная, с неясными границами группа однословных или неоднословных выражений, мотивированных знаменательными частями речи (существительными, наречиями и деепричастиями), возможно, в сочетании с первообразными предлогами, которые могут быть заменены/эквивалентны конструкциям с первообразными предлогами или падежными формами существительных</a:t>
            </a:r>
            <a:endParaRPr b="0" lang="ru-RU" sz="24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spcBef>
                <a:spcPts val="649"/>
              </a:spcBef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работать в течение года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/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работать год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spcBef>
                <a:spcPts val="649"/>
              </a:spcBef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перейти через улицу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/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перейти улицу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9"/>
              </a:spcBef>
            </a:pP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Вопрос о производных предлогах (2)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45720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Характерные признаки производных предлогов: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отвлеченное значение существительных в составной конструкции; наречия и деепричастия безусловно таковы (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соответствии с, несмотря на, вблизи от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), 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непроницаемость линейной последовательности составной конструкции (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течение, во исполнение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),</a:t>
            </a:r>
            <a:endParaRPr b="0" lang="ru-RU" sz="26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орфографически закрепленное особое написание производного предлога (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течение года 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vs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в течении реки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;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несмотря на непогоду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vs </a:t>
            </a:r>
            <a:r>
              <a:rPr b="0" i="1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не смотря по сторонам</a:t>
            </a:r>
            <a:r>
              <a:rPr b="0" lang="ru-RU" sz="2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236880"/>
            <a:ext cx="8222760" cy="10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Базовое определение в проекте  </a:t>
            </a:r>
            <a:r>
              <a:rPr b="1" lang="ru-RU" sz="3600" spc="-1" strike="noStrike">
                <a:solidFill>
                  <a:srgbClr val="000000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56560" y="1599840"/>
            <a:ext cx="8222760" cy="4523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Предлог </a:t>
            </a:r>
            <a:r>
              <a:rPr b="0" lang="ru-RU" sz="25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–</a:t>
            </a:r>
            <a:r>
              <a:rPr b="0" lang="ru-RU" sz="25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стереотипный способ уточнения падежных значений имен (чаще всего, имен существительных) при выражении валентных позиций знаменательных слов (чаще всего, глаголов и отглагольных дериватов) и/или различных обстоятельственных квалификаторов в предложении.</a:t>
            </a:r>
            <a:endParaRPr b="0" lang="ru-RU" sz="25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Стереотипность значения будет доказываться высокой частотностью определенного предложного значения в корпусе,</a:t>
            </a:r>
            <a:endParaRPr b="0" lang="ru-RU" sz="2300" spc="-1" strike="noStrike">
              <a:latin typeface="Arial"/>
            </a:endParaRPr>
          </a:p>
          <a:p>
            <a:pPr lvl="1" marL="669600" indent="-318600">
              <a:lnSpc>
                <a:spcPct val="100000"/>
              </a:lnSpc>
              <a:buClr>
                <a:srgbClr val="3b812f"/>
              </a:buClr>
              <a:buSzPct val="45000"/>
              <a:buFont typeface="Wingdings" charset="2"/>
              <a:buChar char=""/>
            </a:pPr>
            <a:r>
              <a:rPr b="0" lang="ru-RU" sz="23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 также полной или частичной синонимичностью первообразным предлогам или «подтвержденным» производным предлогам.</a:t>
            </a:r>
            <a:endParaRPr b="0" lang="ru-RU" sz="2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68360" y="259920"/>
            <a:ext cx="8222760" cy="9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000" spc="-1" strike="noStrike">
                <a:solidFill>
                  <a:srgbClr val="00a6a8"/>
                </a:solidFill>
                <a:latin typeface="Garamond"/>
                <a:ea typeface="DejaVu Sans"/>
              </a:rPr>
              <a:t>Описание значений/функций  предложных конструкций в предложении/словосочетании </a:t>
            </a: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68360" y="1317960"/>
            <a:ext cx="8222760" cy="430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 fontScale="73000"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i="1" lang="ru-RU" sz="2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Какова функция предложных конструкций?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пропустить мясо через мясорубку, протереть творог через/ сквозь сито, фильтровать через/ сквозь вату, пробиться сквозь/ через толпу</a:t>
            </a:r>
            <a:endParaRPr b="0" lang="ru-RU" sz="24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АГ-80/ Т.П.Ломтев (исходя из типа вопроса): субъект, объект, атрибут (синкретизм объект + атрибут = инструмент/ причина)</a:t>
            </a:r>
            <a:endParaRPr b="0" lang="ru-RU" sz="24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Семантические роли/актанты: объектив, адресат, инструментатив, локатив, темпоратив и проч. (Ch.Fillmore, R.Jackendoff, Mustajoki, )</a:t>
            </a:r>
            <a:endParaRPr b="0" lang="ru-RU" sz="24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Синтаксемы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(Г.А.Золотова) — минимальная синтаксическая конструкция, функционирующая в качестве конструктивной и смысловой единицы словосочетания/ предложения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68360" y="259920"/>
            <a:ext cx="8222760" cy="99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000" spc="-1" strike="noStrike">
                <a:solidFill>
                  <a:srgbClr val="00a6a8"/>
                </a:solidFill>
                <a:latin typeface="Garamond"/>
                <a:ea typeface="DejaVu Sans"/>
              </a:rPr>
              <a:t>Примеры реализации синтаксем </a:t>
            </a:r>
            <a:r>
              <a:rPr b="1" lang="ru-RU" sz="3600" spc="-1" strike="noStrike">
                <a:solidFill>
                  <a:srgbClr val="00a6a8"/>
                </a:solidFill>
                <a:latin typeface="Garamond"/>
                <a:ea typeface="DejaVu Sans"/>
              </a:rPr>
              <a:t> 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468360" y="1317960"/>
            <a:ext cx="8222760" cy="430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 fontScale="86000"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i="1" lang="ru-RU" sz="2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Медиатив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по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дат.п.</a:t>
            </a: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, на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вин.п.,</a:t>
            </a: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 через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вин.п.</a:t>
            </a: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, на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предл.п.</a:t>
            </a:r>
            <a:endParaRPr b="0" lang="ru-RU" sz="24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"/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представлять по рассказам, говорить по телефону; жить на чужой счет, приобрести на стипендию; наблюдать через иллюминатор, передать через соседей; тереть на терке, молоть на мельнице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i="1" lang="ru-RU" sz="2800" spc="-1" strike="noStrike">
                <a:solidFill>
                  <a:srgbClr val="ff0000"/>
                </a:solidFill>
                <a:latin typeface="Times New Roman"/>
                <a:ea typeface="DejaVu Sans"/>
              </a:rPr>
              <a:t>Транзитив </a:t>
            </a:r>
            <a:endParaRPr b="0" lang="ru-RU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по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дат.п.</a:t>
            </a: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, сквозь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вин.п.,</a:t>
            </a: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 через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вин.п.</a:t>
            </a:r>
            <a:r>
              <a:rPr b="0" i="1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, над + </a:t>
            </a:r>
            <a:r>
              <a:rPr b="0" lang="ru-RU" sz="2400" spc="-1" strike="noStrike">
                <a:solidFill>
                  <a:srgbClr val="7f00ff"/>
                </a:solidFill>
                <a:latin typeface="Times New Roman"/>
                <a:ea typeface="DejaVu Sans"/>
              </a:rPr>
              <a:t>тв.п.</a:t>
            </a:r>
            <a:endParaRPr b="0" lang="ru-RU" sz="2400" spc="-1" strike="noStrike">
              <a:latin typeface="Arial"/>
            </a:endParaRPr>
          </a:p>
          <a:p>
            <a:pPr marL="342720" indent="-335880">
              <a:lnSpc>
                <a:spcPct val="100000"/>
              </a:lnSpc>
              <a:spcBef>
                <a:spcPts val="697"/>
              </a:spcBef>
              <a:buClr>
                <a:srgbClr val="cc9900"/>
              </a:buClr>
              <a:buSzPct val="65000"/>
              <a:buFont typeface="Wingdings" charset="2"/>
              <a:buChar char=""/>
            </a:pPr>
            <a:r>
              <a:rPr b="0" i="1" lang="ru-RU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ехать по полю, спускаться по дороге; пробираться сквозь толпу, освещать через листву; переправиться через реку, шагать через лужу; пролетать над городом, плыть над облаками   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Application>LibreOffice/6.2.0.3$Windows_X86_64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2007-06-01T20:14:39Z</dcterms:created>
  <dc:creator>Az</dc:creator>
  <dc:description/>
  <dc:language>ru-RU</dc:language>
  <cp:lastModifiedBy/>
  <dcterms:modified xsi:type="dcterms:W3CDTF">2019-06-25T21:42:49Z</dcterms:modified>
  <cp:revision>123</cp:revision>
  <dc:subject/>
  <dc:title>Характер корреляции между порядком слов и коммуникативной перспективой  в научно-технических текстах  на русском языке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21</vt:i4>
  </property>
</Properties>
</file>