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6" r:id="rId5"/>
    <p:sldId id="259" r:id="rId6"/>
    <p:sldId id="261" r:id="rId7"/>
    <p:sldId id="260" r:id="rId8"/>
    <p:sldId id="264" r:id="rId9"/>
    <p:sldId id="262" r:id="rId10"/>
    <p:sldId id="267" r:id="rId11"/>
    <p:sldId id="268" r:id="rId12"/>
    <p:sldId id="269" r:id="rId13"/>
    <p:sldId id="270" r:id="rId14"/>
    <p:sldId id="273" r:id="rId15"/>
    <p:sldId id="274" r:id="rId16"/>
    <p:sldId id="275" r:id="rId17"/>
    <p:sldId id="272"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44"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A3B999-5758-4F66-B35B-FB49A25EAE1F}" type="datetimeFigureOut">
              <a:rPr lang="en-US" smtClean="0"/>
              <a:pPr/>
              <a:t>6/25/2019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BD265-D186-4EC9-8CD2-60F54554D99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9 files per author in average</a:t>
            </a:r>
          </a:p>
          <a:p>
            <a:r>
              <a:rPr lang="en-GB" sz="1200" kern="1200" dirty="0" smtClean="0">
                <a:solidFill>
                  <a:schemeClr val="tx1"/>
                </a:solidFill>
                <a:latin typeface="+mn-lt"/>
                <a:ea typeface="+mn-ea"/>
                <a:cs typeface="+mn-cs"/>
              </a:rPr>
              <a:t>the distribution of text volumes among the authors and the files is highly unbalanced. The smallest files contained only 150-160 words. For the author the difference was even greater: the author with the smallest volume of texts had approximately 15 times less words than the author with the biggest volume. </a:t>
            </a:r>
            <a:endParaRPr lang="en-US" dirty="0"/>
          </a:p>
        </p:txBody>
      </p:sp>
      <p:sp>
        <p:nvSpPr>
          <p:cNvPr id="4" name="Slide Number Placeholder 3"/>
          <p:cNvSpPr>
            <a:spLocks noGrp="1"/>
          </p:cNvSpPr>
          <p:nvPr>
            <p:ph type="sldNum" sz="quarter" idx="10"/>
          </p:nvPr>
        </p:nvSpPr>
        <p:spPr/>
        <p:txBody>
          <a:bodyPr/>
          <a:lstStyle/>
          <a:p>
            <a:fld id="{6BEBD265-D186-4EC9-8CD2-60F54554D995}"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D7F45C-DC4D-4D53-A5F2-73CAB7766E00}" type="datetimeFigureOut">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C0FFC-068A-4EA0-A227-91E3C0A693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7F45C-DC4D-4D53-A5F2-73CAB7766E00}" type="datetimeFigureOut">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C0FFC-068A-4EA0-A227-91E3C0A693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7F45C-DC4D-4D53-A5F2-73CAB7766E00}" type="datetimeFigureOut">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C0FFC-068A-4EA0-A227-91E3C0A693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7F45C-DC4D-4D53-A5F2-73CAB7766E00}" type="datetimeFigureOut">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C0FFC-068A-4EA0-A227-91E3C0A693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D7F45C-DC4D-4D53-A5F2-73CAB7766E00}" type="datetimeFigureOut">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C0FFC-068A-4EA0-A227-91E3C0A693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D7F45C-DC4D-4D53-A5F2-73CAB7766E00}" type="datetimeFigureOut">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C0FFC-068A-4EA0-A227-91E3C0A693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D7F45C-DC4D-4D53-A5F2-73CAB7766E00}" type="datetimeFigureOut">
              <a:rPr lang="en-US" smtClean="0"/>
              <a:pPr/>
              <a:t>6/25/2019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C0FFC-068A-4EA0-A227-91E3C0A693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7F45C-DC4D-4D53-A5F2-73CAB7766E00}" type="datetimeFigureOut">
              <a:rPr lang="en-US" smtClean="0"/>
              <a:pPr/>
              <a:t>6/25/2019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C0FFC-068A-4EA0-A227-91E3C0A693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7F45C-DC4D-4D53-A5F2-73CAB7766E00}" type="datetimeFigureOut">
              <a:rPr lang="en-US" smtClean="0"/>
              <a:pPr/>
              <a:t>6/25/2019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C0FFC-068A-4EA0-A227-91E3C0A693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7F45C-DC4D-4D53-A5F2-73CAB7766E00}" type="datetimeFigureOut">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C0FFC-068A-4EA0-A227-91E3C0A693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7F45C-DC4D-4D53-A5F2-73CAB7766E00}" type="datetimeFigureOut">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C0FFC-068A-4EA0-A227-91E3C0A693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7F45C-DC4D-4D53-A5F2-73CAB7766E00}" type="datetimeFigureOut">
              <a:rPr lang="en-US" smtClean="0"/>
              <a:pPr/>
              <a:t>6/25/2019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C0FFC-068A-4EA0-A227-91E3C0A693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5486400"/>
            <a:ext cx="3733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lumMod val="75000"/>
                  </a:schemeClr>
                </a:solidFill>
              </a:rPr>
              <a:t>Technical University of Moldova</a:t>
            </a:r>
            <a:endParaRPr lang="en-US" sz="2000" b="1" dirty="0">
              <a:solidFill>
                <a:schemeClr val="accent1">
                  <a:lumMod val="75000"/>
                </a:schemeClr>
              </a:solidFill>
            </a:endParaRPr>
          </a:p>
        </p:txBody>
      </p:sp>
      <p:sp>
        <p:nvSpPr>
          <p:cNvPr id="2" name="Title 1"/>
          <p:cNvSpPr>
            <a:spLocks noGrp="1"/>
          </p:cNvSpPr>
          <p:nvPr>
            <p:ph type="ctrTitle"/>
          </p:nvPr>
        </p:nvSpPr>
        <p:spPr>
          <a:xfrm>
            <a:off x="685800" y="1447800"/>
            <a:ext cx="7772400" cy="1470025"/>
          </a:xfrm>
        </p:spPr>
        <p:txBody>
          <a:bodyPr/>
          <a:lstStyle/>
          <a:p>
            <a:r>
              <a:rPr lang="en-GB" b="1" cap="all" dirty="0" smtClean="0">
                <a:solidFill>
                  <a:schemeClr val="tx2">
                    <a:lumMod val="75000"/>
                  </a:schemeClr>
                </a:solidFill>
              </a:rPr>
              <a:t>Authorship Attribution </a:t>
            </a:r>
            <a:r>
              <a:rPr lang="en-GB" b="1" cap="all" dirty="0">
                <a:solidFill>
                  <a:schemeClr val="tx2">
                    <a:lumMod val="75000"/>
                  </a:schemeClr>
                </a:solidFill>
              </a:rPr>
              <a:t/>
            </a:r>
            <a:br>
              <a:rPr lang="en-GB" b="1" cap="all" dirty="0">
                <a:solidFill>
                  <a:schemeClr val="tx2">
                    <a:lumMod val="75000"/>
                  </a:schemeClr>
                </a:solidFill>
              </a:rPr>
            </a:br>
            <a:r>
              <a:rPr lang="en-GB" b="1" cap="all" dirty="0">
                <a:solidFill>
                  <a:schemeClr val="tx2">
                    <a:lumMod val="75000"/>
                  </a:schemeClr>
                </a:solidFill>
              </a:rPr>
              <a:t>in scientific publications</a:t>
            </a:r>
            <a:endParaRPr lang="en-US" dirty="0">
              <a:solidFill>
                <a:schemeClr val="tx2">
                  <a:lumMod val="75000"/>
                </a:schemeClr>
              </a:solidFill>
            </a:endParaRPr>
          </a:p>
        </p:txBody>
      </p:sp>
      <p:sp>
        <p:nvSpPr>
          <p:cNvPr id="3" name="Subtitle 2"/>
          <p:cNvSpPr>
            <a:spLocks noGrp="1"/>
          </p:cNvSpPr>
          <p:nvPr>
            <p:ph type="subTitle" idx="1"/>
          </p:nvPr>
        </p:nvSpPr>
        <p:spPr>
          <a:xfrm>
            <a:off x="1371600" y="3352800"/>
            <a:ext cx="6400800" cy="1752600"/>
          </a:xfrm>
        </p:spPr>
        <p:txBody>
          <a:bodyPr/>
          <a:lstStyle/>
          <a:p>
            <a:r>
              <a:rPr lang="en-GB" b="1" i="1" dirty="0">
                <a:solidFill>
                  <a:srgbClr val="002060"/>
                </a:solidFill>
              </a:rPr>
              <a:t>V. </a:t>
            </a:r>
            <a:r>
              <a:rPr lang="en-GB" b="1" i="1" dirty="0" err="1">
                <a:solidFill>
                  <a:srgbClr val="002060"/>
                </a:solidFill>
              </a:rPr>
              <a:t>Bobicev</a:t>
            </a:r>
            <a:r>
              <a:rPr lang="en-GB" b="1" i="1" dirty="0">
                <a:solidFill>
                  <a:srgbClr val="002060"/>
                </a:solidFill>
              </a:rPr>
              <a:t>, Y. </a:t>
            </a:r>
            <a:r>
              <a:rPr lang="en-GB" b="1" i="1" dirty="0" err="1">
                <a:solidFill>
                  <a:srgbClr val="002060"/>
                </a:solidFill>
              </a:rPr>
              <a:t>Hlavcheva</a:t>
            </a:r>
            <a:r>
              <a:rPr lang="en-GB" b="1" i="1" dirty="0">
                <a:solidFill>
                  <a:srgbClr val="002060"/>
                </a:solidFill>
              </a:rPr>
              <a:t>, </a:t>
            </a:r>
            <a:r>
              <a:rPr lang="en-GB" b="1" i="1" dirty="0" smtClean="0">
                <a:solidFill>
                  <a:srgbClr val="002060"/>
                </a:solidFill>
              </a:rPr>
              <a:t/>
            </a:r>
            <a:br>
              <a:rPr lang="en-GB" b="1" i="1" dirty="0" smtClean="0">
                <a:solidFill>
                  <a:srgbClr val="002060"/>
                </a:solidFill>
              </a:rPr>
            </a:br>
            <a:r>
              <a:rPr lang="en-GB" b="1" i="1" dirty="0" smtClean="0">
                <a:solidFill>
                  <a:srgbClr val="002060"/>
                </a:solidFill>
              </a:rPr>
              <a:t>O</a:t>
            </a:r>
            <a:r>
              <a:rPr lang="en-GB" b="1" i="1" dirty="0">
                <a:solidFill>
                  <a:srgbClr val="002060"/>
                </a:solidFill>
              </a:rPr>
              <a:t>. </a:t>
            </a:r>
            <a:r>
              <a:rPr lang="en-GB" b="1" i="1" dirty="0" err="1">
                <a:solidFill>
                  <a:srgbClr val="002060"/>
                </a:solidFill>
              </a:rPr>
              <a:t>Kanishcheva</a:t>
            </a:r>
            <a:r>
              <a:rPr lang="en-GB" b="1" i="1" dirty="0">
                <a:solidFill>
                  <a:srgbClr val="002060"/>
                </a:solidFill>
              </a:rPr>
              <a:t>, V. </a:t>
            </a:r>
            <a:r>
              <a:rPr lang="en-GB" b="1" i="1" dirty="0" err="1">
                <a:solidFill>
                  <a:srgbClr val="002060"/>
                </a:solidFill>
              </a:rPr>
              <a:t>Lazu</a:t>
            </a:r>
            <a:endParaRPr lang="en-US" dirty="0">
              <a:solidFill>
                <a:srgbClr val="002060"/>
              </a:solidFill>
            </a:endParaRPr>
          </a:p>
          <a:p>
            <a:endParaRPr lang="en-US" dirty="0"/>
          </a:p>
        </p:txBody>
      </p:sp>
      <p:pic>
        <p:nvPicPr>
          <p:cNvPr id="7" name="Picture 6" descr="logo_en.png"/>
          <p:cNvPicPr>
            <a:picLocks noChangeAspect="1"/>
          </p:cNvPicPr>
          <p:nvPr/>
        </p:nvPicPr>
        <p:blipFill>
          <a:blip r:embed="rId2" cstate="print"/>
          <a:stretch>
            <a:fillRect/>
          </a:stretch>
        </p:blipFill>
        <p:spPr>
          <a:xfrm>
            <a:off x="4724400" y="5508523"/>
            <a:ext cx="4419600" cy="641554"/>
          </a:xfrm>
          <a:prstGeom prst="rect">
            <a:avLst/>
          </a:prstGeom>
        </p:spPr>
      </p:pic>
      <p:pic>
        <p:nvPicPr>
          <p:cNvPr id="8" name="Picture 7" descr="UTM_logo.png"/>
          <p:cNvPicPr>
            <a:picLocks noChangeAspect="1"/>
          </p:cNvPicPr>
          <p:nvPr/>
        </p:nvPicPr>
        <p:blipFill>
          <a:blip r:embed="rId3" cstate="print"/>
          <a:stretch>
            <a:fillRect/>
          </a:stretch>
        </p:blipFill>
        <p:spPr>
          <a:xfrm>
            <a:off x="69362" y="5486400"/>
            <a:ext cx="1149838" cy="838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i="1" dirty="0" smtClean="0">
                <a:solidFill>
                  <a:schemeClr val="accent1">
                    <a:lumMod val="75000"/>
                  </a:schemeClr>
                </a:solidFill>
              </a:rPr>
              <a:t>Experiment settings:</a:t>
            </a:r>
            <a:br>
              <a:rPr lang="en-US" b="1" i="1" dirty="0" smtClean="0">
                <a:solidFill>
                  <a:schemeClr val="accent1">
                    <a:lumMod val="75000"/>
                  </a:schemeClr>
                </a:solidFill>
              </a:rPr>
            </a:br>
            <a:r>
              <a:rPr lang="en-US" b="1" i="1" dirty="0" smtClean="0">
                <a:solidFill>
                  <a:schemeClr val="accent1">
                    <a:lumMod val="75000"/>
                  </a:schemeClr>
                </a:solidFill>
              </a:rPr>
              <a:t>ten-fold cross-validation</a:t>
            </a:r>
          </a:p>
        </p:txBody>
      </p:sp>
      <p:sp>
        <p:nvSpPr>
          <p:cNvPr id="3" name="Content Placeholder 2"/>
          <p:cNvSpPr>
            <a:spLocks noGrp="1"/>
          </p:cNvSpPr>
          <p:nvPr>
            <p:ph idx="1"/>
          </p:nvPr>
        </p:nvSpPr>
        <p:spPr/>
        <p:txBody>
          <a:bodyPr>
            <a:normAutofit/>
          </a:bodyPr>
          <a:lstStyle/>
          <a:p>
            <a:pPr>
              <a:buNone/>
            </a:pPr>
            <a:endParaRPr lang="en-US" dirty="0"/>
          </a:p>
        </p:txBody>
      </p:sp>
      <p:pic>
        <p:nvPicPr>
          <p:cNvPr id="21506" name="Picture 2" descr="https://www.researchgate.net/profile/Mariia_Fedotenkova/publication/311668395/figure/fig5/AS:613923871019041@1523382265447/A-schematic-illustration-of-K-fold-cross-validation-for-K-5-Original-dataset-shown_W640.jpg"/>
          <p:cNvPicPr>
            <a:picLocks noChangeAspect="1" noChangeArrowheads="1"/>
          </p:cNvPicPr>
          <p:nvPr/>
        </p:nvPicPr>
        <p:blipFill>
          <a:blip r:embed="rId2" cstate="print"/>
          <a:srcRect/>
          <a:stretch>
            <a:fillRect/>
          </a:stretch>
        </p:blipFill>
        <p:spPr bwMode="auto">
          <a:xfrm>
            <a:off x="707506" y="1435297"/>
            <a:ext cx="7674499" cy="5041703"/>
          </a:xfrm>
          <a:prstGeom prst="rect">
            <a:avLst/>
          </a:prstGeom>
          <a:noFill/>
        </p:spPr>
      </p:pic>
      <p:sp>
        <p:nvSpPr>
          <p:cNvPr id="5" name="TextBox 4"/>
          <p:cNvSpPr txBox="1"/>
          <p:nvPr/>
        </p:nvSpPr>
        <p:spPr>
          <a:xfrm>
            <a:off x="990600" y="6553200"/>
            <a:ext cx="6858000" cy="369332"/>
          </a:xfrm>
          <a:prstGeom prst="rect">
            <a:avLst/>
          </a:prstGeom>
          <a:noFill/>
        </p:spPr>
        <p:txBody>
          <a:bodyPr wrap="square" rtlCol="0">
            <a:spAutoFit/>
          </a:bodyPr>
          <a:lstStyle/>
          <a:p>
            <a:pPr algn="ctr"/>
            <a:r>
              <a:rPr lang="en-US" dirty="0" smtClean="0"/>
              <a:t>Picture taken from </a:t>
            </a:r>
            <a:r>
              <a:rPr lang="en-US" dirty="0" err="1" smtClean="0"/>
              <a:t>Mariia</a:t>
            </a:r>
            <a:r>
              <a:rPr lang="en-US" dirty="0" smtClean="0"/>
              <a:t> </a:t>
            </a:r>
            <a:r>
              <a:rPr lang="en-US" dirty="0" err="1" smtClean="0"/>
              <a:t>Fedotenkova‘s</a:t>
            </a:r>
            <a:r>
              <a:rPr lang="en-US" dirty="0" smtClean="0"/>
              <a:t>  thesis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smtClean="0">
                <a:solidFill>
                  <a:schemeClr val="accent1">
                    <a:lumMod val="75000"/>
                  </a:schemeClr>
                </a:solidFill>
              </a:rPr>
              <a:t>Results</a:t>
            </a:r>
          </a:p>
        </p:txBody>
      </p:sp>
      <p:sp>
        <p:nvSpPr>
          <p:cNvPr id="3" name="Content Placeholder 2"/>
          <p:cNvSpPr>
            <a:spLocks noGrp="1"/>
          </p:cNvSpPr>
          <p:nvPr>
            <p:ph idx="1"/>
          </p:nvPr>
        </p:nvSpPr>
        <p:spPr/>
        <p:txBody>
          <a:bodyPr/>
          <a:lstStyle/>
          <a:p>
            <a:endParaRPr lang="en-US" dirty="0"/>
          </a:p>
        </p:txBody>
      </p:sp>
      <p:pic>
        <p:nvPicPr>
          <p:cNvPr id="27650" name="Picture 2"/>
          <p:cNvPicPr>
            <a:picLocks noChangeAspect="1" noChangeArrowheads="1"/>
          </p:cNvPicPr>
          <p:nvPr/>
        </p:nvPicPr>
        <p:blipFill>
          <a:blip r:embed="rId2" cstate="print"/>
          <a:srcRect l="18000" t="31333" r="29500" b="20667"/>
          <a:stretch>
            <a:fillRect/>
          </a:stretch>
        </p:blipFill>
        <p:spPr bwMode="auto">
          <a:xfrm>
            <a:off x="347133" y="1691640"/>
            <a:ext cx="8415867" cy="4328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i="1" dirty="0" smtClean="0">
                <a:solidFill>
                  <a:schemeClr val="accent1">
                    <a:lumMod val="75000"/>
                  </a:schemeClr>
                </a:solidFill>
              </a:rPr>
              <a:t>Experiments for Topics:</a:t>
            </a:r>
            <a:br>
              <a:rPr lang="en-GB" sz="4000" b="1" i="1" dirty="0" smtClean="0">
                <a:solidFill>
                  <a:schemeClr val="accent1">
                    <a:lumMod val="75000"/>
                  </a:schemeClr>
                </a:solidFill>
              </a:rPr>
            </a:br>
            <a:r>
              <a:rPr lang="en-GB" sz="4000" b="1" i="1" dirty="0" smtClean="0">
                <a:solidFill>
                  <a:schemeClr val="accent1">
                    <a:lumMod val="75000"/>
                  </a:schemeClr>
                </a:solidFill>
              </a:rPr>
              <a:t>IT and Economics</a:t>
            </a:r>
            <a:endParaRPr lang="en-US" sz="4000" b="1" i="1" dirty="0" smtClean="0">
              <a:solidFill>
                <a:schemeClr val="accent1">
                  <a:lumMod val="75000"/>
                </a:schemeClr>
              </a:solidFill>
            </a:endParaRPr>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2" cstate="print"/>
          <a:srcRect l="16500" t="32667" r="29500" b="32666"/>
          <a:stretch>
            <a:fillRect/>
          </a:stretch>
        </p:blipFill>
        <p:spPr bwMode="auto">
          <a:xfrm>
            <a:off x="263769" y="2438400"/>
            <a:ext cx="8651631" cy="3124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smtClean="0">
                <a:solidFill>
                  <a:schemeClr val="accent1">
                    <a:lumMod val="75000"/>
                  </a:schemeClr>
                </a:solidFill>
              </a:rPr>
              <a:t>Results for Topics</a:t>
            </a:r>
          </a:p>
        </p:txBody>
      </p:sp>
      <p:sp>
        <p:nvSpPr>
          <p:cNvPr id="3" name="Content Placeholder 2"/>
          <p:cNvSpPr>
            <a:spLocks noGrp="1"/>
          </p:cNvSpPr>
          <p:nvPr>
            <p:ph idx="1"/>
          </p:nvPr>
        </p:nvSpPr>
        <p:spPr/>
        <p:txBody>
          <a:bodyPr/>
          <a:lstStyle/>
          <a:p>
            <a:endParaRPr lang="en-US" dirty="0"/>
          </a:p>
        </p:txBody>
      </p:sp>
      <p:pic>
        <p:nvPicPr>
          <p:cNvPr id="29698" name="Picture 2"/>
          <p:cNvPicPr>
            <a:picLocks noChangeAspect="1" noChangeArrowheads="1"/>
          </p:cNvPicPr>
          <p:nvPr/>
        </p:nvPicPr>
        <p:blipFill>
          <a:blip r:embed="rId2" cstate="print"/>
          <a:srcRect l="15750" t="28667" r="28000" b="22000"/>
          <a:stretch>
            <a:fillRect/>
          </a:stretch>
        </p:blipFill>
        <p:spPr bwMode="auto">
          <a:xfrm>
            <a:off x="304801" y="1600200"/>
            <a:ext cx="8554994" cy="42204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i="1" dirty="0" smtClean="0">
                <a:solidFill>
                  <a:schemeClr val="accent1">
                    <a:lumMod val="75000"/>
                  </a:schemeClr>
                </a:solidFill>
              </a:rPr>
              <a:t>Related Work: </a:t>
            </a:r>
            <a:br>
              <a:rPr lang="en-US" sz="4000" b="1" i="1" dirty="0" smtClean="0">
                <a:solidFill>
                  <a:schemeClr val="accent1">
                    <a:lumMod val="75000"/>
                  </a:schemeClr>
                </a:solidFill>
              </a:rPr>
            </a:br>
            <a:r>
              <a:rPr lang="en-US" sz="4000" b="1" i="1" dirty="0" smtClean="0">
                <a:solidFill>
                  <a:schemeClr val="accent1">
                    <a:lumMod val="75000"/>
                  </a:schemeClr>
                </a:solidFill>
              </a:rPr>
              <a:t>Author Identification</a:t>
            </a:r>
            <a:br>
              <a:rPr lang="en-US" sz="4000" b="1" i="1" dirty="0" smtClean="0">
                <a:solidFill>
                  <a:schemeClr val="accent1">
                    <a:lumMod val="75000"/>
                  </a:schemeClr>
                </a:solidFill>
              </a:rPr>
            </a:br>
            <a:r>
              <a:rPr lang="en-US" sz="4000" b="1" i="1" dirty="0" smtClean="0">
                <a:solidFill>
                  <a:schemeClr val="accent1">
                    <a:lumMod val="75000"/>
                  </a:schemeClr>
                </a:solidFill>
              </a:rPr>
              <a:t> at PAN at CLEF 2011-2019</a:t>
            </a:r>
          </a:p>
        </p:txBody>
      </p:sp>
      <p:pic>
        <p:nvPicPr>
          <p:cNvPr id="30722" name="Picture 2"/>
          <p:cNvPicPr>
            <a:picLocks noChangeAspect="1" noChangeArrowheads="1"/>
          </p:cNvPicPr>
          <p:nvPr/>
        </p:nvPicPr>
        <p:blipFill>
          <a:blip r:embed="rId2" cstate="print"/>
          <a:srcRect l="6750" t="20667" r="38500" b="14444"/>
          <a:stretch>
            <a:fillRect/>
          </a:stretch>
        </p:blipFill>
        <p:spPr bwMode="auto">
          <a:xfrm>
            <a:off x="1066800" y="1752600"/>
            <a:ext cx="7315200" cy="4876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i="1" dirty="0" smtClean="0">
                <a:solidFill>
                  <a:schemeClr val="accent1">
                    <a:lumMod val="75000"/>
                  </a:schemeClr>
                </a:solidFill>
              </a:rPr>
              <a:t>Related Work: </a:t>
            </a:r>
          </a:p>
        </p:txBody>
      </p:sp>
      <p:pic>
        <p:nvPicPr>
          <p:cNvPr id="31746" name="Picture 2"/>
          <p:cNvPicPr>
            <a:picLocks noChangeAspect="1" noChangeArrowheads="1"/>
          </p:cNvPicPr>
          <p:nvPr/>
        </p:nvPicPr>
        <p:blipFill>
          <a:blip r:embed="rId2" cstate="print"/>
          <a:srcRect l="18000" t="19333" r="16750" b="23333"/>
          <a:stretch>
            <a:fillRect/>
          </a:stretch>
        </p:blipFill>
        <p:spPr bwMode="auto">
          <a:xfrm>
            <a:off x="287079" y="1371600"/>
            <a:ext cx="8633637" cy="4267200"/>
          </a:xfrm>
          <a:prstGeom prst="rect">
            <a:avLst/>
          </a:prstGeom>
          <a:noFill/>
          <a:ln w="9525">
            <a:noFill/>
            <a:miter lim="800000"/>
            <a:headEnd/>
            <a:tailEnd/>
          </a:ln>
        </p:spPr>
      </p:pic>
      <p:sp>
        <p:nvSpPr>
          <p:cNvPr id="5" name="TextBox 4"/>
          <p:cNvSpPr txBox="1"/>
          <p:nvPr/>
        </p:nvSpPr>
        <p:spPr>
          <a:xfrm>
            <a:off x="304800" y="6019800"/>
            <a:ext cx="8610600" cy="923330"/>
          </a:xfrm>
          <a:prstGeom prst="rect">
            <a:avLst/>
          </a:prstGeom>
          <a:noFill/>
        </p:spPr>
        <p:txBody>
          <a:bodyPr wrap="square" rtlCol="0">
            <a:spAutoFit/>
          </a:bodyPr>
          <a:lstStyle/>
          <a:p>
            <a:pPr algn="ctr"/>
            <a:r>
              <a:rPr lang="en-US" b="1" dirty="0" smtClean="0">
                <a:solidFill>
                  <a:schemeClr val="accent1">
                    <a:lumMod val="75000"/>
                  </a:schemeClr>
                </a:solidFill>
              </a:rPr>
              <a:t>Translation from Russian (being published in the Journal </a:t>
            </a:r>
          </a:p>
          <a:p>
            <a:pPr algn="ctr"/>
            <a:r>
              <a:rPr lang="en-US" b="1" dirty="0" smtClean="0">
                <a:solidFill>
                  <a:schemeClr val="accent1">
                    <a:lumMod val="75000"/>
                  </a:schemeClr>
                </a:solidFill>
              </a:rPr>
              <a:t>"Problems of Transmitting of Information", Vol. 37, №2, - Moscow, 2001)</a:t>
            </a:r>
          </a:p>
          <a:p>
            <a:pPr algn="ctr"/>
            <a:endParaRPr lang="en-US" dirty="0">
              <a:solidFill>
                <a:schemeClr val="accent1">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i="1" dirty="0" smtClean="0">
                <a:solidFill>
                  <a:schemeClr val="accent1">
                    <a:lumMod val="75000"/>
                  </a:schemeClr>
                </a:solidFill>
              </a:rPr>
              <a:t>Related Work: </a:t>
            </a:r>
          </a:p>
        </p:txBody>
      </p:sp>
      <p:sp>
        <p:nvSpPr>
          <p:cNvPr id="5" name="TextBox 4"/>
          <p:cNvSpPr txBox="1"/>
          <p:nvPr/>
        </p:nvSpPr>
        <p:spPr>
          <a:xfrm>
            <a:off x="304800" y="6019800"/>
            <a:ext cx="8610600" cy="923330"/>
          </a:xfrm>
          <a:prstGeom prst="rect">
            <a:avLst/>
          </a:prstGeom>
          <a:noFill/>
        </p:spPr>
        <p:txBody>
          <a:bodyPr wrap="square" rtlCol="0">
            <a:spAutoFit/>
          </a:bodyPr>
          <a:lstStyle/>
          <a:p>
            <a:pPr algn="ctr"/>
            <a:r>
              <a:rPr lang="en-US" b="1" dirty="0" smtClean="0">
                <a:solidFill>
                  <a:schemeClr val="accent1">
                    <a:lumMod val="75000"/>
                  </a:schemeClr>
                </a:solidFill>
              </a:rPr>
              <a:t>Translation from Russian (being published in the Journal </a:t>
            </a:r>
          </a:p>
          <a:p>
            <a:pPr algn="ctr"/>
            <a:r>
              <a:rPr lang="en-US" b="1" dirty="0" smtClean="0">
                <a:solidFill>
                  <a:schemeClr val="accent1">
                    <a:lumMod val="75000"/>
                  </a:schemeClr>
                </a:solidFill>
              </a:rPr>
              <a:t>"Problems of Transmitting of Information", Vol. 37, №2, - Moscow, 2001)</a:t>
            </a:r>
          </a:p>
          <a:p>
            <a:pPr algn="ctr"/>
            <a:endParaRPr lang="en-US" dirty="0">
              <a:solidFill>
                <a:schemeClr val="accent1">
                  <a:lumMod val="75000"/>
                </a:schemeClr>
              </a:solidFill>
            </a:endParaRPr>
          </a:p>
        </p:txBody>
      </p:sp>
      <p:sp>
        <p:nvSpPr>
          <p:cNvPr id="7" name="TextBox 6"/>
          <p:cNvSpPr txBox="1"/>
          <p:nvPr/>
        </p:nvSpPr>
        <p:spPr>
          <a:xfrm>
            <a:off x="457200" y="1524000"/>
            <a:ext cx="7924800" cy="3785652"/>
          </a:xfrm>
          <a:prstGeom prst="rect">
            <a:avLst/>
          </a:prstGeom>
          <a:noFill/>
        </p:spPr>
        <p:txBody>
          <a:bodyPr wrap="square" rtlCol="0">
            <a:spAutoFit/>
          </a:bodyPr>
          <a:lstStyle/>
          <a:p>
            <a:endParaRPr lang="en-US" sz="2400" dirty="0" smtClean="0">
              <a:solidFill>
                <a:schemeClr val="accent1">
                  <a:lumMod val="75000"/>
                </a:schemeClr>
              </a:solidFill>
            </a:endParaRPr>
          </a:p>
          <a:p>
            <a:r>
              <a:rPr lang="en-US" sz="2400" dirty="0" smtClean="0">
                <a:solidFill>
                  <a:schemeClr val="accent1">
                    <a:lumMod val="75000"/>
                  </a:schemeClr>
                </a:solidFill>
              </a:rPr>
              <a:t>From conclusion:</a:t>
            </a:r>
          </a:p>
          <a:p>
            <a:r>
              <a:rPr lang="en-US" sz="2400" dirty="0" smtClean="0">
                <a:solidFill>
                  <a:schemeClr val="accent1">
                    <a:lumMod val="75000"/>
                  </a:schemeClr>
                </a:solidFill>
              </a:rPr>
              <a:t> . . .  It is still amazing that the usage of such a seemingly simple unit as a pair of subsequent letters in the text gives more precise results than the usage of such a language categories as individual grammatical codes and their pairs. Perhaps, letter pairs contain a kind of converted and incomplete information about structure of morphemes of words as they appeared in the text (prefixes, roots, suffixes and inflexions). </a:t>
            </a:r>
            <a:endParaRPr lang="en-US" sz="2400" dirty="0">
              <a:solidFill>
                <a:schemeClr val="accent1">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smtClean="0">
                <a:solidFill>
                  <a:schemeClr val="accent1">
                    <a:lumMod val="75000"/>
                  </a:schemeClr>
                </a:solidFill>
              </a:rPr>
              <a:t>Conclusion</a:t>
            </a:r>
          </a:p>
        </p:txBody>
      </p:sp>
      <p:sp>
        <p:nvSpPr>
          <p:cNvPr id="3" name="Content Placeholder 2"/>
          <p:cNvSpPr>
            <a:spLocks noGrp="1"/>
          </p:cNvSpPr>
          <p:nvPr>
            <p:ph idx="1"/>
          </p:nvPr>
        </p:nvSpPr>
        <p:spPr/>
        <p:txBody>
          <a:bodyPr/>
          <a:lstStyle/>
          <a:p>
            <a:pPr>
              <a:buNone/>
            </a:pPr>
            <a:r>
              <a:rPr lang="en-GB" dirty="0" smtClean="0"/>
              <a:t> </a:t>
            </a:r>
            <a:r>
              <a:rPr lang="en-GB" dirty="0" smtClean="0">
                <a:solidFill>
                  <a:schemeClr val="accent4">
                    <a:lumMod val="75000"/>
                  </a:schemeClr>
                </a:solidFill>
              </a:rPr>
              <a:t>The obtained results are comparatively good and demonstrate that we are able to define the author of the text even for short texts, less than 200 words. </a:t>
            </a:r>
          </a:p>
          <a:p>
            <a:pPr>
              <a:buNone/>
            </a:pPr>
            <a:r>
              <a:rPr lang="en-GB" dirty="0" smtClean="0">
                <a:solidFill>
                  <a:schemeClr val="accent4">
                    <a:lumMod val="75000"/>
                  </a:schemeClr>
                </a:solidFill>
              </a:rPr>
              <a:t>The best result was obtained for Russian papers: F-measure of 0.979 using letter based method. </a:t>
            </a:r>
            <a:endParaRPr lang="en-US" dirty="0">
              <a:solidFill>
                <a:schemeClr val="accent4">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i="1" dirty="0" smtClean="0">
                <a:solidFill>
                  <a:schemeClr val="accent1">
                    <a:lumMod val="75000"/>
                  </a:schemeClr>
                </a:solidFill>
              </a:rPr>
              <a:t>Our future plans:</a:t>
            </a:r>
            <a:endParaRPr lang="en-US" sz="4000" b="1" i="1" dirty="0" smtClean="0">
              <a:solidFill>
                <a:schemeClr val="accent1">
                  <a:lumMod val="75000"/>
                </a:schemeClr>
              </a:solidFill>
            </a:endParaRPr>
          </a:p>
        </p:txBody>
      </p:sp>
      <p:sp>
        <p:nvSpPr>
          <p:cNvPr id="3" name="Content Placeholder 2"/>
          <p:cNvSpPr>
            <a:spLocks noGrp="1"/>
          </p:cNvSpPr>
          <p:nvPr>
            <p:ph idx="1"/>
          </p:nvPr>
        </p:nvSpPr>
        <p:spPr/>
        <p:txBody>
          <a:bodyPr>
            <a:normAutofit/>
          </a:bodyPr>
          <a:lstStyle/>
          <a:p>
            <a:pPr lvl="0"/>
            <a:r>
              <a:rPr lang="en-US" dirty="0" smtClean="0">
                <a:solidFill>
                  <a:schemeClr val="accent4">
                    <a:lumMod val="75000"/>
                  </a:schemeClr>
                </a:solidFill>
              </a:rPr>
              <a:t>We plan to experiment with different sizes of text fragments and see how the accuracy of author detection changes;</a:t>
            </a:r>
          </a:p>
          <a:p>
            <a:r>
              <a:rPr lang="en-US" dirty="0" smtClean="0">
                <a:solidFill>
                  <a:schemeClr val="accent4">
                    <a:lumMod val="75000"/>
                  </a:schemeClr>
                </a:solidFill>
              </a:rPr>
              <a:t>We are going to explore the publications authored by two authors who are already in our collection of text as single authors of the papers. This allows us to see which part of the text was written by which co-author.</a:t>
            </a:r>
            <a:endParaRPr lang="en-US" dirty="0">
              <a:solidFill>
                <a:schemeClr val="accent4">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r>
              <a:rPr lang="en-GB" dirty="0">
                <a:solidFill>
                  <a:srgbClr val="002060"/>
                </a:solidFill>
              </a:rPr>
              <a:t>G</a:t>
            </a:r>
            <a:r>
              <a:rPr lang="en-GB" dirty="0" smtClean="0">
                <a:solidFill>
                  <a:srgbClr val="002060"/>
                </a:solidFill>
              </a:rPr>
              <a:t>oal:  comparison of </a:t>
            </a:r>
            <a:r>
              <a:rPr lang="en-GB" dirty="0">
                <a:solidFill>
                  <a:srgbClr val="002060"/>
                </a:solidFill>
              </a:rPr>
              <a:t>several machine learning methods and various sets of features in the task of authorship attribution. </a:t>
            </a:r>
            <a:endParaRPr lang="en-GB" dirty="0" smtClean="0">
              <a:solidFill>
                <a:srgbClr val="002060"/>
              </a:solidFill>
            </a:endParaRPr>
          </a:p>
          <a:p>
            <a:endParaRPr lang="en-GB" dirty="0" smtClean="0">
              <a:solidFill>
                <a:srgbClr val="002060"/>
              </a:solidFill>
            </a:endParaRPr>
          </a:p>
          <a:p>
            <a:r>
              <a:rPr lang="en-GB" dirty="0" smtClean="0">
                <a:solidFill>
                  <a:srgbClr val="002060"/>
                </a:solidFill>
              </a:rPr>
              <a:t>Data: scientific </a:t>
            </a:r>
            <a:r>
              <a:rPr lang="en-GB" dirty="0">
                <a:solidFill>
                  <a:srgbClr val="002060"/>
                </a:solidFill>
              </a:rPr>
              <a:t>articles from different </a:t>
            </a:r>
            <a:r>
              <a:rPr lang="en-GB" dirty="0" smtClean="0">
                <a:solidFill>
                  <a:srgbClr val="002060"/>
                </a:solidFill>
              </a:rPr>
              <a:t>domains in Russian and Ukrainian. </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solidFill>
                  <a:schemeClr val="accent1">
                    <a:lumMod val="75000"/>
                  </a:schemeClr>
                </a:solidFill>
              </a:rPr>
              <a:t>Data Description</a:t>
            </a:r>
            <a:endParaRPr lang="en-US" dirty="0">
              <a:solidFill>
                <a:schemeClr val="accent1">
                  <a:lumMod val="75000"/>
                </a:schemeClr>
              </a:solidFill>
            </a:endParaRPr>
          </a:p>
        </p:txBody>
      </p:sp>
      <p:pic>
        <p:nvPicPr>
          <p:cNvPr id="1026" name="Picture 2"/>
          <p:cNvPicPr>
            <a:picLocks noChangeAspect="1" noChangeArrowheads="1"/>
          </p:cNvPicPr>
          <p:nvPr/>
        </p:nvPicPr>
        <p:blipFill>
          <a:blip r:embed="rId3" cstate="print"/>
          <a:srcRect l="23250" t="30000" r="27250" b="26000"/>
          <a:stretch>
            <a:fillRect/>
          </a:stretch>
        </p:blipFill>
        <p:spPr bwMode="auto">
          <a:xfrm>
            <a:off x="325580" y="1524000"/>
            <a:ext cx="85344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accent1">
                    <a:lumMod val="75000"/>
                  </a:schemeClr>
                </a:solidFill>
              </a:rPr>
              <a:t>Experiment settings:</a:t>
            </a:r>
            <a:br>
              <a:rPr lang="en-US" b="1" i="1" dirty="0" smtClean="0">
                <a:solidFill>
                  <a:schemeClr val="accent1">
                    <a:lumMod val="75000"/>
                  </a:schemeClr>
                </a:solidFill>
              </a:rPr>
            </a:br>
            <a:r>
              <a:rPr lang="en-US" b="1" i="1" dirty="0" smtClean="0">
                <a:solidFill>
                  <a:schemeClr val="accent1">
                    <a:lumMod val="75000"/>
                  </a:schemeClr>
                </a:solidFill>
              </a:rPr>
              <a:t>classification task</a:t>
            </a:r>
          </a:p>
        </p:txBody>
      </p:sp>
      <p:sp>
        <p:nvSpPr>
          <p:cNvPr id="3" name="Content Placeholder 2"/>
          <p:cNvSpPr>
            <a:spLocks noGrp="1"/>
          </p:cNvSpPr>
          <p:nvPr>
            <p:ph idx="1"/>
          </p:nvPr>
        </p:nvSpPr>
        <p:spPr>
          <a:xfrm>
            <a:off x="457200" y="1874837"/>
            <a:ext cx="8229600" cy="4525963"/>
          </a:xfrm>
        </p:spPr>
        <p:txBody>
          <a:bodyPr>
            <a:normAutofit lnSpcReduction="10000"/>
          </a:bodyPr>
          <a:lstStyle/>
          <a:p>
            <a:r>
              <a:rPr lang="en-GB" dirty="0" smtClean="0"/>
              <a:t>We see the task of author recognition as a classification task with a predefined set of authors as classes (32 for Ukrainian, 8 for Russian) and a number of text fragments as instances. </a:t>
            </a:r>
          </a:p>
          <a:p>
            <a:r>
              <a:rPr lang="en-GB" dirty="0" smtClean="0"/>
              <a:t>The task is to attribute each fragment/instance to one of the authors/classes from the set of candidate authors/classes.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err="1">
                <a:solidFill>
                  <a:schemeClr val="accent1">
                    <a:lumMod val="75000"/>
                  </a:schemeClr>
                </a:solidFill>
              </a:rPr>
              <a:t>Preprocessing</a:t>
            </a:r>
            <a:endParaRPr lang="en-US" dirty="0">
              <a:solidFill>
                <a:schemeClr val="accent1">
                  <a:lumMod val="75000"/>
                </a:schemeClr>
              </a:solidFill>
            </a:endParaRPr>
          </a:p>
        </p:txBody>
      </p:sp>
      <p:sp>
        <p:nvSpPr>
          <p:cNvPr id="3" name="Content Placeholder 2"/>
          <p:cNvSpPr>
            <a:spLocks noGrp="1"/>
          </p:cNvSpPr>
          <p:nvPr>
            <p:ph idx="1"/>
          </p:nvPr>
        </p:nvSpPr>
        <p:spPr>
          <a:xfrm>
            <a:off x="457200" y="5181600"/>
            <a:ext cx="8229600" cy="1371600"/>
          </a:xfrm>
        </p:spPr>
        <p:txBody>
          <a:bodyPr>
            <a:normAutofit fontScale="92500" lnSpcReduction="10000"/>
          </a:bodyPr>
          <a:lstStyle/>
          <a:p>
            <a:r>
              <a:rPr lang="en-GB" dirty="0" smtClean="0"/>
              <a:t>We removed </a:t>
            </a:r>
            <a:r>
              <a:rPr lang="en-GB" dirty="0"/>
              <a:t>the parts of the documents that are in tags &lt;author&gt;, &lt;references&gt;, &lt;</a:t>
            </a:r>
            <a:r>
              <a:rPr lang="en-GB" dirty="0" err="1"/>
              <a:t>inf</a:t>
            </a:r>
            <a:r>
              <a:rPr lang="en-GB" dirty="0"/>
              <a:t>&gt; </a:t>
            </a:r>
            <a:r>
              <a:rPr lang="en-GB" dirty="0" smtClean="0"/>
              <a:t> and  </a:t>
            </a:r>
            <a:r>
              <a:rPr lang="en-GB" dirty="0"/>
              <a:t>run experiments only on &lt;text&gt; parts of the articles. </a:t>
            </a:r>
            <a:endParaRPr lang="en-US" dirty="0"/>
          </a:p>
        </p:txBody>
      </p:sp>
      <p:pic>
        <p:nvPicPr>
          <p:cNvPr id="2050" name="Picture 2"/>
          <p:cNvPicPr>
            <a:picLocks noChangeAspect="1" noChangeArrowheads="1"/>
          </p:cNvPicPr>
          <p:nvPr/>
        </p:nvPicPr>
        <p:blipFill>
          <a:blip r:embed="rId2" cstate="print"/>
          <a:srcRect l="16500" t="40667" r="29500" b="22000"/>
          <a:stretch>
            <a:fillRect/>
          </a:stretch>
        </p:blipFill>
        <p:spPr bwMode="auto">
          <a:xfrm>
            <a:off x="270160" y="1600200"/>
            <a:ext cx="8621486"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smtClean="0">
                <a:solidFill>
                  <a:schemeClr val="accent1">
                    <a:lumMod val="75000"/>
                  </a:schemeClr>
                </a:solidFill>
              </a:rPr>
              <a:t>Algorithms description</a:t>
            </a:r>
            <a:endParaRPr lang="en-US" b="1" i="1" dirty="0" smtClean="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a:buNone/>
            </a:pPr>
            <a:r>
              <a:rPr lang="en-GB" dirty="0" smtClean="0"/>
              <a:t>  We tested two methods of text classification:</a:t>
            </a:r>
          </a:p>
          <a:p>
            <a:pPr>
              <a:buNone/>
            </a:pPr>
            <a:r>
              <a:rPr lang="en-GB" dirty="0" smtClean="0"/>
              <a:t>(1) Character based method was based on PPM compression algorithm.</a:t>
            </a:r>
          </a:p>
          <a:p>
            <a:pPr>
              <a:buNone/>
            </a:pPr>
            <a:r>
              <a:rPr lang="en-GB" dirty="0" smtClean="0"/>
              <a:t>(2) word based methods were classical ones</a:t>
            </a:r>
          </a:p>
          <a:p>
            <a:pPr marL="803275" indent="401638">
              <a:buFont typeface="Wingdings" pitchFamily="2" charset="2"/>
              <a:buChar char="ü"/>
            </a:pPr>
            <a:r>
              <a:rPr lang="en-GB" dirty="0" err="1" smtClean="0"/>
              <a:t>Bayes</a:t>
            </a:r>
            <a:r>
              <a:rPr lang="en-GB" dirty="0" smtClean="0"/>
              <a:t> based algorithms (NB), </a:t>
            </a:r>
          </a:p>
          <a:p>
            <a:pPr marL="803275" indent="401638">
              <a:buFont typeface="Wingdings" pitchFamily="2" charset="2"/>
              <a:buChar char="ü"/>
            </a:pPr>
            <a:r>
              <a:rPr lang="en-GB" dirty="0" smtClean="0"/>
              <a:t>Support Vector Machine (SVM), </a:t>
            </a:r>
          </a:p>
          <a:p>
            <a:pPr marL="803275" indent="401638">
              <a:buFont typeface="Wingdings" pitchFamily="2" charset="2"/>
              <a:buChar char="ü"/>
            </a:pPr>
            <a:r>
              <a:rPr lang="en-GB" dirty="0" smtClean="0"/>
              <a:t>Decision Trees and </a:t>
            </a:r>
          </a:p>
          <a:p>
            <a:pPr marL="803275" indent="401638">
              <a:buFont typeface="Wingdings" pitchFamily="2" charset="2"/>
              <a:buChar char="ü"/>
            </a:pPr>
            <a:r>
              <a:rPr lang="en-GB" dirty="0" smtClean="0"/>
              <a:t>K-Nearest Neighbours (KNN). </a:t>
            </a:r>
          </a:p>
          <a:p>
            <a:pPr marL="803275" indent="401638">
              <a:buNone/>
            </a:pPr>
            <a:endParaRPr lang="en-GB" dirty="0" smtClean="0"/>
          </a:p>
          <a:p>
            <a:pPr marL="803275" indent="401638">
              <a:buNone/>
            </a:pPr>
            <a:endParaRPr lang="en-US" dirty="0"/>
          </a:p>
        </p:txBody>
      </p:sp>
      <p:pic>
        <p:nvPicPr>
          <p:cNvPr id="1026" name="Picture 2" descr="The 4th edition of the data mining book."/>
          <p:cNvPicPr>
            <a:picLocks noChangeAspect="1" noChangeArrowheads="1"/>
          </p:cNvPicPr>
          <p:nvPr/>
        </p:nvPicPr>
        <p:blipFill>
          <a:blip r:embed="rId2" cstate="print"/>
          <a:srcRect/>
          <a:stretch>
            <a:fillRect/>
          </a:stretch>
        </p:blipFill>
        <p:spPr bwMode="auto">
          <a:xfrm>
            <a:off x="7848600" y="5307507"/>
            <a:ext cx="1025042" cy="1264744"/>
          </a:xfrm>
          <a:prstGeom prst="rect">
            <a:avLst/>
          </a:prstGeom>
          <a:noFill/>
        </p:spPr>
      </p:pic>
      <p:sp>
        <p:nvSpPr>
          <p:cNvPr id="5" name="TextBox 4"/>
          <p:cNvSpPr txBox="1"/>
          <p:nvPr/>
        </p:nvSpPr>
        <p:spPr>
          <a:xfrm>
            <a:off x="3124200" y="5943600"/>
            <a:ext cx="4572000" cy="707886"/>
          </a:xfrm>
          <a:prstGeom prst="rect">
            <a:avLst/>
          </a:prstGeom>
          <a:noFill/>
        </p:spPr>
        <p:txBody>
          <a:bodyPr wrap="square" rtlCol="0">
            <a:spAutoFit/>
          </a:bodyPr>
          <a:lstStyle/>
          <a:p>
            <a:r>
              <a:rPr lang="en-US" sz="2000" dirty="0" smtClean="0"/>
              <a:t>We used WEKA toolkit </a:t>
            </a:r>
          </a:p>
          <a:p>
            <a:r>
              <a:rPr lang="en-US" sz="2000" dirty="0" smtClean="0"/>
              <a:t>https://www.cs.waikato.ac.nz/ml/weka/</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err="1" smtClean="0">
                <a:solidFill>
                  <a:schemeClr val="accent1">
                    <a:lumMod val="75000"/>
                  </a:schemeClr>
                </a:solidFill>
              </a:rPr>
              <a:t>Preprocessing</a:t>
            </a:r>
            <a:endParaRPr lang="en-US" dirty="0"/>
          </a:p>
        </p:txBody>
      </p:sp>
      <p:sp>
        <p:nvSpPr>
          <p:cNvPr id="3" name="Content Placeholder 2"/>
          <p:cNvSpPr>
            <a:spLocks noGrp="1"/>
          </p:cNvSpPr>
          <p:nvPr>
            <p:ph idx="1"/>
          </p:nvPr>
        </p:nvSpPr>
        <p:spPr/>
        <p:txBody>
          <a:bodyPr/>
          <a:lstStyle/>
          <a:p>
            <a:r>
              <a:rPr lang="en-GB" dirty="0"/>
              <a:t>In order to solve the problem of different file sizes we divided each file in fragments with the length of the smallest files.</a:t>
            </a:r>
            <a:endParaRPr lang="en-US" dirty="0"/>
          </a:p>
        </p:txBody>
      </p:sp>
      <p:pic>
        <p:nvPicPr>
          <p:cNvPr id="3074" name="Picture 2"/>
          <p:cNvPicPr>
            <a:picLocks noChangeAspect="1" noChangeArrowheads="1"/>
          </p:cNvPicPr>
          <p:nvPr/>
        </p:nvPicPr>
        <p:blipFill>
          <a:blip r:embed="rId2" cstate="print"/>
          <a:srcRect l="15750" t="48667" r="28750" b="20667"/>
          <a:stretch>
            <a:fillRect/>
          </a:stretch>
        </p:blipFill>
        <p:spPr bwMode="auto">
          <a:xfrm>
            <a:off x="291243" y="3505200"/>
            <a:ext cx="8580783"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b="1" i="1" dirty="0" smtClean="0">
                <a:solidFill>
                  <a:schemeClr val="accent1">
                    <a:lumMod val="75000"/>
                  </a:schemeClr>
                </a:solidFill>
              </a:rPr>
              <a:t>Features description</a:t>
            </a:r>
            <a:endParaRPr lang="en-US" dirty="0"/>
          </a:p>
        </p:txBody>
      </p:sp>
      <p:sp>
        <p:nvSpPr>
          <p:cNvPr id="3" name="Content Placeholder 2"/>
          <p:cNvSpPr>
            <a:spLocks noGrp="1"/>
          </p:cNvSpPr>
          <p:nvPr>
            <p:ph idx="1"/>
          </p:nvPr>
        </p:nvSpPr>
        <p:spPr>
          <a:xfrm>
            <a:off x="457200" y="1143000"/>
            <a:ext cx="8229600" cy="5410200"/>
          </a:xfrm>
        </p:spPr>
        <p:txBody>
          <a:bodyPr>
            <a:normAutofit fontScale="70000" lnSpcReduction="20000"/>
          </a:bodyPr>
          <a:lstStyle/>
          <a:p>
            <a:pPr>
              <a:buNone/>
            </a:pPr>
            <a:r>
              <a:rPr lang="en-US" sz="3600" dirty="0" smtClean="0"/>
              <a:t>For </a:t>
            </a:r>
            <a:r>
              <a:rPr lang="en-GB" sz="3600" dirty="0" smtClean="0"/>
              <a:t>word based methods </a:t>
            </a:r>
            <a:r>
              <a:rPr lang="en-US" sz="3600" dirty="0" smtClean="0"/>
              <a:t>:</a:t>
            </a:r>
            <a:endParaRPr lang="en-US" sz="3600" dirty="0" smtClean="0"/>
          </a:p>
          <a:p>
            <a:pPr lvl="1">
              <a:buNone/>
            </a:pPr>
            <a:r>
              <a:rPr lang="en-GB" sz="3600" dirty="0" smtClean="0"/>
              <a:t>all words with frequency more 4 (5 and more).</a:t>
            </a:r>
          </a:p>
          <a:p>
            <a:pPr lvl="1">
              <a:buNone/>
            </a:pPr>
            <a:endParaRPr lang="en-GB" sz="3600" dirty="0" smtClean="0"/>
          </a:p>
          <a:p>
            <a:pPr>
              <a:buNone/>
            </a:pPr>
            <a:r>
              <a:rPr lang="en-GB" sz="3600" dirty="0" smtClean="0"/>
              <a:t>to make the feature set smaller, we selected words using </a:t>
            </a:r>
            <a:r>
              <a:rPr lang="en-GB" sz="3600" b="1" u="sng" dirty="0" smtClean="0"/>
              <a:t>information gain ratio </a:t>
            </a:r>
            <a:r>
              <a:rPr lang="en-GB" sz="3600" dirty="0" smtClean="0"/>
              <a:t>of the feature calculated as:</a:t>
            </a:r>
            <a:endParaRPr lang="en-US" sz="3600" dirty="0" smtClean="0"/>
          </a:p>
          <a:p>
            <a:pPr>
              <a:buNone/>
            </a:pPr>
            <a:r>
              <a:rPr lang="en-GB" sz="3600" dirty="0" smtClean="0"/>
              <a:t> </a:t>
            </a:r>
            <a:endParaRPr lang="en-US" sz="3600" dirty="0" smtClean="0"/>
          </a:p>
          <a:p>
            <a:pPr algn="ctr">
              <a:buNone/>
            </a:pPr>
            <a:r>
              <a:rPr lang="en-GB" sz="3600" b="1" i="1" dirty="0" smtClean="0"/>
              <a:t>IG(class, feature) = (H(class)-H(class/feature))/H(feature) </a:t>
            </a:r>
            <a:endParaRPr lang="en-GB" sz="3600" b="1" i="1" dirty="0" smtClean="0"/>
          </a:p>
          <a:p>
            <a:pPr algn="ctr">
              <a:buNone/>
            </a:pPr>
            <a:endParaRPr lang="en-GB" sz="3600" b="1" i="1" dirty="0" smtClean="0"/>
          </a:p>
          <a:p>
            <a:pPr algn="ctr">
              <a:buNone/>
            </a:pPr>
            <a:r>
              <a:rPr lang="en-GB" sz="3600" dirty="0" smtClean="0"/>
              <a:t>where H is the </a:t>
            </a:r>
            <a:r>
              <a:rPr lang="en-GB" sz="3600" b="1" u="sng" dirty="0" smtClean="0"/>
              <a:t>entropy</a:t>
            </a:r>
            <a:r>
              <a:rPr lang="en-GB" sz="3600" dirty="0" smtClean="0"/>
              <a:t> which is calculated as</a:t>
            </a:r>
            <a:r>
              <a:rPr lang="en-GB" sz="3600" b="1" dirty="0" smtClean="0"/>
              <a:t> </a:t>
            </a:r>
            <a:br>
              <a:rPr lang="en-GB" sz="3600" b="1" dirty="0" smtClean="0"/>
            </a:br>
            <a:endParaRPr lang="en-GB" sz="3600" b="1" dirty="0" smtClean="0"/>
          </a:p>
          <a:p>
            <a:pPr algn="ctr">
              <a:buNone/>
            </a:pPr>
            <a:r>
              <a:rPr lang="en-US" sz="3600" b="1" i="1" dirty="0" smtClean="0"/>
              <a:t>H(X)</a:t>
            </a:r>
            <a:r>
              <a:rPr lang="en-US" sz="3600" b="1" dirty="0" smtClean="0"/>
              <a:t> = - </a:t>
            </a:r>
            <a:r>
              <a:rPr lang="en-US" sz="5100" b="1" dirty="0" smtClean="0">
                <a:sym typeface="Symbol"/>
              </a:rPr>
              <a:t></a:t>
            </a:r>
            <a:r>
              <a:rPr lang="en-US" sz="3600" b="1" i="1" dirty="0" smtClean="0"/>
              <a:t>P(xi)log</a:t>
            </a:r>
            <a:r>
              <a:rPr lang="en-US" sz="3600" b="1" i="1" baseline="-25000" dirty="0" smtClean="0"/>
              <a:t>2</a:t>
            </a:r>
            <a:r>
              <a:rPr lang="en-US" sz="3600" b="1" i="1" dirty="0" smtClean="0"/>
              <a:t>(xi)</a:t>
            </a:r>
          </a:p>
          <a:p>
            <a:pPr>
              <a:buNone/>
            </a:pPr>
            <a:r>
              <a:rPr lang="en-GB" sz="3600" dirty="0" smtClean="0"/>
              <a:t> </a:t>
            </a:r>
            <a:endParaRPr lang="en-US" sz="3600" dirty="0" smtClean="0"/>
          </a:p>
          <a:p>
            <a:pPr>
              <a:buNone/>
            </a:pPr>
            <a:r>
              <a:rPr lang="en-GB" sz="3600" dirty="0" smtClean="0"/>
              <a:t>Then we selected all words with positive information gain ratio</a:t>
            </a:r>
            <a:r>
              <a:rPr lang="en-GB" sz="3600" dirty="0" smtClean="0"/>
              <a:t>.</a:t>
            </a:r>
            <a:endParaRPr lang="en-US" sz="3600" dirty="0" smtClean="0"/>
          </a:p>
        </p:txBody>
      </p:sp>
      <p:sp>
        <p:nvSpPr>
          <p:cNvPr id="5" name="TextBox 4"/>
          <p:cNvSpPr txBox="1"/>
          <p:nvPr/>
        </p:nvSpPr>
        <p:spPr>
          <a:xfrm>
            <a:off x="4191000" y="5181600"/>
            <a:ext cx="304800" cy="461665"/>
          </a:xfrm>
          <a:prstGeom prst="rect">
            <a:avLst/>
          </a:prstGeom>
          <a:noFill/>
        </p:spPr>
        <p:txBody>
          <a:bodyPr wrap="square" rtlCol="0">
            <a:spAutoFit/>
          </a:bodyPr>
          <a:lstStyle/>
          <a:p>
            <a:r>
              <a:rPr lang="en-US" b="1" dirty="0" smtClean="0"/>
              <a:t> </a:t>
            </a:r>
            <a:r>
              <a:rPr lang="en-US" sz="2400" b="1" baseline="30000" dirty="0" err="1" smtClean="0"/>
              <a:t>i</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solidFill>
                  <a:schemeClr val="accent1">
                    <a:lumMod val="75000"/>
                  </a:schemeClr>
                </a:solidFill>
              </a:rPr>
              <a:t>Features description</a:t>
            </a:r>
            <a:endParaRPr lang="en-US" dirty="0"/>
          </a:p>
        </p:txBody>
      </p:sp>
      <p:sp>
        <p:nvSpPr>
          <p:cNvPr id="3" name="Content Placeholder 2"/>
          <p:cNvSpPr>
            <a:spLocks noGrp="1"/>
          </p:cNvSpPr>
          <p:nvPr>
            <p:ph idx="1"/>
          </p:nvPr>
        </p:nvSpPr>
        <p:spPr/>
        <p:txBody>
          <a:bodyPr>
            <a:normAutofit/>
          </a:bodyPr>
          <a:lstStyle/>
          <a:p>
            <a:pPr>
              <a:buNone/>
            </a:pPr>
            <a:r>
              <a:rPr lang="en-US" dirty="0" smtClean="0"/>
              <a:t>For PPM (</a:t>
            </a:r>
            <a:r>
              <a:rPr lang="en-GB" dirty="0" smtClean="0"/>
              <a:t>character sequences of length 5, 4, 3, 2 and 1 character from texts</a:t>
            </a:r>
            <a:r>
              <a:rPr lang="en-US" dirty="0" smtClean="0"/>
              <a:t>) of two types:</a:t>
            </a:r>
          </a:p>
          <a:p>
            <a:pPr>
              <a:buNone/>
            </a:pPr>
            <a:endParaRPr lang="en-US" dirty="0" smtClean="0"/>
          </a:p>
          <a:p>
            <a:pPr lvl="1"/>
            <a:r>
              <a:rPr lang="en-GB" dirty="0" smtClean="0"/>
              <a:t>absolutely all characters used in texts including upper and lower case letters, numbers, spaces, all kind of punctuation marks and other specific characters which appear in scientific publications.</a:t>
            </a:r>
          </a:p>
          <a:p>
            <a:pPr lvl="1">
              <a:buNone/>
            </a:pPr>
            <a:endParaRPr lang="en-GB" dirty="0" smtClean="0"/>
          </a:p>
          <a:p>
            <a:pPr lvl="1"/>
            <a:r>
              <a:rPr lang="en-GB" dirty="0" smtClean="0"/>
              <a:t>only alphabet letters and spaces</a:t>
            </a:r>
            <a:endParaRPr lang="en-US" dirty="0" smtClean="0"/>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TotalTime>
  <Words>663</Words>
  <Application>Microsoft Office PowerPoint</Application>
  <PresentationFormat>On-screen Show (4:3)</PresentationFormat>
  <Paragraphs>67</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Authorship Attribution  in scientific publications</vt:lpstr>
      <vt:lpstr>Slide 2</vt:lpstr>
      <vt:lpstr>Data Description</vt:lpstr>
      <vt:lpstr>Experiment settings: classification task</vt:lpstr>
      <vt:lpstr>Preprocessing</vt:lpstr>
      <vt:lpstr>Algorithms description</vt:lpstr>
      <vt:lpstr>Preprocessing</vt:lpstr>
      <vt:lpstr>Features description</vt:lpstr>
      <vt:lpstr>Features description</vt:lpstr>
      <vt:lpstr>Experiment settings: ten-fold cross-validation</vt:lpstr>
      <vt:lpstr>Results</vt:lpstr>
      <vt:lpstr>Experiments for Topics: IT and Economics</vt:lpstr>
      <vt:lpstr>Results for Topics</vt:lpstr>
      <vt:lpstr>Related Work:  Author Identification  at PAN at CLEF 2011-2019</vt:lpstr>
      <vt:lpstr>Related Work: </vt:lpstr>
      <vt:lpstr>Related Work: </vt:lpstr>
      <vt:lpstr>Conclusion</vt:lpstr>
      <vt:lpstr>Our future plans: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Authorship Attribution  in scientific publications</dc:title>
  <dc:creator>vika</dc:creator>
  <cp:lastModifiedBy>vika</cp:lastModifiedBy>
  <cp:revision>14</cp:revision>
  <dcterms:created xsi:type="dcterms:W3CDTF">2019-06-18T19:48:06Z</dcterms:created>
  <dcterms:modified xsi:type="dcterms:W3CDTF">2019-06-25T19:26:20Z</dcterms:modified>
</cp:coreProperties>
</file>