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1"/>
  </p:notesMasterIdLst>
  <p:sldIdLst>
    <p:sldId id="536" r:id="rId2"/>
    <p:sldId id="649" r:id="rId3"/>
    <p:sldId id="650" r:id="rId4"/>
    <p:sldId id="651" r:id="rId5"/>
    <p:sldId id="654" r:id="rId6"/>
    <p:sldId id="652" r:id="rId7"/>
    <p:sldId id="632" r:id="rId8"/>
    <p:sldId id="659" r:id="rId9"/>
    <p:sldId id="660" r:id="rId10"/>
    <p:sldId id="661" r:id="rId11"/>
    <p:sldId id="662" r:id="rId12"/>
    <p:sldId id="655" r:id="rId13"/>
    <p:sldId id="656" r:id="rId14"/>
    <p:sldId id="657" r:id="rId15"/>
    <p:sldId id="658" r:id="rId16"/>
    <p:sldId id="663" r:id="rId17"/>
    <p:sldId id="664" r:id="rId18"/>
    <p:sldId id="665" r:id="rId19"/>
    <p:sldId id="56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0000"/>
    <a:srgbClr val="FF9900"/>
    <a:srgbClr val="E61AD3"/>
    <a:srgbClr val="B9B9B9"/>
    <a:srgbClr val="F9FDC3"/>
    <a:srgbClr val="FFFFFF"/>
    <a:srgbClr val="C0FBBB"/>
    <a:srgbClr val="A0F999"/>
    <a:srgbClr val="D5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4493" autoAdjust="0"/>
  </p:normalViewPr>
  <p:slideViewPr>
    <p:cSldViewPr>
      <p:cViewPr varScale="1">
        <p:scale>
          <a:sx n="67" d="100"/>
          <a:sy n="67" d="100"/>
        </p:scale>
        <p:origin x="62" y="293"/>
      </p:cViewPr>
      <p:guideLst>
        <p:guide orient="horz" pos="30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/>
              <a:t>BNC – Spoken </a:t>
            </a:r>
            <a:endParaRPr lang="ru-RU" sz="2200" b="1" dirty="0"/>
          </a:p>
          <a:p>
            <a:pPr>
              <a:defRPr/>
            </a:pPr>
            <a:r>
              <a:rPr lang="en-US" sz="1800" dirty="0">
                <a:solidFill>
                  <a:srgbClr val="0070C0"/>
                </a:solidFill>
              </a:rPr>
              <a:t>(</a:t>
            </a:r>
            <a:r>
              <a:rPr lang="en-US" sz="1800" dirty="0" err="1">
                <a:solidFill>
                  <a:srgbClr val="0070C0"/>
                </a:solidFill>
              </a:rPr>
              <a:t>Kilgarriff</a:t>
            </a:r>
            <a:r>
              <a:rPr lang="en-US" sz="1800" dirty="0">
                <a:solidFill>
                  <a:srgbClr val="0070C0"/>
                </a:solidFill>
              </a:rPr>
              <a:t> 1995)</a:t>
            </a:r>
            <a:endParaRPr lang="ru-RU" sz="1800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28194393841118565"/>
          <c:y val="5.3571428571428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context-governed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920634920634921E-2"/>
                  <c:y val="0.16964285714285715"/>
                </c:manualLayout>
              </c:layout>
              <c:tx>
                <c:rich>
                  <a:bodyPr/>
                  <a:lstStyle/>
                  <a:p>
                    <a:fld id="{EBA8ABCE-C3C1-47A2-92F0-3C44431D2FB6}" type="VALUE">
                      <a:rPr lang="en-US" sz="1800" dirty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637-4F41-9895-ECB457E5FD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IPM (леммы: er,erm)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18220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F637-4F41-9895-ECB457E5FD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demographic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455321252166753E-2"/>
                  <c:y val="0.127976190476190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37-4F41-9895-ECB457E5FD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IPM (леммы: er,erm)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9045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F637-4F41-9895-ECB457E5F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8015592"/>
        <c:axId val="498016904"/>
        <c:axId val="0"/>
      </c:bar3DChart>
      <c:catAx>
        <c:axId val="49801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8016904"/>
        <c:crosses val="autoZero"/>
        <c:auto val="1"/>
        <c:lblAlgn val="ctr"/>
        <c:lblOffset val="100"/>
        <c:noMultiLvlLbl val="0"/>
      </c:catAx>
      <c:valAx>
        <c:axId val="4980169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8015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/>
              <a:t>ОРД</a:t>
            </a:r>
          </a:p>
          <a:p>
            <a:pPr>
              <a:defRPr/>
            </a:pPr>
            <a:r>
              <a:rPr lang="ru-RU" sz="1800" dirty="0">
                <a:solidFill>
                  <a:srgbClr val="0070C0"/>
                </a:solidFill>
              </a:rPr>
              <a:t>(</a:t>
            </a:r>
            <a:r>
              <a:rPr lang="ru-RU" sz="1800" dirty="0" err="1">
                <a:solidFill>
                  <a:srgbClr val="0070C0"/>
                </a:solidFill>
              </a:rPr>
              <a:t>Шерстинова</a:t>
            </a:r>
            <a:r>
              <a:rPr lang="ru-RU" sz="1800" dirty="0">
                <a:solidFill>
                  <a:srgbClr val="0070C0"/>
                </a:solidFill>
              </a:rPr>
              <a:t> 2016)</a:t>
            </a:r>
          </a:p>
        </c:rich>
      </c:tx>
      <c:layout>
        <c:manualLayout>
          <c:xMode val="edge"/>
          <c:yMode val="edge"/>
          <c:x val="0.25787544364442494"/>
          <c:y val="5.3571428571428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образовательный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920634920634921E-2"/>
                  <c:y val="0.16964285714285715"/>
                </c:manualLayout>
              </c:layout>
              <c:tx>
                <c:rich>
                  <a:bodyPr/>
                  <a:lstStyle/>
                  <a:p>
                    <a:fld id="{EBA8ABCE-C3C1-47A2-92F0-3C44431D2FB6}" type="VALUE">
                      <a:rPr lang="en-US" sz="1800" dirty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696-444E-B4BB-41042C2C85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IPM (словоформа: (э))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11272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696-444E-B4BB-41042C2C85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бытовой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455321252166753E-2"/>
                  <c:y val="0.127976190476190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96-444E-B4BB-41042C2C85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IPM (словоформа: (э))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5638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3696-444E-B4BB-41042C2C8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8015592"/>
        <c:axId val="498016904"/>
        <c:axId val="0"/>
      </c:bar3DChart>
      <c:catAx>
        <c:axId val="49801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8016904"/>
        <c:crosses val="autoZero"/>
        <c:auto val="1"/>
        <c:lblAlgn val="ctr"/>
        <c:lblOffset val="100"/>
        <c:noMultiLvlLbl val="0"/>
      </c:catAx>
      <c:valAx>
        <c:axId val="4980169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8015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рассказ / пересказ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741510532129774E-2"/>
                  <c:y val="0.16964285714285715"/>
                </c:manualLayout>
              </c:layout>
              <c:tx>
                <c:rich>
                  <a:bodyPr/>
                  <a:lstStyle/>
                  <a:p>
                    <a:fld id="{EBA8ABCE-C3C1-47A2-92F0-3C44431D2FB6}" type="VALUE">
                      <a:rPr lang="en-US" sz="1800" dirty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3D4-4B6D-B38F-915655369D99}"/>
                </c:ext>
              </c:extLst>
            </c:dLbl>
            <c:dLbl>
              <c:idx val="1"/>
              <c:layout>
                <c:manualLayout>
                  <c:x val="2.0179116240265197E-2"/>
                  <c:y val="0.166666666666666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D4-4B6D-B38F-915655369D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Коррекций на 100 с</c:v>
                </c:pt>
                <c:pt idx="1">
                  <c:v>Хезит. пауз на 100 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12.88</c:v>
                </c:pt>
                <c:pt idx="1">
                  <c:v>23.54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63D4-4B6D-B38F-915655369D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разговор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276217023156183E-2"/>
                  <c:y val="0.151785714285714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D4-4B6D-B38F-915655369D99}"/>
                </c:ext>
              </c:extLst>
            </c:dLbl>
            <c:dLbl>
              <c:idx val="1"/>
              <c:layout>
                <c:manualLayout>
                  <c:x val="1.7074636818685821E-2"/>
                  <c:y val="0.1666666666666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D4-4B6D-B38F-915655369D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Коррекций на 100 с</c:v>
                </c:pt>
                <c:pt idx="1">
                  <c:v>Хезит. пауз на 100 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20.61</c:v>
                </c:pt>
                <c:pt idx="1">
                  <c:v>10.43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63D4-4B6D-B38F-915655369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8015592"/>
        <c:axId val="498016904"/>
        <c:axId val="0"/>
      </c:bar3DChart>
      <c:catAx>
        <c:axId val="49801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8016904"/>
        <c:crosses val="autoZero"/>
        <c:auto val="1"/>
        <c:lblAlgn val="ctr"/>
        <c:lblOffset val="100"/>
        <c:noMultiLvlLbl val="0"/>
      </c:catAx>
      <c:valAx>
        <c:axId val="4980169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8015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DAA3DD15-9103-4709-A7AC-91570E00F0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ahoma" panose="020B060403050404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08F35E6-FF2F-4D1E-A909-C4CA4FC6B5E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ahoma" panose="020B060403050404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27B49327-606A-44D3-8953-B04A19A99E9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C2BE4F94-6FFE-463E-9B8C-9088E4A0967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766EC522-8CC5-4A63-BC9B-25898CD5D0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ahoma" panose="020B060403050404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91A40503-5379-4EDD-B4B2-658C58FA2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ahoma" panose="020B0604030504040204" pitchFamily="34" charset="0"/>
              </a:defRPr>
            </a:lvl1pPr>
          </a:lstStyle>
          <a:p>
            <a:fld id="{FB9338C4-CEBA-4C01-A881-1B473F9081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CC20EF64-4037-4950-A204-8B21A72009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ru-RU" noProof="0"/>
              <a:t>Образец заголовка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CE4315B0-BB75-4593-99DE-5085E7D911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ru-RU" noProof="0"/>
              <a:t>Образец подзаголовка</a:t>
            </a:r>
          </a:p>
        </p:txBody>
      </p:sp>
      <p:sp>
        <p:nvSpPr>
          <p:cNvPr id="129028" name="Rectangle 4">
            <a:extLst>
              <a:ext uri="{FF2B5EF4-FFF2-40B4-BE49-F238E27FC236}">
                <a16:creationId xmlns:a16="http://schemas.microsoft.com/office/drawing/2014/main" id="{8A93E447-F122-4499-A496-93ED6DE1BB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129029" name="Rectangle 5">
            <a:extLst>
              <a:ext uri="{FF2B5EF4-FFF2-40B4-BE49-F238E27FC236}">
                <a16:creationId xmlns:a16="http://schemas.microsoft.com/office/drawing/2014/main" id="{27193BA2-9858-4266-AA8A-4E18D39E1C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129030" name="Rectangle 6">
            <a:extLst>
              <a:ext uri="{FF2B5EF4-FFF2-40B4-BE49-F238E27FC236}">
                <a16:creationId xmlns:a16="http://schemas.microsoft.com/office/drawing/2014/main" id="{DB502965-9875-4AD2-B29F-E71483F6CB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BC9780-F557-4954-930A-212D0AD9600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29031" name="AutoShape 7">
            <a:extLst>
              <a:ext uri="{FF2B5EF4-FFF2-40B4-BE49-F238E27FC236}">
                <a16:creationId xmlns:a16="http://schemas.microsoft.com/office/drawing/2014/main" id="{E762D847-0540-4E88-9CC1-C74EBA305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altLang="ru-RU" sz="2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1CFF2-5317-4D79-AD7E-0C818D1F1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09E1C8-171D-42A2-B77F-2B6A2D190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A84C1-C951-4553-B4E5-22127CBF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48047-11E4-4883-9507-453860FB8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4DF5B-D1E1-4169-A4E1-265D25C6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15AF7-61A2-4391-95C1-76D69ADA9B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5052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FF321A-F38D-4520-A072-6480E196C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AF5084-1BF0-4234-8FC0-C45CEC73B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81473-B702-44EB-9A7B-36EC25951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87BDAB-2C57-4B45-9BB4-CEDC89E7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E25C0-BE67-41B0-AE63-D9A82C05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4957E-17EE-48B8-95AE-1B26EF28C7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7088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A15D1-6B2B-4E83-8DC2-BB042CA35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C220E7-1E42-4B04-96AF-50AF17661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260151-02A8-4A5A-A146-B708720B8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BE78F0-57DC-4E40-9025-EB16B3831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426C82-828B-4679-AED3-C6F6FC1EF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BA3AF-914D-4418-9090-48472BA5DAE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523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692F8-CFE1-4B55-A1E9-3264508F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7B87B9-B9F3-4E9E-ABD6-5FF9D3FF6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9AB066-F2F3-4C98-B0EB-97FC7498B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E9CB6C-660D-4B45-8547-4A72B0FF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DA8BC5-9775-480D-8931-743876A0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0455F-2FD2-4467-8C79-6EFE7BC6E80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9408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022DD-A792-457F-B4AA-60F64DC65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D7315E-1325-445F-B39C-19F706CA6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1DDB37-A8C4-454F-B6EA-FDAC86A79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A00459-0C57-4968-9DC5-AC6C94B5D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40454A-0E52-4951-B7CE-E0A223DA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244943-8E83-4849-88F6-0D075C9A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738DA-8173-4E2A-8528-9CEC1C45AD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1913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5FCA9-1EF8-4199-BB95-D5AB4CABF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DB4EDF-D2F9-4EB2-BDCC-E84206788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10FDB3-85C0-4045-BD58-8FB9E3DF4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2CA82A-F9E4-4850-8AFA-E8BFED5D4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C391B60-463C-4AE3-8840-94FA14C93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2C3930-D7AE-40AF-A4F2-F98BF617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6285FD-A810-4F02-A983-D35F73749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98B7C6-1D0D-4839-B9FE-D0DF5C1B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1417-D4B3-4DDB-BD8D-C2B2FBD7A14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0217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66498-89BD-4F58-99CD-455E70292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FDA5F8-3183-4B7C-8092-62205C135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2F7C79-F1AE-4A9C-8B9C-7B3E240A9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77E29D-48D1-49EC-8055-A84CA2D0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F60B8-47C5-49ED-9008-CA252EA4C0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2307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0C833F-ED87-42EE-8703-FBDCE8CA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CB1605-B04F-4002-90CE-D2525F40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EF73B6-90D4-4114-8744-1D695F9E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23BBB-A1DF-46B5-9BD3-BD89AA5D765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517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4765D-2635-4B7E-A272-CC4135C02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141ED2-CB18-48C0-95FA-0D7F194FF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EBC3D6-2AD7-455A-A008-05A30F57B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8D3FD6-4C03-4893-8287-7559802D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FF216D-ADB4-4A1C-9316-FED4C65B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DF4F3-5AF2-46FC-9A4C-E1C62909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4C678-3B2B-4725-8669-60E7B29BEE9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3391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C6D9B-92BE-4D83-B4DD-9446E8C0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9F2262-7165-4B25-838C-E25389327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F82C9D-47A1-430A-BEF2-E3D0BD441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738D20-D2CB-4724-8056-3261F8C48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2129DF-6EF8-4427-922E-83CC22BD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082E5B-9C32-4985-A67D-3729A73D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1C0FC-9D72-42BD-9568-49D9413AC36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779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AB56392F-C7BA-4353-ADAF-87BB2D424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D3C9A47E-370F-4253-B0F6-0570A940F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</a:p>
        </p:txBody>
      </p:sp>
      <p:sp>
        <p:nvSpPr>
          <p:cNvPr id="128004" name="AutoShape 4">
            <a:extLst>
              <a:ext uri="{FF2B5EF4-FFF2-40B4-BE49-F238E27FC236}">
                <a16:creationId xmlns:a16="http://schemas.microsoft.com/office/drawing/2014/main" id="{5095FBC1-1588-4242-859C-624FD420C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altLang="ru-RU" sz="2400" b="0">
              <a:latin typeface="Times New Roman" panose="02020603050405020304" pitchFamily="18" charset="0"/>
            </a:endParaRPr>
          </a:p>
        </p:txBody>
      </p:sp>
      <p:sp>
        <p:nvSpPr>
          <p:cNvPr id="128005" name="Line 5">
            <a:extLst>
              <a:ext uri="{FF2B5EF4-FFF2-40B4-BE49-F238E27FC236}">
                <a16:creationId xmlns:a16="http://schemas.microsoft.com/office/drawing/2014/main" id="{0C441B09-380C-4DE4-89A3-D15D47993E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8006" name="Rectangle 6">
            <a:extLst>
              <a:ext uri="{FF2B5EF4-FFF2-40B4-BE49-F238E27FC236}">
                <a16:creationId xmlns:a16="http://schemas.microsoft.com/office/drawing/2014/main" id="{5E5A6B28-3EDE-4C47-A978-37B8DB91F2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128007" name="Rectangle 7">
            <a:extLst>
              <a:ext uri="{FF2B5EF4-FFF2-40B4-BE49-F238E27FC236}">
                <a16:creationId xmlns:a16="http://schemas.microsoft.com/office/drawing/2014/main" id="{412F9316-869A-4532-B3C0-B03A3BD3AC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endParaRPr lang="en-US" altLang="ru-RU"/>
          </a:p>
        </p:txBody>
      </p:sp>
      <p:sp>
        <p:nvSpPr>
          <p:cNvPr id="128008" name="Rectangle 8">
            <a:extLst>
              <a:ext uri="{FF2B5EF4-FFF2-40B4-BE49-F238E27FC236}">
                <a16:creationId xmlns:a16="http://schemas.microsoft.com/office/drawing/2014/main" id="{88D6403F-2A18-4394-BB5D-E470482AE3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56AA5AE8-8D5D-48B9-AEC5-196FF502FB9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lgarriff.co.uk/bnc-readme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multidiscourse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»Ð¾Ð³Ð¾ÑÐ¸Ð¿">
            <a:extLst>
              <a:ext uri="{FF2B5EF4-FFF2-40B4-BE49-F238E27FC236}">
                <a16:creationId xmlns:a16="http://schemas.microsoft.com/office/drawing/2014/main" id="{7FF67123-6D61-4BBE-9F72-17D8C3753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167" y="103773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8693" name="Rectangle 5">
            <a:extLst>
              <a:ext uri="{FF2B5EF4-FFF2-40B4-BE49-F238E27FC236}">
                <a16:creationId xmlns:a16="http://schemas.microsoft.com/office/drawing/2014/main" id="{66853933-AE5A-42BE-B129-7B308A7D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820638"/>
            <a:ext cx="648071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0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4400" b="0" dirty="0">
                <a:solidFill>
                  <a:srgbClr val="292929"/>
                </a:solidFill>
                <a:latin typeface="Calibri" panose="020F0502020204030204" pitchFamily="34" charset="0"/>
              </a:rPr>
              <a:t>Н. А. Коротаев</a:t>
            </a:r>
            <a:endParaRPr lang="en-US" altLang="ru-RU" sz="4400" b="0" dirty="0">
              <a:solidFill>
                <a:srgbClr val="292929"/>
              </a:solidFill>
              <a:latin typeface="Calibri" panose="020F0502020204030204" pitchFamily="34" charset="0"/>
            </a:endParaRPr>
          </a:p>
          <a:p>
            <a:r>
              <a:rPr lang="en-US" altLang="ru-RU" sz="2600" b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ru-RU" altLang="ru-RU" sz="2600" b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2600" b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РГГУ</a:t>
            </a:r>
            <a:r>
              <a:rPr lang="en-US" altLang="ru-RU" sz="2600" b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n_korotaev@hotmail.com</a:t>
            </a:r>
            <a:endParaRPr lang="ru-RU" altLang="ru-RU" sz="2600" b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altLang="ru-RU" sz="3000" b="0" i="1" dirty="0">
              <a:solidFill>
                <a:srgbClr val="292929"/>
              </a:solidFill>
              <a:latin typeface="Calibri" panose="020F0502020204030204" pitchFamily="34" charset="0"/>
            </a:endParaRPr>
          </a:p>
          <a:p>
            <a:r>
              <a:rPr lang="ru-RU" altLang="ru-RU" sz="3600" b="0" dirty="0"/>
              <a:t>Паузы хезитации </a:t>
            </a:r>
            <a:br>
              <a:rPr lang="ru-RU" altLang="ru-RU" sz="3600" b="0" dirty="0"/>
            </a:br>
            <a:r>
              <a:rPr lang="ru-RU" altLang="ru-RU" sz="3600" b="0" dirty="0"/>
              <a:t>в рассказе и разговоре: сопоставительный количественный анализ</a:t>
            </a:r>
            <a:endParaRPr lang="ru-RU" altLang="ru-RU" sz="3600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B2543AA0-F204-4FF6-AF87-37735842E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3944089"/>
            <a:ext cx="2143820" cy="276999"/>
          </a:xfrm>
          <a:prstGeom prst="rect">
            <a:avLst/>
          </a:prstGeom>
          <a:pattFill prst="narHorz">
            <a:fgClr>
              <a:srgbClr val="F9FDC3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en-US" sz="1200" b="0" dirty="0">
                <a:solidFill>
                  <a:srgbClr val="3C2812"/>
                </a:solidFill>
                <a:latin typeface="+mn-lt"/>
                <a:ea typeface="American Typewriter Condensed" charset="0"/>
              </a:rPr>
              <a:t>Проект </a:t>
            </a:r>
            <a:r>
              <a:rPr lang="en-US" altLang="en-US" sz="1200" b="0" dirty="0">
                <a:solidFill>
                  <a:srgbClr val="3C2812"/>
                </a:solidFill>
                <a:latin typeface="+mn-lt"/>
                <a:ea typeface="American Typewriter Condensed" charset="0"/>
              </a:rPr>
              <a:t> #1</a:t>
            </a:r>
            <a:r>
              <a:rPr lang="ru-RU" altLang="en-US" sz="1200" b="0" dirty="0">
                <a:solidFill>
                  <a:srgbClr val="3C2812"/>
                </a:solidFill>
                <a:latin typeface="+mn-lt"/>
                <a:ea typeface="American Typewriter Condensed" charset="0"/>
              </a:rPr>
              <a:t>9</a:t>
            </a:r>
            <a:r>
              <a:rPr lang="en-US" altLang="en-US" sz="1200" b="0" dirty="0">
                <a:solidFill>
                  <a:srgbClr val="3C2812"/>
                </a:solidFill>
                <a:latin typeface="+mn-lt"/>
                <a:ea typeface="American Typewriter Condensed" charset="0"/>
              </a:rPr>
              <a:t>-</a:t>
            </a:r>
            <a:r>
              <a:rPr lang="ru-RU" altLang="en-US" sz="1200" b="0" dirty="0">
                <a:solidFill>
                  <a:srgbClr val="3C2812"/>
                </a:solidFill>
                <a:latin typeface="+mn-lt"/>
                <a:ea typeface="American Typewriter Condensed" charset="0"/>
              </a:rPr>
              <a:t>012</a:t>
            </a:r>
            <a:r>
              <a:rPr lang="en-US" altLang="en-US" sz="1200" b="0" dirty="0">
                <a:solidFill>
                  <a:srgbClr val="3C2812"/>
                </a:solidFill>
                <a:latin typeface="+mn-lt"/>
                <a:ea typeface="American Typewriter Condensed" charset="0"/>
              </a:rPr>
              <a:t>-0</a:t>
            </a:r>
            <a:r>
              <a:rPr lang="ru-RU" altLang="en-US" sz="1200" b="0" dirty="0">
                <a:solidFill>
                  <a:srgbClr val="3C2812"/>
                </a:solidFill>
                <a:latin typeface="+mn-lt"/>
                <a:ea typeface="American Typewriter Condensed" charset="0"/>
              </a:rPr>
              <a:t>0626 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40EE3374-6D7C-4221-B77B-B6FE6E90D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3" y="5651516"/>
            <a:ext cx="7022327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«Корпусная лингвистика-2019»</a:t>
            </a:r>
          </a:p>
          <a:p>
            <a:pPr>
              <a:spcBef>
                <a:spcPct val="50000"/>
              </a:spcBef>
            </a:pPr>
            <a:r>
              <a:rPr lang="ru-RU" altLang="ru-RU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Санкт-Петербург, 25 июня 201</a:t>
            </a:r>
            <a:r>
              <a:rPr lang="en-US" altLang="ru-RU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ru-RU" altLang="ru-RU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года</a:t>
            </a:r>
          </a:p>
        </p:txBody>
      </p:sp>
      <p:pic>
        <p:nvPicPr>
          <p:cNvPr id="1026" name="Picture 2" descr="Ð»Ð¾Ð³Ð¾ÑÐ¸Ð¿ Ð Ð¤Ð¤Ð">
            <a:extLst>
              <a:ext uri="{FF2B5EF4-FFF2-40B4-BE49-F238E27FC236}">
                <a16:creationId xmlns:a16="http://schemas.microsoft.com/office/drawing/2014/main" id="{4828C88D-C7E2-4B0A-954C-12D79BF31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80" y="271995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F27BC0-0461-4EFC-A520-661053DA4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5596158"/>
            <a:ext cx="2894062" cy="10670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B58F8D7-8F4D-45E2-97E1-57B6CA96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37" y="1980729"/>
            <a:ext cx="7910549" cy="418946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9CE32-EEA7-44F8-B2ED-F33744C17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</a:t>
            </a:r>
          </a:p>
        </p:txBody>
      </p:sp>
      <p:pic>
        <p:nvPicPr>
          <p:cNvPr id="8" name="Example_scores">
            <a:hlinkClick r:id="" action="ppaction://media"/>
            <a:extLst>
              <a:ext uri="{FF2B5EF4-FFF2-40B4-BE49-F238E27FC236}">
                <a16:creationId xmlns:a16="http://schemas.microsoft.com/office/drawing/2014/main" id="{6D79581B-23B1-4051-B5FB-FF1424C600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73210" y="764704"/>
            <a:ext cx="792088" cy="7920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50CD2F-9E12-409A-8371-2D6D4F3E5B33}"/>
              </a:ext>
            </a:extLst>
          </p:cNvPr>
          <p:cNvSpPr txBox="1"/>
          <p:nvPr/>
        </p:nvSpPr>
        <p:spPr>
          <a:xfrm>
            <a:off x="3131840" y="350086"/>
            <a:ext cx="30963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i="1" dirty="0"/>
              <a:t>Участки вокализации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1FE5CC2-E4CB-469E-83FD-29DC6AC38B4A}"/>
              </a:ext>
            </a:extLst>
          </p:cNvPr>
          <p:cNvCxnSpPr/>
          <p:nvPr/>
        </p:nvCxnSpPr>
        <p:spPr bwMode="auto">
          <a:xfrm flipH="1">
            <a:off x="1693517" y="719418"/>
            <a:ext cx="2592288" cy="453650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11F2688F-8E1E-434F-88CD-655AE85AD3C2}"/>
              </a:ext>
            </a:extLst>
          </p:cNvPr>
          <p:cNvCxnSpPr/>
          <p:nvPr/>
        </p:nvCxnSpPr>
        <p:spPr bwMode="auto">
          <a:xfrm>
            <a:off x="4572000" y="764704"/>
            <a:ext cx="0" cy="273630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DCD88801-DA53-471B-B025-729850D9E0F9}"/>
              </a:ext>
            </a:extLst>
          </p:cNvPr>
          <p:cNvCxnSpPr/>
          <p:nvPr/>
        </p:nvCxnSpPr>
        <p:spPr bwMode="auto">
          <a:xfrm>
            <a:off x="4932040" y="764704"/>
            <a:ext cx="648072" cy="201622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CC99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E0472FD-9F30-4CA8-A04F-83B9A8B00EB3}"/>
              </a:ext>
            </a:extLst>
          </p:cNvPr>
          <p:cNvSpPr txBox="1"/>
          <p:nvPr/>
        </p:nvSpPr>
        <p:spPr>
          <a:xfrm>
            <a:off x="6791276" y="6134319"/>
            <a:ext cx="2111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bg1">
                    <a:lumMod val="65000"/>
                  </a:schemeClr>
                </a:solidFill>
              </a:rPr>
              <a:t>«Не-слова»</a:t>
            </a:r>
          </a:p>
        </p:txBody>
      </p:sp>
      <p:sp>
        <p:nvSpPr>
          <p:cNvPr id="37" name="Блок-схема: данные 36">
            <a:extLst>
              <a:ext uri="{FF2B5EF4-FFF2-40B4-BE49-F238E27FC236}">
                <a16:creationId xmlns:a16="http://schemas.microsoft.com/office/drawing/2014/main" id="{1023A392-4FB4-406C-A425-D4EBC05A8E2C}"/>
              </a:ext>
            </a:extLst>
          </p:cNvPr>
          <p:cNvSpPr/>
          <p:nvPr/>
        </p:nvSpPr>
        <p:spPr bwMode="auto">
          <a:xfrm>
            <a:off x="7380312" y="2564904"/>
            <a:ext cx="740107" cy="360040"/>
          </a:xfrm>
          <a:prstGeom prst="flowChartInputOutput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2EE4810A-65C8-4932-A103-012A17DC9233}"/>
              </a:ext>
            </a:extLst>
          </p:cNvPr>
          <p:cNvCxnSpPr/>
          <p:nvPr/>
        </p:nvCxnSpPr>
        <p:spPr bwMode="auto">
          <a:xfrm flipH="1" flipV="1">
            <a:off x="7846872" y="2924944"/>
            <a:ext cx="201540" cy="320937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8483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 animBg="1"/>
      <p:bldP spid="25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>
            <a:extLst>
              <a:ext uri="{FF2B5EF4-FFF2-40B4-BE49-F238E27FC236}">
                <a16:creationId xmlns:a16="http://schemas.microsoft.com/office/drawing/2014/main" id="{F958AB79-12C0-4CE8-A873-2A8C9FABA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046"/>
            <a:ext cx="8568952" cy="642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74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62AD1-BDB1-424C-80AE-F80EFD4E2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Обсуждение результатов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2E51F-E763-4734-9145-C06381D2A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Webdings" panose="05030102010509060703" pitchFamily="18" charset="2"/>
              <a:buChar char=""/>
            </a:pPr>
            <a:r>
              <a:rPr lang="ru-RU" dirty="0"/>
              <a:t>Почему пауз хезитации существенно больше в рассказе / пересказе, чем в разговоре?</a:t>
            </a:r>
          </a:p>
          <a:p>
            <a:pPr marL="514350" indent="-514350">
              <a:buFont typeface="+mj-lt"/>
              <a:buAutoNum type="alphaLcPeriod"/>
            </a:pPr>
            <a:r>
              <a:rPr lang="ru-RU" dirty="0" err="1"/>
              <a:t>Бо́льшая</a:t>
            </a:r>
            <a:r>
              <a:rPr lang="ru-RU" dirty="0"/>
              <a:t> сложность задачи, стоящей перед говорящим при монологическом </a:t>
            </a:r>
            <a:r>
              <a:rPr lang="ru-RU" dirty="0" err="1"/>
              <a:t>речепроизводстве</a:t>
            </a:r>
            <a:endParaRPr lang="ru-RU" dirty="0"/>
          </a:p>
          <a:p>
            <a:pPr marL="514350" indent="-514350">
              <a:buFont typeface="+mj-lt"/>
              <a:buAutoNum type="alphaLcPeriod"/>
            </a:pPr>
            <a:r>
              <a:rPr lang="ru-RU" dirty="0"/>
              <a:t>Опасность «потерять ход» </a:t>
            </a:r>
            <a:br>
              <a:rPr lang="ru-RU" dirty="0"/>
            </a:br>
            <a:r>
              <a:rPr lang="ru-RU" dirty="0"/>
              <a:t>в диалогической коммуникации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133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0D273-7C08-4E96-B9BE-F17A46A3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Бо́льшая</a:t>
            </a:r>
            <a:r>
              <a:rPr lang="ru-RU" b="1" dirty="0"/>
              <a:t> сложность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A6C1C2D-3F9A-47CC-BFF8-0D6978751F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135111"/>
              </p:ext>
            </p:extLst>
          </p:nvPr>
        </p:nvGraphicFramePr>
        <p:xfrm>
          <a:off x="566738" y="1752600"/>
          <a:ext cx="4221286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5">
            <a:extLst>
              <a:ext uri="{FF2B5EF4-FFF2-40B4-BE49-F238E27FC236}">
                <a16:creationId xmlns:a16="http://schemas.microsoft.com/office/drawing/2014/main" id="{9392EE10-F20F-4463-A9F5-BD81FDF112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913725"/>
              </p:ext>
            </p:extLst>
          </p:nvPr>
        </p:nvGraphicFramePr>
        <p:xfrm>
          <a:off x="4572000" y="1752600"/>
          <a:ext cx="4221286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134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79866-4953-4036-937C-1FE0CD86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Другой тип речевых сбоев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C04D3-F917-42A7-8AE7-97E9BA4AF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6287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rgbClr val="0070C0"/>
                </a:solidFill>
              </a:rPr>
              <a:t>Подлесская</a:t>
            </a:r>
            <a:r>
              <a:rPr lang="ru-RU" dirty="0">
                <a:solidFill>
                  <a:srgbClr val="0070C0"/>
                </a:solidFill>
              </a:rPr>
              <a:t> и др. 2019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Тот же материал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Распределение самоисправлений (коррекций)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Говорящие успевают произнести некоторый фрагмент, который в дальнейшем «бракуется»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Прямо противоположный результат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В диалоге коррекции значительно </a:t>
            </a:r>
            <a:r>
              <a:rPr lang="ru-RU" dirty="0" err="1"/>
              <a:t>частотнее</a:t>
            </a:r>
            <a:r>
              <a:rPr lang="ru-RU" dirty="0"/>
              <a:t>, чем в монологе</a:t>
            </a:r>
          </a:p>
        </p:txBody>
      </p:sp>
    </p:spTree>
    <p:extLst>
      <p:ext uri="{BB962C8B-B14F-4D97-AF65-F5344CB8AC3E}">
        <p14:creationId xmlns:p14="http://schemas.microsoft.com/office/powerpoint/2010/main" val="2174040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8216-CFED-40A8-99EC-166D712FB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dirty="0"/>
              <a:t>Коррекции и паузы хезитации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8790DAE-B5A0-47BF-943E-17656F57C8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600601"/>
              </p:ext>
            </p:extLst>
          </p:nvPr>
        </p:nvGraphicFramePr>
        <p:xfrm>
          <a:off x="393949" y="1772816"/>
          <a:ext cx="8181726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2428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69375-7C14-4075-9C09-E5C4F31A4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E9CA80-1C14-466D-9838-F42DF2178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Паузы хезитации – крайне частотные единицы устной речи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Похоже, даже более частотные, чем зафиксировано в некоторых источниках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В нашем </a:t>
            </a:r>
            <a:r>
              <a:rPr lang="ru-RU" dirty="0" err="1"/>
              <a:t>подкорпусе</a:t>
            </a:r>
            <a:r>
              <a:rPr lang="ru-RU" dirty="0"/>
              <a:t> – 6.25 на 100 слов (ср. </a:t>
            </a:r>
            <a:r>
              <a:rPr lang="en-US" dirty="0" err="1"/>
              <a:t>ipm</a:t>
            </a:r>
            <a:r>
              <a:rPr lang="en-US" dirty="0"/>
              <a:t> = 27070 </a:t>
            </a:r>
            <a:r>
              <a:rPr lang="ru-RU" dirty="0"/>
              <a:t>в устном </a:t>
            </a:r>
            <a:r>
              <a:rPr lang="ru-RU" dirty="0" err="1"/>
              <a:t>подкорпусе</a:t>
            </a:r>
            <a:r>
              <a:rPr lang="ru-RU" dirty="0"/>
              <a:t> </a:t>
            </a:r>
            <a:r>
              <a:rPr lang="en-US" dirty="0"/>
              <a:t>ANC)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245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30478-3405-45A5-BD3E-048A0A7D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90E22-07B2-4601-98EF-1BDFA6338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34069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Паузы хезитации значительно чаще встречаются в монологе (рассказ / пересказ), чем в диалоге (разговор)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Возможные причины: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err="1"/>
              <a:t>Бо́льшая</a:t>
            </a:r>
            <a:r>
              <a:rPr lang="ru-RU" dirty="0"/>
              <a:t> сложность монолога (ср. также данные </a:t>
            </a:r>
            <a:r>
              <a:rPr lang="en-US" sz="2200" dirty="0" err="1">
                <a:solidFill>
                  <a:srgbClr val="0070C0"/>
                </a:solidFill>
              </a:rPr>
              <a:t>Kilgarriff</a:t>
            </a:r>
            <a:r>
              <a:rPr lang="en-US" sz="2200" dirty="0">
                <a:solidFill>
                  <a:srgbClr val="0070C0"/>
                </a:solidFill>
              </a:rPr>
              <a:t> 1995; </a:t>
            </a:r>
            <a:r>
              <a:rPr lang="ru-RU" sz="2200" dirty="0" err="1">
                <a:solidFill>
                  <a:srgbClr val="0070C0"/>
                </a:solidFill>
              </a:rPr>
              <a:t>Шерстинова</a:t>
            </a:r>
            <a:r>
              <a:rPr lang="ru-RU" sz="2200" dirty="0">
                <a:solidFill>
                  <a:srgbClr val="0070C0"/>
                </a:solidFill>
              </a:rPr>
              <a:t> 2016</a:t>
            </a:r>
            <a:r>
              <a:rPr lang="ru-RU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err="1"/>
              <a:t>Бо́льшая</a:t>
            </a:r>
            <a:r>
              <a:rPr lang="ru-RU" dirty="0"/>
              <a:t> направленность диалога </a:t>
            </a:r>
            <a:br>
              <a:rPr lang="ru-RU" dirty="0"/>
            </a:br>
            <a:r>
              <a:rPr lang="ru-RU" dirty="0"/>
              <a:t>на успех взаимодействия, а не на успех изложения (ср. данные </a:t>
            </a:r>
            <a:r>
              <a:rPr lang="ru-RU" sz="2200" dirty="0" err="1">
                <a:solidFill>
                  <a:srgbClr val="0070C0"/>
                </a:solidFill>
              </a:rPr>
              <a:t>Подлесская</a:t>
            </a:r>
            <a:r>
              <a:rPr lang="ru-RU" sz="2200" dirty="0">
                <a:solidFill>
                  <a:srgbClr val="0070C0"/>
                </a:solidFill>
              </a:rPr>
              <a:t> и др. 2019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4222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9A00E-04CB-4A21-BEAC-9B9C5EFB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123824-6E5D-41F6-8440-B7802FCA0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800600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400" dirty="0">
                <a:solidFill>
                  <a:srgbClr val="0070C0"/>
                </a:solidFill>
              </a:rPr>
              <a:t>Кибрик А. А. (2018) </a:t>
            </a:r>
            <a:r>
              <a:rPr lang="ru-RU" sz="3400" dirty="0"/>
              <a:t>Русский мультиканальный дискурс. Часть </a:t>
            </a:r>
            <a:r>
              <a:rPr lang="en-US" sz="3400" dirty="0"/>
              <a:t>I</a:t>
            </a:r>
            <a:r>
              <a:rPr lang="ru-RU" sz="3400" dirty="0"/>
              <a:t>. Постановка проблемы // Психологический журнал 39(1). – 70-80.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400" dirty="0">
                <a:solidFill>
                  <a:srgbClr val="0070C0"/>
                </a:solidFill>
              </a:rPr>
              <a:t>Кибрик А. А., </a:t>
            </a:r>
            <a:r>
              <a:rPr lang="ru-RU" sz="3400" dirty="0" err="1">
                <a:solidFill>
                  <a:srgbClr val="0070C0"/>
                </a:solidFill>
              </a:rPr>
              <a:t>Подлесская</a:t>
            </a:r>
            <a:r>
              <a:rPr lang="ru-RU" sz="3400" dirty="0">
                <a:solidFill>
                  <a:srgbClr val="0070C0"/>
                </a:solidFill>
              </a:rPr>
              <a:t> В. И. (ред.) (2009) </a:t>
            </a:r>
            <a:r>
              <a:rPr lang="ru-RU" sz="3400" dirty="0"/>
              <a:t>Рассказы о сновидениях: Корпусное исследование устного русского дискурса. М.: ЯСК.</a:t>
            </a:r>
            <a:endParaRPr lang="ru-RU" sz="34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400" dirty="0" err="1">
                <a:solidFill>
                  <a:srgbClr val="0070C0"/>
                </a:solidFill>
              </a:rPr>
              <a:t>Подлесская</a:t>
            </a:r>
            <a:r>
              <a:rPr lang="ru-RU" sz="3400" dirty="0">
                <a:solidFill>
                  <a:srgbClr val="0070C0"/>
                </a:solidFill>
              </a:rPr>
              <a:t> В. И., Коротаев Н. А., Мазурина С. И. (2019) </a:t>
            </a:r>
            <a:r>
              <a:rPr lang="ru-RU" sz="3400" dirty="0"/>
              <a:t>Самоисправления говорящего в русском монологическом и диалогическом дискурсе: опыт корпусного исследования // Компьютерная лингвистика и интеллектуальные технологии: По материалам ежегодной Международной конференции "Диалог" (Москва, 29 мая - 1 июня 2019). </a:t>
            </a:r>
            <a:r>
              <a:rPr lang="ru-RU" sz="3400" dirty="0" err="1"/>
              <a:t>Вып</a:t>
            </a:r>
            <a:r>
              <a:rPr lang="ru-RU" sz="3400" dirty="0"/>
              <a:t>. 18(25). - 508-522.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400" dirty="0" err="1">
                <a:solidFill>
                  <a:srgbClr val="0070C0"/>
                </a:solidFill>
              </a:rPr>
              <a:t>Шерстинова</a:t>
            </a:r>
            <a:r>
              <a:rPr lang="ru-RU" sz="3400" dirty="0">
                <a:solidFill>
                  <a:srgbClr val="0070C0"/>
                </a:solidFill>
              </a:rPr>
              <a:t> Т. Ю. (2016)</a:t>
            </a:r>
            <a:r>
              <a:rPr lang="ru-RU" sz="3400" dirty="0"/>
              <a:t> Наиболее употребительные слова повседневной русской речи (в гендерном аспекте и в зависимости от условий коммуникации). Компьютерная лингвистика и интеллектуальные технологии: Труды международной конференции «Диалог-2016». -  616-631.</a:t>
            </a:r>
            <a:endParaRPr lang="en-US" sz="3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dirty="0">
                <a:solidFill>
                  <a:srgbClr val="0070C0"/>
                </a:solidFill>
              </a:rPr>
              <a:t>Clark, G., Fox Tree, J. (2002)</a:t>
            </a:r>
            <a:r>
              <a:rPr lang="en-US" sz="3400" dirty="0"/>
              <a:t> Using </a:t>
            </a:r>
            <a:r>
              <a:rPr lang="en-US" sz="3400" i="1" dirty="0"/>
              <a:t>uh </a:t>
            </a:r>
            <a:r>
              <a:rPr lang="en-US" sz="3400" dirty="0"/>
              <a:t>and </a:t>
            </a:r>
            <a:r>
              <a:rPr lang="en-US" sz="3400" i="1" dirty="0"/>
              <a:t>um</a:t>
            </a:r>
            <a:r>
              <a:rPr lang="en-US" sz="3400" dirty="0"/>
              <a:t> in spontaneous speaking // Cognition, 84. – 73-111.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dirty="0">
                <a:solidFill>
                  <a:srgbClr val="0070C0"/>
                </a:solidFill>
              </a:rPr>
              <a:t>Goldman-Eisler, F. (1968) </a:t>
            </a:r>
            <a:r>
              <a:rPr lang="en-US" sz="3400" dirty="0"/>
              <a:t>Psycholinguistics: experiments in spontaneous speech. New York: Academic Press.</a:t>
            </a:r>
            <a:endParaRPr lang="ru-RU" sz="34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dirty="0" err="1">
                <a:solidFill>
                  <a:srgbClr val="0070C0"/>
                </a:solidFill>
              </a:rPr>
              <a:t>Kilgarriff</a:t>
            </a:r>
            <a:r>
              <a:rPr lang="en-US" sz="3400" dirty="0">
                <a:solidFill>
                  <a:srgbClr val="0070C0"/>
                </a:solidFill>
              </a:rPr>
              <a:t>, A. (1995) </a:t>
            </a:r>
            <a:r>
              <a:rPr lang="en-US" sz="3400" dirty="0"/>
              <a:t>BNC database and word frequency lists, URL </a:t>
            </a:r>
            <a:r>
              <a:rPr lang="en-US" sz="3400" u="sng" dirty="0">
                <a:hlinkClick r:id="rId2"/>
              </a:rPr>
              <a:t>https://www.kilgarriff.co.uk/bnc-readme.html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endParaRPr lang="en-US" sz="3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119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B12C8-E011-4F65-BF55-D88CBA36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200" dirty="0"/>
              <a:t>Спасибо!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C3FF40-0DB5-4E4A-861B-3E600C64F7FC}"/>
              </a:ext>
            </a:extLst>
          </p:cNvPr>
          <p:cNvSpPr/>
          <p:nvPr/>
        </p:nvSpPr>
        <p:spPr>
          <a:xfrm>
            <a:off x="574675" y="5661248"/>
            <a:ext cx="4818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/>
              <a:t>n_korotaev@hotmail.com</a:t>
            </a: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val="282977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CF004-F3AD-48F3-88F5-8EB3956DF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Исследовательские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F79C20-4B06-4A0B-9A14-09316CD3D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Частотные характеристики единиц, специфических для устной речи</a:t>
            </a:r>
          </a:p>
          <a:p>
            <a:pPr marL="952500" lvl="1" indent="-514350">
              <a:buFont typeface="Arial" panose="020B0604020202020204" pitchFamily="34" charset="0"/>
              <a:buChar char="→"/>
            </a:pPr>
            <a:r>
              <a:rPr lang="ru-RU" dirty="0"/>
              <a:t>Маркеры речевых затруднений, </a:t>
            </a:r>
            <a:br>
              <a:rPr lang="ru-RU" dirty="0"/>
            </a:br>
            <a:r>
              <a:rPr lang="ru-RU" dirty="0"/>
              <a:t>в том числе </a:t>
            </a:r>
            <a:r>
              <a:rPr lang="ru-RU" dirty="0">
                <a:solidFill>
                  <a:srgbClr val="FF0000"/>
                </a:solidFill>
              </a:rPr>
              <a:t>паузы хезитации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Сопоставительный анализ диалогического </a:t>
            </a:r>
            <a:r>
              <a:rPr lang="en-US" dirty="0"/>
              <a:t>vs.</a:t>
            </a:r>
            <a:r>
              <a:rPr lang="ru-RU" dirty="0"/>
              <a:t> монологического коммуникативных режимов</a:t>
            </a:r>
          </a:p>
          <a:p>
            <a:pPr marL="952500" lvl="1" indent="-514350">
              <a:buFont typeface="Arial" panose="020B0604020202020204" pitchFamily="34" charset="0"/>
              <a:buChar char="→"/>
            </a:pPr>
            <a:r>
              <a:rPr lang="ru-RU" dirty="0"/>
              <a:t>Корпус</a:t>
            </a:r>
            <a:r>
              <a:rPr lang="ru-RU" dirty="0">
                <a:solidFill>
                  <a:srgbClr val="FF0000"/>
                </a:solidFill>
              </a:rPr>
              <a:t> «Рассказы и разговоры о грушах»</a:t>
            </a:r>
          </a:p>
        </p:txBody>
      </p:sp>
    </p:spTree>
    <p:extLst>
      <p:ext uri="{BB962C8B-B14F-4D97-AF65-F5344CB8AC3E}">
        <p14:creationId xmlns:p14="http://schemas.microsoft.com/office/powerpoint/2010/main" val="309021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29081-85D4-42C0-9DA0-34C83265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Объект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7E2AD8-509F-4A3C-9BD1-A198A712A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5567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Маркеры хезитации:</a:t>
            </a:r>
          </a:p>
          <a:p>
            <a:pPr marL="811213" lvl="1" indent="0">
              <a:buNone/>
            </a:pPr>
            <a:r>
              <a:rPr lang="ru-RU" dirty="0"/>
              <a:t>Говорящие не готовы прямо сейчас приступить к реализации своего коммуникативного замысла или продолжить ее, но при этом намерены осуществить вербализацию и работают над возникшей проблемой</a:t>
            </a:r>
          </a:p>
          <a:p>
            <a:pPr marL="471487" lvl="1" indent="0" algn="r">
              <a:buNone/>
            </a:pPr>
            <a:r>
              <a:rPr lang="ru-RU" sz="2200" dirty="0">
                <a:solidFill>
                  <a:srgbClr val="0070C0"/>
                </a:solidFill>
              </a:rPr>
              <a:t>(</a:t>
            </a:r>
            <a:r>
              <a:rPr lang="en-US" sz="2200" dirty="0">
                <a:solidFill>
                  <a:srgbClr val="0070C0"/>
                </a:solidFill>
              </a:rPr>
              <a:t>Clark, Fox Tree 2002</a:t>
            </a:r>
            <a:r>
              <a:rPr lang="ru-RU" sz="2200" dirty="0">
                <a:solidFill>
                  <a:srgbClr val="0070C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В этом исследовании – паузы хезитации:</a:t>
            </a:r>
          </a:p>
          <a:p>
            <a:pPr marL="471487" lvl="1" indent="0">
              <a:buNone/>
              <a:tabLst>
                <a:tab pos="1439863" algn="l"/>
                <a:tab pos="3851275" algn="l"/>
                <a:tab pos="4572000" algn="l"/>
              </a:tabLst>
            </a:pPr>
            <a:r>
              <a:rPr lang="ru-RU" b="1" dirty="0"/>
              <a:t>(</a:t>
            </a:r>
            <a:r>
              <a:rPr lang="en-US" b="1" dirty="0"/>
              <a:t>ə</a:t>
            </a:r>
            <a:r>
              <a:rPr lang="ru-RU" b="1" dirty="0"/>
              <a:t>)</a:t>
            </a:r>
            <a:r>
              <a:rPr lang="ru-RU" dirty="0"/>
              <a:t>	</a:t>
            </a:r>
            <a:r>
              <a:rPr lang="ru-RU" dirty="0" err="1"/>
              <a:t>эканье</a:t>
            </a:r>
            <a:r>
              <a:rPr lang="ru-RU" dirty="0"/>
              <a:t>	</a:t>
            </a:r>
            <a:r>
              <a:rPr lang="ru-RU" b="1" dirty="0"/>
              <a:t>(</a:t>
            </a:r>
            <a:r>
              <a:rPr lang="en-US" b="1" dirty="0"/>
              <a:t>ɐ</a:t>
            </a:r>
            <a:r>
              <a:rPr lang="ru-RU" b="1" dirty="0"/>
              <a:t>)</a:t>
            </a:r>
            <a:r>
              <a:rPr lang="ru-RU" dirty="0"/>
              <a:t>	аканье 		</a:t>
            </a:r>
          </a:p>
          <a:p>
            <a:pPr marL="471487" lvl="1" indent="0">
              <a:buNone/>
              <a:tabLst>
                <a:tab pos="1439863" algn="l"/>
                <a:tab pos="3851275" algn="l"/>
                <a:tab pos="4572000" algn="l"/>
              </a:tabLst>
            </a:pPr>
            <a:r>
              <a:rPr lang="ru-RU" b="1" dirty="0"/>
              <a:t>(</a:t>
            </a:r>
            <a:r>
              <a:rPr lang="en-US" b="1" dirty="0"/>
              <a:t>ɯ</a:t>
            </a:r>
            <a:r>
              <a:rPr lang="ru-RU" b="1" dirty="0"/>
              <a:t>)</a:t>
            </a:r>
            <a:r>
              <a:rPr lang="ru-RU" dirty="0"/>
              <a:t>	</a:t>
            </a:r>
            <a:r>
              <a:rPr lang="ru-RU" dirty="0" err="1"/>
              <a:t>мэканье</a:t>
            </a:r>
            <a:r>
              <a:rPr lang="ru-RU" dirty="0"/>
              <a:t>	</a:t>
            </a:r>
            <a:r>
              <a:rPr lang="ru-RU" b="1" dirty="0"/>
              <a:t>(ˀ)</a:t>
            </a:r>
            <a:r>
              <a:rPr lang="ru-RU" dirty="0"/>
              <a:t>	гортанный скрип</a:t>
            </a:r>
          </a:p>
          <a:p>
            <a:pPr marL="471487" lvl="1" indent="0">
              <a:buNone/>
              <a:tabLst>
                <a:tab pos="1439863" algn="l"/>
                <a:tab pos="3851275" algn="l"/>
                <a:tab pos="4572000" algn="l"/>
              </a:tabLst>
            </a:pPr>
            <a:r>
              <a:rPr lang="ru-RU" b="1" dirty="0"/>
              <a:t>(</a:t>
            </a:r>
            <a:r>
              <a:rPr lang="en-US" b="1" dirty="0" err="1"/>
              <a:t>əɯ</a:t>
            </a:r>
            <a:r>
              <a:rPr lang="ru-RU" b="1" dirty="0"/>
              <a:t>)</a:t>
            </a:r>
            <a:r>
              <a:rPr lang="ru-RU" dirty="0"/>
              <a:t>	смешанные случаи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6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D51F9-EBE9-4F99-8BBA-0BFD1AC99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0323DD-8DC8-48FE-ABDB-4C14D2DB0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/Потом в кадре /–появляется </a:t>
            </a:r>
            <a:r>
              <a:rPr lang="ru-RU" dirty="0">
                <a:solidFill>
                  <a:srgbClr val="FF0000"/>
                </a:solidFill>
              </a:rPr>
              <a:t>(ɥ 0.22)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(ɐ 0.41) </a:t>
            </a:r>
            <a:r>
              <a:rPr lang="ru-RU" dirty="0"/>
              <a:t>\↑м</a:t>
            </a:r>
            <a:r>
              <a:rPr lang="ru-RU" u="sng" dirty="0"/>
              <a:t>а</a:t>
            </a:r>
            <a:r>
              <a:rPr lang="ru-RU" dirty="0"/>
              <a:t>льчик на велосипеде,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на \↑кр</a:t>
            </a:r>
            <a:r>
              <a:rPr lang="ru-RU" u="sng" dirty="0"/>
              <a:t>а</a:t>
            </a:r>
            <a:r>
              <a:rPr lang="ru-RU" dirty="0"/>
              <a:t>сном,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(</a:t>
            </a:r>
            <a:r>
              <a:rPr lang="en-US" dirty="0"/>
              <a:t>ɥ 0.26</a:t>
            </a:r>
            <a:r>
              <a:rPr lang="ru-RU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велосипед такой </a:t>
            </a:r>
            <a:r>
              <a:rPr lang="ru-RU" dirty="0" err="1">
                <a:solidFill>
                  <a:srgbClr val="FF0000"/>
                </a:solidFill>
              </a:rPr>
              <a:t>с˗с</a:t>
            </a:r>
            <a:r>
              <a:rPr lang="en-US" baseline="30000" dirty="0">
                <a:solidFill>
                  <a:srgbClr val="FF0000"/>
                </a:solidFill>
              </a:rPr>
              <a:t>ə</a:t>
            </a:r>
            <a:r>
              <a:rPr lang="ru-RU" dirty="0">
                <a:solidFill>
                  <a:srgbClr val="FF0000"/>
                </a:solidFill>
              </a:rPr>
              <a:t> ==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əɯ</a:t>
            </a:r>
            <a:r>
              <a:rPr lang="en-US" dirty="0">
                <a:solidFill>
                  <a:srgbClr val="FF0000"/>
                </a:solidFill>
              </a:rPr>
              <a:t> 0.83)</a:t>
            </a:r>
            <a:r>
              <a:rPr lang="ru-RU" dirty="0">
                <a:solidFill>
                  <a:srgbClr val="FF0000"/>
                </a:solidFill>
              </a:rPr>
              <a:t> \н</a:t>
            </a:r>
            <a:r>
              <a:rPr lang="ru-RU" u="sng" dirty="0">
                <a:solidFill>
                  <a:srgbClr val="FF0000"/>
                </a:solidFill>
              </a:rPr>
              <a:t>у</a:t>
            </a:r>
            <a:r>
              <a:rPr lang="ru-RU" dirty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</a:rPr>
              <a:t>с= ||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/>
              <a:t>с такой </a:t>
            </a:r>
            <a:r>
              <a:rPr lang="ru-RU" dirty="0" err="1">
                <a:solidFill>
                  <a:srgbClr val="FF0000"/>
                </a:solidFill>
              </a:rPr>
              <a:t>высокой˗й</a:t>
            </a:r>
            <a:r>
              <a:rPr lang="ru-RU" dirty="0">
                <a:solidFill>
                  <a:srgbClr val="FF0000"/>
                </a:solidFill>
              </a:rPr>
              <a:t> ==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(0.12)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(ɯ 0.20)</a:t>
            </a:r>
            <a:r>
              <a:rPr lang="en-US" dirty="0"/>
              <a:t> </a:t>
            </a:r>
            <a:r>
              <a:rPr lang="ru-RU" i="1" dirty="0">
                <a:solidFill>
                  <a:srgbClr val="FF0000"/>
                </a:solidFill>
              </a:rPr>
              <a:t>как это \назыв</a:t>
            </a:r>
            <a:r>
              <a:rPr lang="ru-RU" i="1" u="sng" dirty="0">
                <a:solidFill>
                  <a:srgbClr val="FF0000"/>
                </a:solidFill>
              </a:rPr>
              <a:t>а</a:t>
            </a:r>
            <a:r>
              <a:rPr lang="ru-RU" i="1" dirty="0">
                <a:solidFill>
                  <a:srgbClr val="FF0000"/>
                </a:solidFill>
              </a:rPr>
              <a:t>ется</a:t>
            </a:r>
            <a:r>
              <a:rPr lang="ru-RU" dirty="0">
                <a:solidFill>
                  <a:srgbClr val="FF0000"/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такая /п</a:t>
            </a:r>
            <a:r>
              <a:rPr lang="ru-RU" u="sng" dirty="0"/>
              <a:t>а</a:t>
            </a:r>
            <a:r>
              <a:rPr lang="ru-RU" dirty="0"/>
              <a:t>лка,</a:t>
            </a:r>
          </a:p>
          <a:p>
            <a:endParaRPr lang="ru-RU" dirty="0"/>
          </a:p>
        </p:txBody>
      </p:sp>
      <p:pic>
        <p:nvPicPr>
          <p:cNvPr id="5" name="Example_bike22N">
            <a:hlinkClick r:id="" action="ppaction://media"/>
            <a:extLst>
              <a:ext uri="{FF2B5EF4-FFF2-40B4-BE49-F238E27FC236}">
                <a16:creationId xmlns:a16="http://schemas.microsoft.com/office/drawing/2014/main" id="{517E5592-7F11-43C2-A184-1DFC011C5F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16416" y="1752600"/>
            <a:ext cx="668943" cy="66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5634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0323DD-8DC8-48FE-ABDB-4C14D2DB0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/Потом в кадре /–появляется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(ɥ 0.22) </a:t>
            </a:r>
            <a:r>
              <a:rPr lang="ru-RU" dirty="0">
                <a:solidFill>
                  <a:srgbClr val="FF0000"/>
                </a:solidFill>
              </a:rPr>
              <a:t>(ɐ 0.41) </a:t>
            </a:r>
            <a:r>
              <a:rPr lang="ru-RU" dirty="0"/>
              <a:t>\↑м</a:t>
            </a:r>
            <a:r>
              <a:rPr lang="ru-RU" u="sng" dirty="0"/>
              <a:t>а</a:t>
            </a:r>
            <a:r>
              <a:rPr lang="ru-RU" dirty="0"/>
              <a:t>льчик на велосипеде,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на \↑кр</a:t>
            </a:r>
            <a:r>
              <a:rPr lang="ru-RU" u="sng" dirty="0"/>
              <a:t>а</a:t>
            </a:r>
            <a:r>
              <a:rPr lang="ru-RU" dirty="0"/>
              <a:t>сном,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(</a:t>
            </a:r>
            <a:r>
              <a:rPr lang="en-US" dirty="0"/>
              <a:t>ɥ 0.26</a:t>
            </a:r>
            <a:r>
              <a:rPr lang="ru-RU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велосипед такой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с˗с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ə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==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əɯ</a:t>
            </a:r>
            <a:r>
              <a:rPr lang="en-US" dirty="0">
                <a:solidFill>
                  <a:srgbClr val="FF0000"/>
                </a:solidFill>
              </a:rPr>
              <a:t> 0.83)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\н</a:t>
            </a:r>
            <a:r>
              <a:rPr lang="ru-RU" u="sng" dirty="0">
                <a:solidFill>
                  <a:schemeClr val="bg1">
                    <a:lumMod val="65000"/>
                  </a:schemeClr>
                </a:solidFill>
              </a:rPr>
              <a:t>у</a:t>
            </a:r>
            <a:r>
              <a:rPr lang="ru-RU" dirty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с= || </a:t>
            </a:r>
            <a:r>
              <a:rPr lang="ru-RU" dirty="0"/>
              <a:t>с такой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высокой˗й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==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(0.12)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(ɯ 0.20)</a:t>
            </a:r>
            <a:r>
              <a:rPr lang="en-US" dirty="0"/>
              <a:t> </a:t>
            </a:r>
            <a:r>
              <a:rPr lang="ru-RU" i="1" dirty="0">
                <a:solidFill>
                  <a:schemeClr val="bg1">
                    <a:lumMod val="65000"/>
                  </a:schemeClr>
                </a:solidFill>
              </a:rPr>
              <a:t>как это \назыв</a:t>
            </a:r>
            <a:r>
              <a:rPr lang="ru-RU" i="1" u="sng" dirty="0">
                <a:solidFill>
                  <a:schemeClr val="bg1">
                    <a:lumMod val="65000"/>
                  </a:schemeClr>
                </a:solidFill>
              </a:rPr>
              <a:t>а</a:t>
            </a:r>
            <a:r>
              <a:rPr lang="ru-RU" i="1" dirty="0">
                <a:solidFill>
                  <a:schemeClr val="bg1">
                    <a:lumMod val="65000"/>
                  </a:schemeClr>
                </a:solidFill>
              </a:rPr>
              <a:t>ется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такая /п</a:t>
            </a:r>
            <a:r>
              <a:rPr lang="ru-RU" u="sng" dirty="0"/>
              <a:t>а</a:t>
            </a:r>
            <a:r>
              <a:rPr lang="ru-RU" dirty="0"/>
              <a:t>лка,</a:t>
            </a:r>
          </a:p>
          <a:p>
            <a:endParaRPr lang="ru-RU" dirty="0"/>
          </a:p>
        </p:txBody>
      </p:sp>
      <p:pic>
        <p:nvPicPr>
          <p:cNvPr id="5" name="Example_bike22N">
            <a:hlinkClick r:id="" action="ppaction://media"/>
            <a:extLst>
              <a:ext uri="{FF2B5EF4-FFF2-40B4-BE49-F238E27FC236}">
                <a16:creationId xmlns:a16="http://schemas.microsoft.com/office/drawing/2014/main" id="{517E5592-7F11-43C2-A184-1DFC011C5F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8424" y="1752600"/>
            <a:ext cx="668943" cy="6689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47243B-8239-4E53-801B-10A617EB9F9C}"/>
              </a:ext>
            </a:extLst>
          </p:cNvPr>
          <p:cNvSpPr txBox="1"/>
          <p:nvPr/>
        </p:nvSpPr>
        <p:spPr>
          <a:xfrm>
            <a:off x="568990" y="284201"/>
            <a:ext cx="7819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Filled pauses </a:t>
            </a:r>
            <a:r>
              <a:rPr lang="en-US" b="0" dirty="0">
                <a:solidFill>
                  <a:srgbClr val="0070C0"/>
                </a:solidFill>
              </a:rPr>
              <a:t>(Goldman-Eisler 1968)</a:t>
            </a:r>
          </a:p>
          <a:p>
            <a:r>
              <a:rPr lang="ru-RU" sz="2200" dirty="0">
                <a:solidFill>
                  <a:srgbClr val="FF0000"/>
                </a:solidFill>
              </a:rPr>
              <a:t>Заполненные паузы </a:t>
            </a:r>
            <a:r>
              <a:rPr lang="ru-RU" b="0" dirty="0">
                <a:solidFill>
                  <a:srgbClr val="0070C0"/>
                </a:solidFill>
              </a:rPr>
              <a:t>(Кибрик, </a:t>
            </a:r>
            <a:r>
              <a:rPr lang="ru-RU" b="0" dirty="0" err="1">
                <a:solidFill>
                  <a:srgbClr val="0070C0"/>
                </a:solidFill>
              </a:rPr>
              <a:t>Подлесская</a:t>
            </a:r>
            <a:r>
              <a:rPr lang="ru-RU" b="0" dirty="0">
                <a:solidFill>
                  <a:srgbClr val="0070C0"/>
                </a:solidFill>
              </a:rPr>
              <a:t> (ред.) 2009)</a:t>
            </a:r>
            <a:endParaRPr lang="en-US" b="0" dirty="0">
              <a:solidFill>
                <a:srgbClr val="0070C0"/>
              </a:solidFill>
            </a:endParaRPr>
          </a:p>
          <a:p>
            <a:r>
              <a:rPr lang="en-US" sz="2200" dirty="0">
                <a:solidFill>
                  <a:srgbClr val="FF0000"/>
                </a:solidFill>
              </a:rPr>
              <a:t>Fillers-as-words </a:t>
            </a:r>
            <a:r>
              <a:rPr lang="en-US" b="0" dirty="0">
                <a:solidFill>
                  <a:srgbClr val="0070C0"/>
                </a:solidFill>
              </a:rPr>
              <a:t>(Clark, Fox Tree 2002)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346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2B968-E701-407B-8D7C-8F01EFD5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Паузы хезитации в устных корпусах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C77B5A0-E550-4522-A4A9-1D566C65B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525603"/>
              </p:ext>
            </p:extLst>
          </p:nvPr>
        </p:nvGraphicFramePr>
        <p:xfrm>
          <a:off x="574675" y="1707980"/>
          <a:ext cx="8001000" cy="4998616"/>
        </p:xfrm>
        <a:graphic>
          <a:graphicData uri="http://schemas.openxmlformats.org/drawingml/2006/table">
            <a:tbl>
              <a:tblPr firstRow="1" firstCol="1" bandCol="1">
                <a:tableStyleId>{93296810-A885-4BE3-A3E7-6D5BEEA58F35}</a:tableStyleId>
              </a:tblPr>
              <a:tblGrid>
                <a:gridCol w="1701006">
                  <a:extLst>
                    <a:ext uri="{9D8B030D-6E8A-4147-A177-3AD203B41FA5}">
                      <a16:colId xmlns:a16="http://schemas.microsoft.com/office/drawing/2014/main" val="2305677023"/>
                    </a:ext>
                  </a:extLst>
                </a:gridCol>
                <a:gridCol w="1499394">
                  <a:extLst>
                    <a:ext uri="{9D8B030D-6E8A-4147-A177-3AD203B41FA5}">
                      <a16:colId xmlns:a16="http://schemas.microsoft.com/office/drawing/2014/main" val="53887416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2255853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98856392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042428436"/>
                    </a:ext>
                  </a:extLst>
                </a:gridCol>
              </a:tblGrid>
              <a:tr h="15562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BNC – Spoken, 10 M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Open ANC – Spoken, 3.2M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ОРД </a:t>
                      </a:r>
                      <a:r>
                        <a:rPr lang="ru-RU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(Шерсти</a:t>
                      </a: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ru-RU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нова 2016)</a:t>
                      </a:r>
                      <a:r>
                        <a:rPr lang="ru-RU" sz="1600" dirty="0"/>
                        <a:t>, </a:t>
                      </a:r>
                      <a:r>
                        <a:rPr lang="ru-RU" sz="2000" dirty="0"/>
                        <a:t>232</a:t>
                      </a:r>
                      <a:r>
                        <a:rPr lang="en-US" sz="2000" dirty="0"/>
                        <a:t>K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НКРЯ – Устный, 12</a:t>
                      </a:r>
                      <a:r>
                        <a:rPr lang="en-US" sz="2000" dirty="0"/>
                        <a:t>M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3160767"/>
                  </a:ext>
                </a:extLst>
              </a:tr>
              <a:tr h="808592">
                <a:tc>
                  <a:txBody>
                    <a:bodyPr/>
                    <a:lstStyle/>
                    <a:p>
                      <a:r>
                        <a:rPr lang="ru-RU" sz="2000" dirty="0"/>
                        <a:t>Единица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err="1"/>
                        <a:t>er</a:t>
                      </a:r>
                      <a:endParaRPr lang="ru-RU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>
                          <a:effectLst/>
                        </a:rPr>
                        <a:t>uh</a:t>
                      </a:r>
                      <a:endParaRPr lang="ru-RU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>
                          <a:effectLst/>
                        </a:rPr>
                        <a:t>(</a:t>
                      </a:r>
                      <a:r>
                        <a:rPr lang="ru-RU" sz="2000" b="1" i="1" dirty="0">
                          <a:effectLst/>
                        </a:rPr>
                        <a:t>э)</a:t>
                      </a:r>
                      <a:endParaRPr lang="ru-RU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effectLst/>
                        </a:rPr>
                        <a:t>ээ</a:t>
                      </a:r>
                      <a:endParaRPr lang="ru-RU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953563"/>
                  </a:ext>
                </a:extLst>
              </a:tr>
              <a:tr h="808592">
                <a:tc>
                  <a:txBody>
                    <a:bodyPr/>
                    <a:lstStyle/>
                    <a:p>
                      <a:r>
                        <a:rPr lang="ru-RU" sz="2000" dirty="0"/>
                        <a:t>Ранг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21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6065534"/>
                  </a:ext>
                </a:extLst>
              </a:tr>
              <a:tr h="979336">
                <a:tc>
                  <a:txBody>
                    <a:bodyPr/>
                    <a:lstStyle/>
                    <a:p>
                      <a:r>
                        <a:rPr lang="ru-RU" sz="2000" dirty="0"/>
                        <a:t>Другие единицы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/>
                        <a:t>erm</a:t>
                      </a:r>
                      <a:endParaRPr lang="ru-RU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>
                          <a:effectLst/>
                        </a:rPr>
                        <a:t>um</a:t>
                      </a:r>
                      <a:endParaRPr lang="ru-RU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effectLst/>
                        </a:rPr>
                        <a:t> </a:t>
                      </a:r>
                      <a:endParaRPr lang="ru-RU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effectLst/>
                        </a:rPr>
                        <a:t>эээ</a:t>
                      </a:r>
                      <a:r>
                        <a:rPr lang="ru-RU" sz="2000" b="1" i="1" dirty="0">
                          <a:effectLst/>
                        </a:rPr>
                        <a:t>, </a:t>
                      </a:r>
                      <a:r>
                        <a:rPr lang="ru-RU" sz="2000" b="1" i="1" dirty="0" err="1">
                          <a:effectLst/>
                        </a:rPr>
                        <a:t>аа</a:t>
                      </a:r>
                      <a:r>
                        <a:rPr lang="ru-RU" sz="2000" b="1" i="1" dirty="0">
                          <a:effectLst/>
                        </a:rPr>
                        <a:t>, </a:t>
                      </a:r>
                      <a:r>
                        <a:rPr lang="ru-RU" sz="2000" b="1" i="1" dirty="0" err="1">
                          <a:effectLst/>
                        </a:rPr>
                        <a:t>ааа</a:t>
                      </a:r>
                      <a:r>
                        <a:rPr lang="ru-RU" sz="2000" b="1" i="1" dirty="0">
                          <a:effectLst/>
                        </a:rPr>
                        <a:t>, мм, </a:t>
                      </a:r>
                      <a:r>
                        <a:rPr lang="ru-RU" sz="2000" b="1" i="1" dirty="0" err="1">
                          <a:effectLst/>
                        </a:rPr>
                        <a:t>ммм</a:t>
                      </a:r>
                      <a:endParaRPr lang="ru-RU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441305"/>
                  </a:ext>
                </a:extLst>
              </a:tr>
              <a:tr h="808592">
                <a:tc>
                  <a:txBody>
                    <a:bodyPr/>
                    <a:lstStyle/>
                    <a:p>
                      <a:r>
                        <a:rPr lang="en-US" sz="2000" dirty="0"/>
                        <a:t>IPM (</a:t>
                      </a:r>
                      <a:r>
                        <a:rPr lang="ru-RU" sz="2000" dirty="0"/>
                        <a:t>сумма)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effectLst/>
                        </a:rPr>
                        <a:t>14 593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27 070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7 350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240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384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23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86CE5-D47C-46E5-A7A2-408D5F7D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88" y="172264"/>
            <a:ext cx="8001000" cy="1216025"/>
          </a:xfrm>
        </p:spPr>
        <p:txBody>
          <a:bodyPr/>
          <a:lstStyle/>
          <a:p>
            <a:r>
              <a:rPr lang="ru-RU" sz="3000" b="1" dirty="0">
                <a:solidFill>
                  <a:srgbClr val="000000"/>
                </a:solidFill>
              </a:rPr>
              <a:t>«Рассказы и разговоры </a:t>
            </a:r>
            <a:br>
              <a:rPr lang="ru-RU" sz="3000" b="1" dirty="0">
                <a:solidFill>
                  <a:srgbClr val="000000"/>
                </a:solidFill>
              </a:rPr>
            </a:br>
            <a:r>
              <a:rPr lang="ru-RU" sz="3000" b="1" dirty="0">
                <a:solidFill>
                  <a:srgbClr val="000000"/>
                </a:solidFill>
              </a:rPr>
              <a:t>о грушах»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05478F-3B44-4B9E-B76B-1EA15C59B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85" y="1766866"/>
            <a:ext cx="4526068" cy="25274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hlinkClick r:id="rId2"/>
              </a:rPr>
              <a:t>http://multidiscourse.ru/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Мультиканальный ресурс </a:t>
            </a:r>
            <a:r>
              <a:rPr lang="ru-RU" sz="2000" dirty="0">
                <a:solidFill>
                  <a:srgbClr val="0070C0"/>
                </a:solidFill>
              </a:rPr>
              <a:t>(Кибрик 2018)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40 записей, 120 основных участников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15 часов, 170 000 слов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9AB2B4-772A-4F28-B47F-A8A0079E9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811" y="1809367"/>
            <a:ext cx="4135114" cy="23244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E41D47-658C-43C4-B4A3-3F3534F78E72}"/>
              </a:ext>
            </a:extLst>
          </p:cNvPr>
          <p:cNvSpPr txBox="1"/>
          <p:nvPr/>
        </p:nvSpPr>
        <p:spPr>
          <a:xfrm>
            <a:off x="5436096" y="278693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>
                <a:solidFill>
                  <a:srgbClr val="00B0F0"/>
                </a:solidFill>
                <a:latin typeface="Arial" panose="020B0604020202020204" pitchFamily="34" charset="0"/>
              </a:rPr>
              <a:t>Reteller</a:t>
            </a:r>
            <a:endParaRPr lang="ru-RU" b="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9498DC-BA50-42C0-AD63-6A5787F595DA}"/>
              </a:ext>
            </a:extLst>
          </p:cNvPr>
          <p:cNvSpPr txBox="1"/>
          <p:nvPr/>
        </p:nvSpPr>
        <p:spPr>
          <a:xfrm>
            <a:off x="7346012" y="2971603"/>
            <a:ext cx="177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FF00"/>
                </a:solidFill>
                <a:latin typeface="Arial" panose="020B0604020202020204" pitchFamily="34" charset="0"/>
              </a:rPr>
              <a:t>Commentator</a:t>
            </a:r>
            <a:endParaRPr lang="ru-RU" b="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32BED4-78BB-4B16-89B7-EC523D3AAFD4}"/>
              </a:ext>
            </a:extLst>
          </p:cNvPr>
          <p:cNvSpPr txBox="1"/>
          <p:nvPr/>
        </p:nvSpPr>
        <p:spPr>
          <a:xfrm>
            <a:off x="7029208" y="2319587"/>
            <a:ext cx="148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FF00"/>
                </a:solidFill>
                <a:latin typeface="Arial" panose="020B0604020202020204" pitchFamily="34" charset="0"/>
              </a:rPr>
              <a:t>Narrator</a:t>
            </a:r>
            <a:endParaRPr lang="ru-RU" b="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3C7059F-9EF2-499E-B208-8FC7DBC2CF06}"/>
              </a:ext>
            </a:extLst>
          </p:cNvPr>
          <p:cNvSpPr txBox="1">
            <a:spLocks/>
          </p:cNvSpPr>
          <p:nvPr/>
        </p:nvSpPr>
        <p:spPr bwMode="auto">
          <a:xfrm>
            <a:off x="427485" y="4454787"/>
            <a:ext cx="3832486" cy="186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2400" b="0" dirty="0"/>
              <a:t>В каждой записи – 3 стадии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b="0" dirty="0"/>
              <a:t>Рассказ (</a:t>
            </a:r>
            <a:r>
              <a:rPr lang="en-US" sz="2000" b="0" dirty="0"/>
              <a:t>Mono)</a:t>
            </a:r>
            <a:endParaRPr lang="ru-RU" sz="20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b="0" dirty="0"/>
              <a:t>Разговор</a:t>
            </a:r>
            <a:r>
              <a:rPr lang="en-US" sz="2000" b="0" dirty="0"/>
              <a:t> (Conv)</a:t>
            </a:r>
            <a:endParaRPr lang="ru-RU" sz="20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b="0" dirty="0"/>
              <a:t>Пересказ</a:t>
            </a:r>
            <a:r>
              <a:rPr lang="en-US" sz="2000" b="0" dirty="0"/>
              <a:t> (Mono)</a:t>
            </a:r>
            <a:endParaRPr lang="ru-RU" b="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B6531B-1325-4418-A1DC-F9BDF836D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16" y="44071"/>
            <a:ext cx="1776371" cy="1504665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921D7449-7267-4207-BA16-66217DCC9C56}"/>
              </a:ext>
            </a:extLst>
          </p:cNvPr>
          <p:cNvSpPr txBox="1">
            <a:spLocks/>
          </p:cNvSpPr>
          <p:nvPr/>
        </p:nvSpPr>
        <p:spPr bwMode="auto">
          <a:xfrm>
            <a:off x="5029102" y="4238763"/>
            <a:ext cx="3988531" cy="186977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0" dirty="0"/>
              <a:t>Возможность </a:t>
            </a:r>
            <a:r>
              <a:rPr lang="ru-RU" sz="2200" dirty="0"/>
              <a:t>контролируемого сопоставления </a:t>
            </a:r>
            <a:r>
              <a:rPr lang="ru-RU" sz="2200" b="0" dirty="0"/>
              <a:t>коммуникативных режимов (для Рассказчиков </a:t>
            </a:r>
            <a:br>
              <a:rPr lang="ru-RU" sz="2200" b="0" dirty="0"/>
            </a:br>
            <a:r>
              <a:rPr lang="ru-RU" sz="2200" b="0" dirty="0"/>
              <a:t>и Пересказчиков)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D3D9EEE3-758B-4687-BAC3-47CDECEC5307}"/>
              </a:ext>
            </a:extLst>
          </p:cNvPr>
          <p:cNvSpPr/>
          <p:nvPr/>
        </p:nvSpPr>
        <p:spPr bwMode="auto">
          <a:xfrm>
            <a:off x="3779912" y="4869160"/>
            <a:ext cx="1039181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C580D-87D1-4D6A-BF31-1A39849A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Материал и задача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6120D-5CE3-4688-A455-6C1793A56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7007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4 записи корпуса </a:t>
            </a:r>
            <a:br>
              <a:rPr lang="ru-RU" dirty="0"/>
            </a:br>
            <a:r>
              <a:rPr lang="ru-RU" dirty="0"/>
              <a:t>«Рассказы и разговоры о грушах»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1.5 часа звучания, </a:t>
            </a:r>
            <a:br>
              <a:rPr lang="ru-RU" dirty="0"/>
            </a:br>
            <a:r>
              <a:rPr lang="ru-RU" dirty="0"/>
              <a:t>15 000 словоупотреблений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err="1"/>
              <a:t>Временны́е</a:t>
            </a:r>
            <a:r>
              <a:rPr lang="ru-RU" dirty="0"/>
              <a:t> границы для всех слов и пауз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Сопоставить частотность пауз хезитации: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на этапах рассказа (</a:t>
            </a:r>
            <a:r>
              <a:rPr lang="en-US" dirty="0"/>
              <a:t>Mono</a:t>
            </a:r>
            <a:r>
              <a:rPr lang="ru-RU" dirty="0"/>
              <a:t>) и разговора (</a:t>
            </a:r>
            <a:r>
              <a:rPr lang="en-US" dirty="0"/>
              <a:t>Conv</a:t>
            </a:r>
            <a:r>
              <a:rPr lang="ru-RU" dirty="0"/>
              <a:t>) в речи Рассказчиков;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на этапах пересказа (</a:t>
            </a:r>
            <a:r>
              <a:rPr lang="en-US" dirty="0"/>
              <a:t>Mono</a:t>
            </a:r>
            <a:r>
              <a:rPr lang="ru-RU" dirty="0"/>
              <a:t>) и разговора (</a:t>
            </a:r>
            <a:r>
              <a:rPr lang="en-US" dirty="0"/>
              <a:t>Conv</a:t>
            </a:r>
            <a:r>
              <a:rPr lang="ru-RU" dirty="0"/>
              <a:t>) в речи Пересказчиков</a:t>
            </a:r>
          </a:p>
        </p:txBody>
      </p:sp>
    </p:spTree>
    <p:extLst>
      <p:ext uri="{BB962C8B-B14F-4D97-AF65-F5344CB8AC3E}">
        <p14:creationId xmlns:p14="http://schemas.microsoft.com/office/powerpoint/2010/main" val="177215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777FC-5AC0-49D1-BA61-843561D7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Способы оценки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BD2E08-EE37-47B1-B247-EE774E107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Для каждого из 8 говорящих, по отдельности для монологического и диалогического этапов:</a:t>
            </a:r>
          </a:p>
          <a:p>
            <a:pPr marL="985837" lvl="1" indent="-514350">
              <a:buFont typeface="+mj-lt"/>
              <a:buAutoNum type="arabicPeriod"/>
            </a:pPr>
            <a:r>
              <a:rPr lang="ru-RU" dirty="0"/>
              <a:t>Число пауз хезитации, приведенное </a:t>
            </a:r>
            <a:br>
              <a:rPr lang="ru-RU" dirty="0"/>
            </a:br>
            <a:r>
              <a:rPr lang="ru-RU" dirty="0"/>
              <a:t>к 100 словам</a:t>
            </a:r>
          </a:p>
          <a:p>
            <a:pPr marL="985837" lvl="1" indent="-514350">
              <a:buFont typeface="+mj-lt"/>
              <a:buAutoNum type="arabicPeriod"/>
            </a:pPr>
            <a:r>
              <a:rPr lang="ru-RU" dirty="0"/>
              <a:t>Число пауз хезитации, приведенное </a:t>
            </a:r>
            <a:br>
              <a:rPr lang="ru-RU" dirty="0"/>
            </a:br>
            <a:r>
              <a:rPr lang="ru-RU" dirty="0"/>
              <a:t>к 100 секундам вокализации</a:t>
            </a:r>
          </a:p>
          <a:p>
            <a:pPr marL="985837" lvl="1" indent="-514350">
              <a:buFont typeface="+mj-lt"/>
              <a:buAutoNum type="arabicPeriod"/>
            </a:pPr>
            <a:r>
              <a:rPr lang="ru-RU" dirty="0"/>
              <a:t>Доля пауз хезитации в суммарном времени вокализации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2320403764"/>
      </p:ext>
    </p:extLst>
  </p:cSld>
  <p:clrMapOvr>
    <a:masterClrMapping/>
  </p:clrMapOvr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24915</TotalTime>
  <Words>744</Words>
  <Application>Microsoft Office PowerPoint</Application>
  <PresentationFormat>Экран (4:3)</PresentationFormat>
  <Paragraphs>140</Paragraphs>
  <Slides>19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Verdana</vt:lpstr>
      <vt:lpstr>Webdings</vt:lpstr>
      <vt:lpstr>Wingdings</vt:lpstr>
      <vt:lpstr>Профиль</vt:lpstr>
      <vt:lpstr>Презентация PowerPoint</vt:lpstr>
      <vt:lpstr>Исследовательские вопросы</vt:lpstr>
      <vt:lpstr>Объект исследования</vt:lpstr>
      <vt:lpstr>Пример</vt:lpstr>
      <vt:lpstr>Презентация PowerPoint</vt:lpstr>
      <vt:lpstr>Паузы хезитации в устных корпусах</vt:lpstr>
      <vt:lpstr>«Рассказы и разговоры  о грушах»</vt:lpstr>
      <vt:lpstr>Материал и задача</vt:lpstr>
      <vt:lpstr>Способы оценки</vt:lpstr>
      <vt:lpstr>Пример</vt:lpstr>
      <vt:lpstr>Презентация PowerPoint</vt:lpstr>
      <vt:lpstr>Обсуждение результатов</vt:lpstr>
      <vt:lpstr>Бо́льшая сложность</vt:lpstr>
      <vt:lpstr>Другой тип речевых сбоев</vt:lpstr>
      <vt:lpstr>Коррекции и паузы хезитации</vt:lpstr>
      <vt:lpstr>Выводы</vt:lpstr>
      <vt:lpstr>Выводы</vt:lpstr>
      <vt:lpstr>Литература</vt:lpstr>
      <vt:lpstr>Спасибо!</vt:lpstr>
    </vt:vector>
  </TitlesOfParts>
  <Company>Home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Nikolay</dc:creator>
  <cp:lastModifiedBy>Nikolay Korotaev</cp:lastModifiedBy>
  <cp:revision>317</cp:revision>
  <dcterms:created xsi:type="dcterms:W3CDTF">2005-02-04T19:17:34Z</dcterms:created>
  <dcterms:modified xsi:type="dcterms:W3CDTF">2019-06-24T22:01:54Z</dcterms:modified>
</cp:coreProperties>
</file>