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26"/>
  </p:notesMasterIdLst>
  <p:sldIdLst>
    <p:sldId id="256" r:id="rId2"/>
    <p:sldId id="261" r:id="rId3"/>
    <p:sldId id="265" r:id="rId4"/>
    <p:sldId id="288" r:id="rId5"/>
    <p:sldId id="289" r:id="rId6"/>
    <p:sldId id="291" r:id="rId7"/>
    <p:sldId id="292" r:id="rId8"/>
    <p:sldId id="260" r:id="rId9"/>
    <p:sldId id="297" r:id="rId10"/>
    <p:sldId id="294" r:id="rId11"/>
    <p:sldId id="310" r:id="rId12"/>
    <p:sldId id="293" r:id="rId13"/>
    <p:sldId id="300" r:id="rId14"/>
    <p:sldId id="301" r:id="rId15"/>
    <p:sldId id="296" r:id="rId16"/>
    <p:sldId id="304" r:id="rId17"/>
    <p:sldId id="306" r:id="rId18"/>
    <p:sldId id="313" r:id="rId19"/>
    <p:sldId id="308" r:id="rId20"/>
    <p:sldId id="309" r:id="rId21"/>
    <p:sldId id="305" r:id="rId22"/>
    <p:sldId id="262" r:id="rId23"/>
    <p:sldId id="280" r:id="rId24"/>
    <p:sldId id="279" r:id="rId25"/>
  </p:sldIdLst>
  <p:sldSz cx="9144000" cy="5143500" type="screen16x9"/>
  <p:notesSz cx="6858000" cy="9144000"/>
  <p:embeddedFontLst>
    <p:embeddedFont>
      <p:font typeface="Montserrat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71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C46279A-8DBE-4149-B50E-0A77DB833478}">
  <a:tblStyle styleId="{0C46279A-8DBE-4149-B50E-0A77DB83347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-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cat>
            <c:strRef>
              <c:f>Plan1!$H$9:$H$11</c:f>
              <c:strCache>
                <c:ptCount val="3"/>
                <c:pt idx="0">
                  <c:v>AGAINST</c:v>
                </c:pt>
                <c:pt idx="1">
                  <c:v>FOR</c:v>
                </c:pt>
                <c:pt idx="2">
                  <c:v>ABSTAIN</c:v>
                </c:pt>
              </c:strCache>
            </c:strRef>
          </c:cat>
          <c:val>
            <c:numRef>
              <c:f>Plan1!$G$9:$G$11</c:f>
              <c:numCache>
                <c:formatCode>0.00%</c:formatCode>
                <c:ptCount val="3"/>
                <c:pt idx="0">
                  <c:v>0.28615249780893953</c:v>
                </c:pt>
                <c:pt idx="1">
                  <c:v>0.70292871749926966</c:v>
                </c:pt>
                <c:pt idx="2">
                  <c:v>1.0918784691790827E-2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78873753280839898"/>
          <c:y val="0.36053514144065324"/>
          <c:w val="0.18626246719160106"/>
          <c:h val="0.25115157480314959"/>
        </c:manualLayout>
      </c:layout>
      <c:overlay val="0"/>
      <c:txPr>
        <a:bodyPr/>
        <a:lstStyle/>
        <a:p>
          <a:pPr rtl="0">
            <a:defRPr/>
          </a:pPr>
          <a:endParaRPr lang="pt-BR"/>
        </a:p>
      </c:txPr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983006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9E0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18063" y="805650"/>
            <a:ext cx="7507875" cy="3532200"/>
          </a:xfrm>
          <a:custGeom>
            <a:avLst/>
            <a:gdLst/>
            <a:ahLst/>
            <a:cxnLst/>
            <a:rect l="l" t="t" r="r" b="b"/>
            <a:pathLst>
              <a:path w="300315" h="141288" extrusionOk="0">
                <a:moveTo>
                  <a:pt x="121105" y="0"/>
                </a:moveTo>
                <a:lnTo>
                  <a:pt x="0" y="0"/>
                </a:lnTo>
                <a:lnTo>
                  <a:pt x="0" y="141288"/>
                </a:lnTo>
                <a:lnTo>
                  <a:pt x="300315" y="141288"/>
                </a:lnTo>
                <a:lnTo>
                  <a:pt x="300315" y="305"/>
                </a:lnTo>
                <a:lnTo>
                  <a:pt x="179211" y="305"/>
                </a:lnTo>
              </a:path>
            </a:pathLst>
          </a:custGeom>
          <a:noFill/>
          <a:ln w="152400" cap="flat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296350" y="1991850"/>
            <a:ext cx="45513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rgbClr val="434343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>
            <a:off x="818063" y="805650"/>
            <a:ext cx="7507875" cy="3532200"/>
          </a:xfrm>
          <a:custGeom>
            <a:avLst/>
            <a:gdLst/>
            <a:ahLst/>
            <a:cxnLst/>
            <a:rect l="l" t="t" r="r" b="b"/>
            <a:pathLst>
              <a:path w="300315" h="141288" extrusionOk="0">
                <a:moveTo>
                  <a:pt x="121105" y="0"/>
                </a:moveTo>
                <a:lnTo>
                  <a:pt x="0" y="0"/>
                </a:lnTo>
                <a:lnTo>
                  <a:pt x="0" y="141288"/>
                </a:lnTo>
                <a:lnTo>
                  <a:pt x="300315" y="141288"/>
                </a:lnTo>
                <a:lnTo>
                  <a:pt x="300315" y="305"/>
                </a:lnTo>
                <a:lnTo>
                  <a:pt x="179211" y="305"/>
                </a:lnTo>
              </a:path>
            </a:pathLst>
          </a:custGeom>
          <a:noFill/>
          <a:ln w="76200" cap="flat" cmpd="sng">
            <a:solidFill>
              <a:srgbClr val="FF9E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2037600" y="2161800"/>
            <a:ext cx="50688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algn="ctr" rtl="0">
              <a:spcBef>
                <a:spcPts val="600"/>
              </a:spcBef>
              <a:spcAft>
                <a:spcPts val="0"/>
              </a:spcAft>
              <a:buSzPts val="1800"/>
              <a:buChar char="⊡"/>
              <a:defRPr sz="1800" i="1">
                <a:solidFill>
                  <a:srgbClr val="CCCCCC"/>
                </a:solidFill>
              </a:defRPr>
            </a:lvl1pPr>
            <a:lvl2pPr marL="914400" lvl="1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□"/>
              <a:defRPr sz="1800" i="1">
                <a:solidFill>
                  <a:srgbClr val="CCCCCC"/>
                </a:solidFill>
              </a:defRPr>
            </a:lvl2pPr>
            <a:lvl3pPr marL="1371600" lvl="2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 i="1">
                <a:solidFill>
                  <a:srgbClr val="CCCCCC"/>
                </a:solidFill>
              </a:defRPr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>
                <a:solidFill>
                  <a:srgbClr val="CCCCCC"/>
                </a:solidFill>
              </a:defRPr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>
                <a:solidFill>
                  <a:srgbClr val="CCCCCC"/>
                </a:solidFill>
              </a:defRPr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■"/>
              <a:defRPr i="1">
                <a:solidFill>
                  <a:srgbClr val="CCCCCC"/>
                </a:solidFill>
              </a:defRPr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  <a:defRPr i="1">
                <a:solidFill>
                  <a:srgbClr val="CCCCCC"/>
                </a:solidFill>
              </a:defRPr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○"/>
              <a:defRPr i="1">
                <a:solidFill>
                  <a:srgbClr val="CCCCCC"/>
                </a:solidFill>
              </a:defRPr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■"/>
              <a:defRPr i="1">
                <a:solidFill>
                  <a:srgbClr val="CCCCCC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/>
          <p:nvPr/>
        </p:nvSpPr>
        <p:spPr>
          <a:xfrm>
            <a:off x="3853200" y="293593"/>
            <a:ext cx="14376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9E00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sz="9600">
              <a:solidFill>
                <a:srgbClr val="FF9E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-125" y="4337850"/>
            <a:ext cx="9144000" cy="80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259950" y="274275"/>
            <a:ext cx="8624125" cy="4594950"/>
          </a:xfrm>
          <a:custGeom>
            <a:avLst/>
            <a:gdLst/>
            <a:ahLst/>
            <a:cxnLst/>
            <a:rect l="l" t="t" r="r" b="b"/>
            <a:pathLst>
              <a:path w="344965" h="183798" extrusionOk="0">
                <a:moveTo>
                  <a:pt x="114070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31506" y="0"/>
                </a:lnTo>
              </a:path>
            </a:pathLst>
          </a:custGeom>
          <a:noFill/>
          <a:ln w="76200" cap="flat" cmpd="sng">
            <a:solidFill>
              <a:srgbClr val="FF9E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241650" y="91566"/>
            <a:ext cx="2660700" cy="733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916650" y="950850"/>
            <a:ext cx="7310700" cy="3241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⊡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□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/>
          <p:nvPr/>
        </p:nvSpPr>
        <p:spPr>
          <a:xfrm>
            <a:off x="259950" y="274275"/>
            <a:ext cx="8624125" cy="4594950"/>
          </a:xfrm>
          <a:custGeom>
            <a:avLst/>
            <a:gdLst/>
            <a:ahLst/>
            <a:cxnLst/>
            <a:rect l="l" t="t" r="r" b="b"/>
            <a:pathLst>
              <a:path w="344965" h="183798" extrusionOk="0">
                <a:moveTo>
                  <a:pt x="114070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31506" y="0"/>
                </a:lnTo>
              </a:path>
            </a:pathLst>
          </a:custGeom>
          <a:noFill/>
          <a:ln w="76200" cap="flat" cmpd="sng">
            <a:solidFill>
              <a:srgbClr val="FF9E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241650" y="91566"/>
            <a:ext cx="2660700" cy="733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840975" y="956004"/>
            <a:ext cx="3621900" cy="296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⊡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□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2"/>
          </p:nvPr>
        </p:nvSpPr>
        <p:spPr>
          <a:xfrm>
            <a:off x="4681053" y="956004"/>
            <a:ext cx="3621900" cy="296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⊡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□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3241650" y="91566"/>
            <a:ext cx="2660700" cy="733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/>
          <p:nvPr/>
        </p:nvSpPr>
        <p:spPr>
          <a:xfrm>
            <a:off x="259950" y="274275"/>
            <a:ext cx="8624125" cy="4594950"/>
          </a:xfrm>
          <a:custGeom>
            <a:avLst/>
            <a:gdLst/>
            <a:ahLst/>
            <a:cxnLst/>
            <a:rect l="l" t="t" r="r" b="b"/>
            <a:pathLst>
              <a:path w="344965" h="183798" extrusionOk="0">
                <a:moveTo>
                  <a:pt x="114070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31506" y="0"/>
                </a:lnTo>
              </a:path>
            </a:pathLst>
          </a:custGeom>
          <a:noFill/>
          <a:ln w="76200" cap="flat" cmpd="sng">
            <a:solidFill>
              <a:srgbClr val="FF9E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/>
          <p:nvPr/>
        </p:nvSpPr>
        <p:spPr>
          <a:xfrm>
            <a:off x="558125" y="550425"/>
            <a:ext cx="8028198" cy="4042637"/>
          </a:xfrm>
          <a:custGeom>
            <a:avLst/>
            <a:gdLst/>
            <a:ahLst/>
            <a:cxnLst/>
            <a:rect l="l" t="t" r="r" b="b"/>
            <a:pathLst>
              <a:path w="344965" h="183798" extrusionOk="0">
                <a:moveTo>
                  <a:pt x="144041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02146" y="38"/>
                </a:lnTo>
              </a:path>
            </a:pathLst>
          </a:custGeom>
          <a:noFill/>
          <a:ln w="76200" cap="flat" cmpd="sng">
            <a:solidFill>
              <a:srgbClr val="FF9E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-125" y="4593050"/>
            <a:ext cx="9144000" cy="55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inverse">
  <p:cSld name="BLANK_1">
    <p:bg>
      <p:bgPr>
        <a:solidFill>
          <a:srgbClr val="434343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558125" y="550425"/>
            <a:ext cx="8028198" cy="4042637"/>
          </a:xfrm>
          <a:custGeom>
            <a:avLst/>
            <a:gdLst/>
            <a:ahLst/>
            <a:cxnLst/>
            <a:rect l="l" t="t" r="r" b="b"/>
            <a:pathLst>
              <a:path w="344965" h="183798" extrusionOk="0">
                <a:moveTo>
                  <a:pt x="144041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02146" y="38"/>
                </a:lnTo>
              </a:path>
            </a:pathLst>
          </a:custGeom>
          <a:noFill/>
          <a:ln w="76200" cap="flat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-125" y="4593050"/>
            <a:ext cx="9144000" cy="55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241650" y="91566"/>
            <a:ext cx="2660700" cy="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16650" y="950850"/>
            <a:ext cx="7310700" cy="32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2400"/>
              <a:buFont typeface="Droid Serif"/>
              <a:buChar char="⊡"/>
              <a:defRPr sz="30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Droid Serif"/>
              <a:buChar char="□"/>
              <a:defRPr sz="24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400"/>
              <a:buFont typeface="Droid Serif"/>
              <a:buChar char="■"/>
              <a:defRPr sz="24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Droid Serif"/>
              <a:buChar char="●"/>
              <a:defRPr sz="18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Droid Serif"/>
              <a:buChar char="○"/>
              <a:defRPr sz="18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roid Serif"/>
              <a:buChar char="■"/>
              <a:defRPr sz="18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roid Serif"/>
              <a:buChar char="●"/>
              <a:defRPr sz="18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roid Serif"/>
              <a:buChar char="○"/>
              <a:defRPr sz="18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roid Serif"/>
              <a:buChar char="■"/>
              <a:defRPr sz="18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800" b="1">
                <a:solidFill>
                  <a:srgbClr val="FF9E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buNone/>
              <a:defRPr sz="800" b="1">
                <a:solidFill>
                  <a:srgbClr val="FF9E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buNone/>
              <a:defRPr sz="800" b="1">
                <a:solidFill>
                  <a:srgbClr val="FF9E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buNone/>
              <a:defRPr sz="800" b="1">
                <a:solidFill>
                  <a:srgbClr val="FF9E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buNone/>
              <a:defRPr sz="800" b="1">
                <a:solidFill>
                  <a:srgbClr val="FF9E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buNone/>
              <a:defRPr sz="800" b="1">
                <a:solidFill>
                  <a:srgbClr val="FF9E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buNone/>
              <a:defRPr sz="800" b="1">
                <a:solidFill>
                  <a:srgbClr val="FF9E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buNone/>
              <a:defRPr sz="800" b="1">
                <a:solidFill>
                  <a:srgbClr val="FF9E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buNone/>
              <a:defRPr sz="800" b="1">
                <a:solidFill>
                  <a:srgbClr val="FF9E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4" r:id="rId5"/>
    <p:sldLayoutId id="2147483656" r:id="rId6"/>
    <p:sldLayoutId id="2147483657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ctrTitle"/>
          </p:nvPr>
        </p:nvSpPr>
        <p:spPr>
          <a:xfrm>
            <a:off x="2296350" y="1991850"/>
            <a:ext cx="45513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1800" dirty="0"/>
              <a:t>‘GOD’, ‘NATION’ AND ‘FAMILY’ IN THE IMPEACHMENT OF A BRAZIL’S PRESIDENT: A CORPUS-BASED APPROACH TO </a:t>
            </a:r>
            <a:r>
              <a:rPr lang="en-US" sz="1800" dirty="0" smtClean="0"/>
              <a:t>DISCOURSE</a:t>
            </a:r>
            <a:endParaRPr sz="1800" dirty="0"/>
          </a:p>
        </p:txBody>
      </p:sp>
      <p:sp>
        <p:nvSpPr>
          <p:cNvPr id="59" name="Google Shape;59;p12"/>
          <p:cNvSpPr/>
          <p:nvPr/>
        </p:nvSpPr>
        <p:spPr>
          <a:xfrm>
            <a:off x="3923928" y="512098"/>
            <a:ext cx="965017" cy="617448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205" y="512098"/>
            <a:ext cx="1800200" cy="720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283304" y="4608005"/>
            <a:ext cx="54232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/>
              <a:t>Corpora 2019</a:t>
            </a:r>
            <a:r>
              <a:rPr lang="en-US" sz="1200" b="1" dirty="0"/>
              <a:t> International Conference </a:t>
            </a:r>
            <a:r>
              <a:rPr lang="en-US" sz="1200" b="1" dirty="0" smtClean="0"/>
              <a:t>– St. Petersburg – 24-28 June </a:t>
            </a:r>
            <a:endParaRPr lang="pt-BR" sz="12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2146123" y="3219822"/>
            <a:ext cx="47443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pt-BR" b="1" dirty="0">
                <a:solidFill>
                  <a:schemeClr val="tx1"/>
                </a:solidFill>
              </a:rPr>
              <a:t>Rozane </a:t>
            </a:r>
            <a:r>
              <a:rPr lang="pt-BR" b="1" dirty="0" err="1">
                <a:solidFill>
                  <a:schemeClr val="tx1"/>
                </a:solidFill>
              </a:rPr>
              <a:t>Rebechi</a:t>
            </a:r>
            <a:endParaRPr lang="pt-BR" b="1" dirty="0">
              <a:solidFill>
                <a:schemeClr val="tx1"/>
              </a:solidFill>
            </a:endParaRPr>
          </a:p>
          <a:p>
            <a:pPr lvl="0" algn="ctr"/>
            <a:r>
              <a:rPr lang="pt-BR" dirty="0" err="1" smtClean="0">
                <a:solidFill>
                  <a:schemeClr val="tx1"/>
                </a:solidFill>
              </a:rPr>
              <a:t>Assistant</a:t>
            </a:r>
            <a:r>
              <a:rPr lang="pt-BR" dirty="0" smtClean="0">
                <a:solidFill>
                  <a:schemeClr val="tx1"/>
                </a:solidFill>
              </a:rPr>
              <a:t> professor</a:t>
            </a:r>
          </a:p>
          <a:p>
            <a:pPr lvl="0" algn="ctr"/>
            <a:r>
              <a:rPr lang="pt-BR" dirty="0" smtClean="0">
                <a:solidFill>
                  <a:schemeClr val="tx1"/>
                </a:solidFill>
              </a:rPr>
              <a:t>Federal </a:t>
            </a:r>
            <a:r>
              <a:rPr lang="pt-BR" dirty="0" err="1">
                <a:solidFill>
                  <a:schemeClr val="tx1"/>
                </a:solidFill>
              </a:rPr>
              <a:t>University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of</a:t>
            </a:r>
            <a:r>
              <a:rPr lang="pt-BR" dirty="0">
                <a:solidFill>
                  <a:schemeClr val="tx1"/>
                </a:solidFill>
              </a:rPr>
              <a:t> Rio Grande do </a:t>
            </a:r>
            <a:r>
              <a:rPr lang="pt-BR" dirty="0" smtClean="0">
                <a:solidFill>
                  <a:schemeClr val="tx1"/>
                </a:solidFill>
              </a:rPr>
              <a:t>Sul - </a:t>
            </a:r>
            <a:r>
              <a:rPr lang="pt-BR" dirty="0" err="1" smtClean="0">
                <a:solidFill>
                  <a:schemeClr val="tx1"/>
                </a:solidFill>
              </a:rPr>
              <a:t>Brazil</a:t>
            </a:r>
            <a:endParaRPr lang="pt-BR" dirty="0">
              <a:solidFill>
                <a:schemeClr val="tx1"/>
              </a:solidFill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3241650" y="91566"/>
            <a:ext cx="2660700" cy="7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CORPUS-ASSISTED DISCOURSE ANALYSIS</a:t>
            </a:r>
            <a:endParaRPr dirty="0"/>
          </a:p>
        </p:txBody>
      </p:sp>
      <p:sp>
        <p:nvSpPr>
          <p:cNvPr id="96" name="Google Shape;96;p17"/>
          <p:cNvSpPr txBox="1">
            <a:spLocks noGrp="1"/>
          </p:cNvSpPr>
          <p:nvPr>
            <p:ph type="body" idx="1"/>
          </p:nvPr>
        </p:nvSpPr>
        <p:spPr>
          <a:xfrm>
            <a:off x="395536" y="843558"/>
            <a:ext cx="8424936" cy="30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000" dirty="0" smtClean="0"/>
              <a:t>Critique to </a:t>
            </a:r>
            <a:r>
              <a:rPr lang="en-US" sz="2000" dirty="0"/>
              <a:t>discourse </a:t>
            </a:r>
            <a:r>
              <a:rPr lang="en-US" sz="2000" dirty="0" smtClean="0"/>
              <a:t>analysis: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smtClean="0"/>
              <a:t>supposedly </a:t>
            </a:r>
            <a:r>
              <a:rPr lang="en-US" sz="2000" dirty="0"/>
              <a:t>weak method of investigating </a:t>
            </a:r>
            <a:r>
              <a:rPr lang="en-US" sz="2000" dirty="0" smtClean="0"/>
              <a:t>fragments </a:t>
            </a:r>
            <a:r>
              <a:rPr lang="en-US" sz="2000" dirty="0"/>
              <a:t>of texts based on an analyst’s preconceived </a:t>
            </a:r>
            <a:r>
              <a:rPr lang="en-US" sz="2000" dirty="0" smtClean="0"/>
              <a:t>ideas </a:t>
            </a:r>
            <a:r>
              <a:rPr lang="en-US" sz="2000" dirty="0" smtClean="0">
                <a:sym typeface="Wingdings" panose="05000000000000000000" pitchFamily="2" charset="2"/>
              </a:rPr>
              <a:t> cherry picking;</a:t>
            </a:r>
          </a:p>
          <a:p>
            <a:pPr lvl="0"/>
            <a:endParaRPr lang="en-US" sz="2000" dirty="0" smtClean="0">
              <a:sym typeface="Wingdings" panose="05000000000000000000" pitchFamily="2" charset="2"/>
            </a:endParaRPr>
          </a:p>
          <a:p>
            <a:pPr lvl="0"/>
            <a:r>
              <a:rPr lang="en-US" sz="2000" dirty="0" smtClean="0"/>
              <a:t>CL </a:t>
            </a: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dirty="0" smtClean="0"/>
              <a:t>accused </a:t>
            </a:r>
            <a:r>
              <a:rPr lang="en-US" sz="2000" dirty="0"/>
              <a:t>of trusting solely on numbers, disregarding a deep manual analysis of </a:t>
            </a:r>
            <a:r>
              <a:rPr lang="en-US" sz="2000" dirty="0" smtClean="0"/>
              <a:t>data;</a:t>
            </a:r>
          </a:p>
          <a:p>
            <a:pPr lvl="0"/>
            <a:endParaRPr lang="en-US" sz="2000" dirty="0" smtClean="0"/>
          </a:p>
          <a:p>
            <a:pPr lvl="0"/>
            <a:r>
              <a:rPr lang="en-US" sz="2000" dirty="0" smtClean="0"/>
              <a:t>CADS </a:t>
            </a:r>
            <a:r>
              <a:rPr lang="en-US" sz="2000" dirty="0" smtClean="0">
                <a:sym typeface="Wingdings" panose="05000000000000000000" pitchFamily="2" charset="2"/>
              </a:rPr>
              <a:t> c</a:t>
            </a:r>
            <a:r>
              <a:rPr lang="en-US" sz="2000" dirty="0" smtClean="0"/>
              <a:t>ombined </a:t>
            </a:r>
            <a:r>
              <a:rPr lang="en-US" sz="2000" dirty="0"/>
              <a:t>with the pragmatism that a corpus-based methodology enables, discourse studies can have its inevitable degree of subjectivity lowered </a:t>
            </a:r>
            <a:r>
              <a:rPr lang="en-US" sz="2000" dirty="0" smtClean="0"/>
              <a:t>(</a:t>
            </a:r>
            <a:r>
              <a:rPr lang="en-US" sz="2000" dirty="0" err="1" smtClean="0"/>
              <a:t>Partington</a:t>
            </a:r>
            <a:r>
              <a:rPr lang="en-US" sz="2000" dirty="0" smtClean="0"/>
              <a:t>, 2003). </a:t>
            </a:r>
            <a:endParaRPr lang="en" sz="2000" dirty="0" smtClean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⊡"/>
            </a:pPr>
            <a:endParaRPr lang="en" sz="2000"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⊡"/>
            </a:pPr>
            <a:endParaRPr lang="en" sz="2000" dirty="0" smtClean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⊡"/>
            </a:pPr>
            <a:endParaRPr lang="en" sz="2000"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⊡"/>
            </a:pPr>
            <a:r>
              <a:rPr lang="en" sz="2000" dirty="0" smtClean="0"/>
              <a:t>HGJGJ</a:t>
            </a:r>
          </a:p>
        </p:txBody>
      </p:sp>
      <p:sp>
        <p:nvSpPr>
          <p:cNvPr id="97" name="Google Shape;97;p17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907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STUDY CORPUS: </a:t>
            </a:r>
            <a:r>
              <a:rPr lang="pt-BR" dirty="0" err="1" smtClean="0"/>
              <a:t>Deputies</a:t>
            </a:r>
            <a:r>
              <a:rPr lang="pt-BR" dirty="0" smtClean="0"/>
              <a:t>’ speeches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11</a:t>
            </a:fld>
            <a:endParaRPr lang="pt-BR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6014121"/>
              </p:ext>
            </p:extLst>
          </p:nvPr>
        </p:nvGraphicFramePr>
        <p:xfrm>
          <a:off x="612126" y="483518"/>
          <a:ext cx="4751962" cy="3142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849218"/>
              </p:ext>
            </p:extLst>
          </p:nvPr>
        </p:nvGraphicFramePr>
        <p:xfrm>
          <a:off x="4860032" y="3408413"/>
          <a:ext cx="3038475" cy="1156716"/>
        </p:xfrm>
        <a:graphic>
          <a:graphicData uri="http://schemas.openxmlformats.org/drawingml/2006/table">
            <a:tbl>
              <a:tblPr bandRow="1">
                <a:tableStyleId>{0C46279A-8DBE-4149-B50E-0A77DB833478}</a:tableStyleId>
              </a:tblPr>
              <a:tblGrid>
                <a:gridCol w="742795"/>
                <a:gridCol w="971347"/>
                <a:gridCol w="1324333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N. of speeches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N. of words (tokens)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367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19,249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137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7,836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ABSTAIN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</a:t>
                      </a:r>
                      <a:endParaRPr lang="pt-B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299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Total</a:t>
                      </a:r>
                      <a:endParaRPr lang="pt-BR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511</a:t>
                      </a:r>
                      <a:endParaRPr lang="pt-BR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27,384</a:t>
                      </a:r>
                      <a:endParaRPr lang="pt-BR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1188190" y="1995686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71.82%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2988390" y="1275605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26.81%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222998" y="411510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1.37%</a:t>
            </a:r>
            <a:endParaRPr lang="pt-BR" dirty="0"/>
          </a:p>
        </p:txBody>
      </p:sp>
      <p:sp>
        <p:nvSpPr>
          <p:cNvPr id="12" name="Seta para a direita 11"/>
          <p:cNvSpPr/>
          <p:nvPr/>
        </p:nvSpPr>
        <p:spPr>
          <a:xfrm>
            <a:off x="4133279" y="3753343"/>
            <a:ext cx="698760" cy="205221"/>
          </a:xfrm>
          <a:prstGeom prst="rightArrow">
            <a:avLst/>
          </a:prstGeom>
          <a:solidFill>
            <a:srgbClr val="DD71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a direita 12"/>
          <p:cNvSpPr/>
          <p:nvPr/>
        </p:nvSpPr>
        <p:spPr>
          <a:xfrm>
            <a:off x="4139952" y="3983917"/>
            <a:ext cx="698760" cy="205221"/>
          </a:xfrm>
          <a:prstGeom prst="rightArrow">
            <a:avLst/>
          </a:prstGeom>
          <a:solidFill>
            <a:srgbClr val="DD71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22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3241650" y="91566"/>
            <a:ext cx="2660700" cy="7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METHODOLOGY</a:t>
            </a:r>
            <a:endParaRPr dirty="0"/>
          </a:p>
        </p:txBody>
      </p:sp>
      <p:sp>
        <p:nvSpPr>
          <p:cNvPr id="96" name="Google Shape;96;p17"/>
          <p:cNvSpPr txBox="1">
            <a:spLocks noGrp="1"/>
          </p:cNvSpPr>
          <p:nvPr>
            <p:ph type="body" idx="1"/>
          </p:nvPr>
        </p:nvSpPr>
        <p:spPr>
          <a:xfrm>
            <a:off x="899592" y="771550"/>
            <a:ext cx="7310700" cy="30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err="1" smtClean="0"/>
              <a:t>WordSmith</a:t>
            </a:r>
            <a:r>
              <a:rPr lang="en-US" dirty="0" smtClean="0"/>
              <a:t> 7 (Scott, 2016):</a:t>
            </a:r>
          </a:p>
          <a:p>
            <a:pPr marL="7620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Keywords of Y (12 x) and N (5 x)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ym typeface="Wingdings" panose="05000000000000000000" pitchFamily="2" charset="2"/>
              </a:rPr>
              <a:t> effect-size (log-ratio) ≥ 2.0;</a:t>
            </a:r>
          </a:p>
          <a:p>
            <a:pPr marL="76200" indent="0">
              <a:buNone/>
            </a:pPr>
            <a:endParaRPr lang="en-US" dirty="0" smtClean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/>
              <a:t>statistical significance </a:t>
            </a:r>
            <a:r>
              <a:rPr lang="en-US" dirty="0" smtClean="0"/>
              <a:t>(log likelihood): </a:t>
            </a:r>
            <a:r>
              <a:rPr lang="en-US" dirty="0"/>
              <a:t>score of 6.63 (p &lt; 0.01</a:t>
            </a:r>
            <a:r>
              <a:rPr lang="en-US" dirty="0" smtClean="0"/>
              <a:t>):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⊡"/>
            </a:pPr>
            <a:endParaRPr lang="en" dirty="0" smtClean="0"/>
          </a:p>
        </p:txBody>
      </p:sp>
      <p:sp>
        <p:nvSpPr>
          <p:cNvPr id="97" name="Google Shape;97;p17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674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KEYWORDS IN Y AND N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13</a:t>
            </a:fld>
            <a:endParaRPr lang="pt-BR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648278"/>
              </p:ext>
            </p:extLst>
          </p:nvPr>
        </p:nvGraphicFramePr>
        <p:xfrm>
          <a:off x="323528" y="483518"/>
          <a:ext cx="4320479" cy="4299803"/>
        </p:xfrm>
        <a:graphic>
          <a:graphicData uri="http://schemas.openxmlformats.org/drawingml/2006/table">
            <a:tbl>
              <a:tblPr bandRow="1">
                <a:tableStyleId>{0C46279A-8DBE-4149-B50E-0A77DB833478}</a:tableStyleId>
              </a:tblPr>
              <a:tblGrid>
                <a:gridCol w="227394"/>
                <a:gridCol w="1017490"/>
                <a:gridCol w="439371"/>
                <a:gridCol w="620001"/>
                <a:gridCol w="504056"/>
                <a:gridCol w="504056"/>
                <a:gridCol w="504056"/>
                <a:gridCol w="504055"/>
              </a:tblGrid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</a:rPr>
                        <a:t>N</a:t>
                      </a:r>
                      <a:endParaRPr lang="pt-BR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</a:rPr>
                        <a:t>Type</a:t>
                      </a:r>
                      <a:endParaRPr lang="pt-BR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</a:rPr>
                        <a:t>F in C1</a:t>
                      </a:r>
                      <a:endParaRPr lang="pt-BR" sz="9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</a:rPr>
                        <a:t>(19197)</a:t>
                      </a:r>
                      <a:endParaRPr lang="pt-BR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</a:rPr>
                        <a:t>F in C2</a:t>
                      </a:r>
                      <a:endParaRPr lang="pt-BR" sz="9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</a:rPr>
                        <a:t>(73494035)</a:t>
                      </a:r>
                      <a:endParaRPr lang="pt-BR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</a:rPr>
                        <a:t>RF in C1</a:t>
                      </a:r>
                      <a:endParaRPr lang="pt-BR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</a:rPr>
                        <a:t>RF in C2</a:t>
                      </a:r>
                      <a:endParaRPr lang="pt-BR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</a:rPr>
                        <a:t>LL</a:t>
                      </a:r>
                      <a:endParaRPr lang="pt-BR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</a:rPr>
                        <a:t>Log Ratio</a:t>
                      </a:r>
                      <a:endParaRPr lang="pt-BR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</a:tr>
              <a:tr h="23514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Dilma 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58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591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0,003021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8,04E-06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566,651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8,553497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</a:tr>
              <a:tr h="26891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Rousseff 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14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545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0,000729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7,42E-06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100,432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6,619773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</a:tr>
              <a:tr h="24891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querida (‘dear’, fem.)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43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1729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0,00224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2,35E-05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305,75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6,573073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</a:tr>
              <a:tr h="25580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netos (‘grandchildren’)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15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635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0,000781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8,64E-06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105,148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6,498808</a:t>
                      </a:r>
                      <a:endParaRPr lang="pt-BR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 err="1">
                          <a:effectLst/>
                        </a:rPr>
                        <a:t>cometeu</a:t>
                      </a:r>
                      <a:r>
                        <a:rPr lang="en-US" sz="700" dirty="0">
                          <a:effectLst/>
                        </a:rPr>
                        <a:t> (‘committed’)</a:t>
                      </a:r>
                      <a:endParaRPr lang="pt-BR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13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872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0,000677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1,19E-05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79,441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5,834786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</a:tr>
              <a:tr h="13712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voto (‘vote’, noun; verb)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384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26389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0,020003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0,000359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2328,429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5,799844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</a:tr>
              <a:tr h="24024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esposa (‘wife’)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18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1609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0,000938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2,19E-05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99,934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5,420507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</a:tr>
              <a:tr h="24713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sim (‘yes’)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393</a:t>
                      </a:r>
                      <a:endParaRPr lang="pt-BR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35660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0,020472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0,000485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2170,452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5,398897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</a:tr>
              <a:tr h="25231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meus (‘my’, plural masc.)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99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9546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0,005157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0,00013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535,078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5,311207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</a:tr>
              <a:tr h="25231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eu (‘I’)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303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29247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0,015784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0,000398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1637,05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5,309704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</a:tr>
              <a:tr h="25231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11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querido (‘dear’, masc.)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23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2584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0,001198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3,52E-05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117,505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5,090702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</a:tr>
              <a:tr h="25231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12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eleitores (‘electors’)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25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3071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0,001302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4,18E-05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123,415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4,961894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</a:tr>
              <a:tr h="25231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13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viva (‘hurray’)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14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1810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0,000729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2,46E-05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67,733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4,888112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</a:tr>
              <a:tr h="25231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14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minha (‘my’, fem.)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261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36216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0,013596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0,000493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1227,252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4,786097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</a:tr>
              <a:tr h="25231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15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 err="1">
                          <a:effectLst/>
                        </a:rPr>
                        <a:t>você</a:t>
                      </a:r>
                      <a:r>
                        <a:rPr lang="en-US" sz="700" dirty="0">
                          <a:effectLst/>
                        </a:rPr>
                        <a:t> (‘you’, sing.)</a:t>
                      </a:r>
                      <a:endParaRPr lang="pt-BR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12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1696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0,000625</a:t>
                      </a:r>
                      <a:endParaRPr lang="pt-B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2,31E-05</a:t>
                      </a:r>
                      <a:endParaRPr lang="pt-BR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56,002</a:t>
                      </a:r>
                      <a:endParaRPr lang="pt-BR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4,759573</a:t>
                      </a:r>
                      <a:endParaRPr lang="pt-BR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6" marR="49366" marT="0" marB="0" anchor="b"/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500494"/>
              </p:ext>
            </p:extLst>
          </p:nvPr>
        </p:nvGraphicFramePr>
        <p:xfrm>
          <a:off x="4716016" y="483518"/>
          <a:ext cx="4032447" cy="4320480"/>
        </p:xfrm>
        <a:graphic>
          <a:graphicData uri="http://schemas.openxmlformats.org/drawingml/2006/table">
            <a:tbl>
              <a:tblPr bandRow="1">
                <a:tableStyleId>{0C46279A-8DBE-4149-B50E-0A77DB833478}</a:tableStyleId>
              </a:tblPr>
              <a:tblGrid>
                <a:gridCol w="262986"/>
                <a:gridCol w="897434"/>
                <a:gridCol w="351748"/>
                <a:gridCol w="576064"/>
                <a:gridCol w="504056"/>
                <a:gridCol w="504056"/>
                <a:gridCol w="432048"/>
                <a:gridCol w="504055"/>
              </a:tblGrid>
              <a:tr h="497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</a:rPr>
                        <a:t>N</a:t>
                      </a:r>
                      <a:endParaRPr lang="pt-BR" sz="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</a:rPr>
                        <a:t>Type</a:t>
                      </a:r>
                      <a:endParaRPr lang="pt-BR" sz="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</a:rPr>
                        <a:t>F in C1</a:t>
                      </a:r>
                      <a:endParaRPr lang="pt-BR" sz="7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</a:rPr>
                        <a:t>(7874)</a:t>
                      </a:r>
                      <a:endParaRPr lang="pt-BR" sz="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</a:rPr>
                        <a:t>F in C2</a:t>
                      </a:r>
                      <a:endParaRPr lang="pt-BR" sz="7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</a:rPr>
                        <a:t>(73494035)</a:t>
                      </a:r>
                      <a:endParaRPr lang="pt-BR" sz="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</a:rPr>
                        <a:t>RF in C1</a:t>
                      </a:r>
                      <a:endParaRPr lang="pt-BR" sz="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</a:rPr>
                        <a:t>RF in C2</a:t>
                      </a:r>
                      <a:endParaRPr lang="pt-BR" sz="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</a:rPr>
                        <a:t>LL</a:t>
                      </a:r>
                      <a:endParaRPr lang="pt-BR" sz="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</a:rPr>
                        <a:t>Log Ratio</a:t>
                      </a:r>
                      <a:endParaRPr lang="pt-BR" sz="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</a:tr>
              <a:tr h="23720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jurei (‘(I) swore’)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0,000889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8,16E-08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110,047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13,41064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</a:tr>
              <a:tr h="23720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Dilma 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45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591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0,005715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8,04E-06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497,819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9,473082</a:t>
                      </a:r>
                      <a:endParaRPr lang="pt-BR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</a:tr>
              <a:tr h="25228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golpistas (‘coupists’)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135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0,00127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1,84E-06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110,096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9,433355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 err="1">
                          <a:effectLst/>
                        </a:rPr>
                        <a:t>covardes</a:t>
                      </a:r>
                      <a:r>
                        <a:rPr lang="en-US" sz="700" dirty="0">
                          <a:effectLst/>
                        </a:rPr>
                        <a:t> (‘cowards’)</a:t>
                      </a:r>
                      <a:endParaRPr lang="pt-BR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156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0,00127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2,12E-06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107,304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9,224769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golpe (‘coup’)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86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1957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0,010922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2,66E-05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859,684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8,68008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</a:tr>
              <a:tr h="23720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impeachment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36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828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0,004572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1,13E-05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359,118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8,664681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</a:tr>
              <a:tr h="23720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honrada (‘honorable’, fem.)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402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0,001016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5,47E-06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67,531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7,537191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</a:tr>
              <a:tr h="23720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 err="1">
                          <a:effectLst/>
                        </a:rPr>
                        <a:t>honesta</a:t>
                      </a:r>
                      <a:r>
                        <a:rPr lang="en-US" sz="700" dirty="0">
                          <a:effectLst/>
                        </a:rPr>
                        <a:t> (‘honest’, fem.)</a:t>
                      </a:r>
                      <a:endParaRPr lang="pt-BR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560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0,001143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7,62E-06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72,183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7,228885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</a:tr>
              <a:tr h="23720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farsa (‘farce’)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733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0,00127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9,97E-06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76,974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6,992502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</a:tr>
              <a:tr h="23720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10</a:t>
                      </a:r>
                      <a:endParaRPr lang="pt-BR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réu (‘defendant’)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376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0,000635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5,12E-06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38,235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6,955582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</a:tr>
              <a:tr h="23720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11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hipocrisia (‘hypocrisy’)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651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0,001016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8,86E-06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59,932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6,841729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</a:tr>
              <a:tr h="23720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12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lutaram (‘(they) fought’)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592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0,000889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8,06E-06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51,909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6,786144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</a:tr>
              <a:tr h="23720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13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cometeu (‘(he/she) committed’)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872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0,001143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1,19E-05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64,33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6,589984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</a:tr>
              <a:tr h="29381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14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vocês (‘you’, plural)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993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0,001016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1,35E-05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53,283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6,232593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15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 err="1">
                          <a:effectLst/>
                        </a:rPr>
                        <a:t>Presidenta</a:t>
                      </a:r>
                      <a:r>
                        <a:rPr lang="en-US" sz="700" dirty="0">
                          <a:effectLst/>
                        </a:rPr>
                        <a:t> (‘President’, fem.)</a:t>
                      </a:r>
                      <a:endParaRPr lang="pt-BR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21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3100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0,002667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4,22E-05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132,72</a:t>
                      </a:r>
                      <a:endParaRPr lang="pt-BR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5,982508</a:t>
                      </a:r>
                      <a:endParaRPr lang="pt-BR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8" marR="37308" marT="0" marB="0" anchor="b"/>
                </a:tc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4139952" y="987574"/>
            <a:ext cx="504056" cy="3816424"/>
          </a:xfrm>
          <a:prstGeom prst="rect">
            <a:avLst/>
          </a:prstGeom>
          <a:noFill/>
          <a:ln>
            <a:solidFill>
              <a:srgbClr val="DD7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8244408" y="974339"/>
            <a:ext cx="504056" cy="3816424"/>
          </a:xfrm>
          <a:prstGeom prst="rect">
            <a:avLst/>
          </a:prstGeom>
          <a:noFill/>
          <a:ln>
            <a:solidFill>
              <a:srgbClr val="DD7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868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KEY-KEYWORDS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14</a:t>
            </a:fld>
            <a:endParaRPr lang="pt-BR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516323"/>
              </p:ext>
            </p:extLst>
          </p:nvPr>
        </p:nvGraphicFramePr>
        <p:xfrm>
          <a:off x="398176" y="843558"/>
          <a:ext cx="8280920" cy="2664296"/>
        </p:xfrm>
        <a:graphic>
          <a:graphicData uri="http://schemas.openxmlformats.org/drawingml/2006/table">
            <a:tbl>
              <a:tblPr>
                <a:tableStyleId>{0C46279A-8DBE-4149-B50E-0A77DB833478}</a:tableStyleId>
              </a:tblPr>
              <a:tblGrid>
                <a:gridCol w="288032"/>
                <a:gridCol w="1008112"/>
                <a:gridCol w="576064"/>
                <a:gridCol w="792088"/>
                <a:gridCol w="504056"/>
                <a:gridCol w="792088"/>
                <a:gridCol w="360040"/>
                <a:gridCol w="1008112"/>
                <a:gridCol w="1008112"/>
                <a:gridCol w="648072"/>
                <a:gridCol w="573424"/>
                <a:gridCol w="722720"/>
              </a:tblGrid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N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Type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F in Y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Log Ratio in Y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F in N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Log Ratio in N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N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Type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F in Y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Log Ratio in Y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F in N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Log Ratio in N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</a:tr>
              <a:tr h="1440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 err="1">
                          <a:effectLst/>
                        </a:rPr>
                        <a:t>aqui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86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2,8699402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36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 dirty="0">
                          <a:effectLst/>
                        </a:rPr>
                        <a:t>2,8993127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15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effectLst/>
                        </a:rPr>
                        <a:t>meu(s); </a:t>
                      </a:r>
                      <a:r>
                        <a:rPr lang="en-US" sz="900" b="1" u="none" strike="noStrike" dirty="0" err="1">
                          <a:effectLst/>
                        </a:rPr>
                        <a:t>minha</a:t>
                      </a:r>
                      <a:r>
                        <a:rPr lang="en-US" sz="900" b="1" u="none" strike="noStrike" dirty="0">
                          <a:effectLst/>
                        </a:rPr>
                        <a:t>(s) 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360 [+99+261+13]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4,4250646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44 [+69+5]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3,5033349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</a:tr>
              <a:tr h="1989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2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 err="1">
                          <a:effectLst/>
                        </a:rPr>
                        <a:t>brasileiro</a:t>
                      </a:r>
                      <a:r>
                        <a:rPr lang="en-US" sz="900" b="1" u="none" strike="noStrike" dirty="0">
                          <a:effectLst/>
                        </a:rPr>
                        <a:t>(s) 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79 [+51]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2,2017836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 dirty="0">
                          <a:effectLst/>
                        </a:rPr>
                        <a:t>2,0416961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16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 err="1">
                          <a:effectLst/>
                        </a:rPr>
                        <a:t>nome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105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4,1503809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30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3,6287383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</a:tr>
              <a:tr h="1522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3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 err="1">
                          <a:effectLst/>
                        </a:rPr>
                        <a:t>cometeu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13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5,834786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 dirty="0">
                          <a:effectLst/>
                        </a:rPr>
                        <a:t>6,5899835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17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 err="1">
                          <a:effectLst/>
                        </a:rPr>
                        <a:t>nós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61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2,5604195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21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2,3077118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</a:tr>
              <a:tr h="1524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effectLst/>
                        </a:rPr>
                        <a:t>contra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64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2,1782299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86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 dirty="0">
                          <a:effectLst/>
                        </a:rPr>
                        <a:t>3,8902069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18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 err="1">
                          <a:effectLst/>
                        </a:rPr>
                        <a:t>pelo</a:t>
                      </a:r>
                      <a:r>
                        <a:rPr lang="en-US" sz="900" b="1" u="none" strike="noStrike" dirty="0">
                          <a:effectLst/>
                        </a:rPr>
                        <a:t>(s); </a:t>
                      </a:r>
                      <a:r>
                        <a:rPr lang="en-US" sz="900" b="1" u="none" strike="noStrike" dirty="0" err="1">
                          <a:effectLst/>
                        </a:rPr>
                        <a:t>pelas</a:t>
                      </a:r>
                      <a:r>
                        <a:rPr lang="en-US" sz="900" b="1" u="none" strike="noStrike" dirty="0">
                          <a:effectLst/>
                        </a:rPr>
                        <a:t> 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337 [+110+25]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2,766924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19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2,3224689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</a:tr>
              <a:tr h="1522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5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 err="1">
                          <a:effectLst/>
                        </a:rPr>
                        <a:t>corrupção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47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3,82856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16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3,5596834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19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 err="1">
                          <a:effectLst/>
                        </a:rPr>
                        <a:t>povo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192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3,4143766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54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2,8700139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</a:tr>
              <a:tr h="1522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6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effectLst/>
                        </a:rPr>
                        <a:t>crime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19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2,315987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4,2606624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20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 err="1">
                          <a:effectLst/>
                        </a:rPr>
                        <a:t>querida</a:t>
                      </a:r>
                      <a:r>
                        <a:rPr lang="en-US" sz="900" b="1" u="none" strike="noStrike" dirty="0">
                          <a:effectLst/>
                        </a:rPr>
                        <a:t>(o) 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43 [+23]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6,5730732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4,1747806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</a:tr>
              <a:tr h="1522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7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effectLst/>
                        </a:rPr>
                        <a:t>Deus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49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3,8466948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2,3250521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21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 err="1">
                          <a:effectLst/>
                        </a:rPr>
                        <a:t>respeito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68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3,0130266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38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3,4592035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</a:tr>
              <a:tr h="1622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8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 err="1">
                          <a:effectLst/>
                        </a:rPr>
                        <a:t>digo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16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3,9124266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3,520067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22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 err="1">
                          <a:effectLst/>
                        </a:rPr>
                        <a:t>responsabilidade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35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2,7620294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15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2,8253493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</a:tr>
              <a:tr h="1729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9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effectLst/>
                        </a:rPr>
                        <a:t>Dilma [+Rousseff]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58 [+14]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8,5534972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45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 dirty="0">
                          <a:effectLst/>
                        </a:rPr>
                        <a:t>9,4730816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23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 err="1">
                          <a:effectLst/>
                        </a:rPr>
                        <a:t>ruas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27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4,0859024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19 [+5]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4,8646547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</a:tr>
              <a:tr h="1522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10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 err="1">
                          <a:effectLst/>
                        </a:rPr>
                        <a:t>eu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303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5,3097035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129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5,3634691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24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 err="1">
                          <a:effectLst/>
                        </a:rPr>
                        <a:t>sou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19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2,7324738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21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4,1625759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</a:tr>
              <a:tr h="1522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11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 err="1">
                          <a:effectLst/>
                        </a:rPr>
                        <a:t>família</a:t>
                      </a:r>
                      <a:r>
                        <a:rPr lang="en-US" sz="900" b="1" u="none" strike="noStrike" dirty="0">
                          <a:effectLst/>
                        </a:rPr>
                        <a:t>(s) 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106+18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4,4832461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8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2,0410379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25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 err="1">
                          <a:effectLst/>
                        </a:rPr>
                        <a:t>você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12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4,7595726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6,2325929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</a:tr>
              <a:tr h="1522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12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 err="1">
                          <a:effectLst/>
                        </a:rPr>
                        <a:t>filho</a:t>
                      </a:r>
                      <a:r>
                        <a:rPr lang="en-US" sz="900" b="1" u="none" strike="noStrike" dirty="0">
                          <a:effectLst/>
                        </a:rPr>
                        <a:t>(s) 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42+18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4,2717867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7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2,9725365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26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 err="1">
                          <a:effectLst/>
                        </a:rPr>
                        <a:t>votar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22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2,4650622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11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2,7507745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</a:tr>
              <a:tr h="1522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13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effectLst/>
                        </a:rPr>
                        <a:t>fora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26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3,2801971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6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2,4504322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27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 err="1">
                          <a:effectLst/>
                        </a:rPr>
                        <a:t>voto</a:t>
                      </a:r>
                      <a:r>
                        <a:rPr lang="en-US" sz="900" b="1" u="none" strike="noStrike" dirty="0">
                          <a:effectLst/>
                        </a:rPr>
                        <a:t>(s)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384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5,799844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152 [+12]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5,7485213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</a:tr>
              <a:tr h="1829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14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 err="1">
                          <a:effectLst/>
                        </a:rPr>
                        <a:t>homenagem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32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3,6513441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28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4,7444112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28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 err="1">
                          <a:effectLst/>
                        </a:rPr>
                        <a:t>vou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17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2,3499745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 dirty="0">
                          <a:effectLst/>
                        </a:rPr>
                        <a:t>2,7181489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2" marR="7252" marT="7252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839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>
            <a:spLocks noGrp="1"/>
          </p:cNvSpPr>
          <p:nvPr>
            <p:ph type="body" idx="1"/>
          </p:nvPr>
        </p:nvSpPr>
        <p:spPr>
          <a:xfrm>
            <a:off x="554056" y="2427734"/>
            <a:ext cx="3621900" cy="16561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600" b="1" dirty="0" smtClean="0">
                <a:latin typeface="Montserrat" panose="020B0604020202020204" charset="0"/>
                <a:ea typeface="Montserrat"/>
                <a:cs typeface="Montserrat"/>
                <a:sym typeface="Montserrat"/>
              </a:rPr>
              <a:t>YES</a:t>
            </a:r>
          </a:p>
          <a:p>
            <a:pPr marL="0" lvl="0" indent="0">
              <a:buNone/>
            </a:pPr>
            <a:r>
              <a:rPr lang="en-US" sz="1600" dirty="0" smtClean="0"/>
              <a:t>‘</a:t>
            </a:r>
            <a:r>
              <a:rPr lang="en-US" sz="1600" i="1" dirty="0" smtClean="0"/>
              <a:t>For</a:t>
            </a:r>
            <a:r>
              <a:rPr lang="en-US" sz="1600" dirty="0" smtClean="0"/>
              <a:t> </a:t>
            </a:r>
            <a:r>
              <a:rPr lang="en-US" sz="1600" dirty="0"/>
              <a:t>the </a:t>
            </a:r>
            <a:r>
              <a:rPr lang="en-US" sz="1600" i="1" dirty="0"/>
              <a:t>family</a:t>
            </a:r>
            <a:r>
              <a:rPr lang="en-US" sz="1600" dirty="0"/>
              <a:t> values; </a:t>
            </a:r>
            <a:r>
              <a:rPr lang="en-US" sz="1600" i="1" dirty="0"/>
              <a:t>for</a:t>
            </a:r>
            <a:r>
              <a:rPr lang="en-US" sz="1600" dirty="0"/>
              <a:t> free and well-mannered men; </a:t>
            </a:r>
            <a:r>
              <a:rPr lang="en-US" sz="1600" i="1" dirty="0"/>
              <a:t>in</a:t>
            </a:r>
            <a:r>
              <a:rPr lang="en-US" sz="1600" dirty="0"/>
              <a:t> </a:t>
            </a:r>
            <a:r>
              <a:rPr lang="en-US" sz="1600" i="1" dirty="0"/>
              <a:t>respect to</a:t>
            </a:r>
            <a:r>
              <a:rPr lang="en-US" sz="1600" dirty="0"/>
              <a:t> my </a:t>
            </a:r>
            <a:r>
              <a:rPr lang="en-US" sz="1600" i="1" dirty="0"/>
              <a:t>people</a:t>
            </a:r>
            <a:r>
              <a:rPr lang="en-US" sz="1600" dirty="0"/>
              <a:t>, of </a:t>
            </a:r>
            <a:r>
              <a:rPr lang="en-US" sz="1600" dirty="0" err="1"/>
              <a:t>Divinópolis</a:t>
            </a:r>
            <a:r>
              <a:rPr lang="en-US" sz="1600" dirty="0"/>
              <a:t> and of all Minas </a:t>
            </a:r>
            <a:r>
              <a:rPr lang="en-US" sz="1600" dirty="0" err="1" smtClean="0"/>
              <a:t>Gerais</a:t>
            </a:r>
            <a:r>
              <a:rPr lang="en-US" sz="1600" dirty="0" smtClean="0"/>
              <a:t> […].’</a:t>
            </a:r>
            <a:endParaRPr sz="1600" b="1" dirty="0">
              <a:latin typeface="Montserrat" panose="020B060402020202020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19"/>
          <p:cNvSpPr txBox="1">
            <a:spLocks noGrp="1"/>
          </p:cNvSpPr>
          <p:nvPr>
            <p:ph type="title"/>
          </p:nvPr>
        </p:nvSpPr>
        <p:spPr>
          <a:xfrm>
            <a:off x="3241650" y="91566"/>
            <a:ext cx="2660700" cy="7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BEING ALTRUISTIC</a:t>
            </a:r>
            <a:endParaRPr dirty="0"/>
          </a:p>
        </p:txBody>
      </p:sp>
      <p:sp>
        <p:nvSpPr>
          <p:cNvPr id="117" name="Google Shape;117;p19"/>
          <p:cNvSpPr txBox="1">
            <a:spLocks noGrp="1"/>
          </p:cNvSpPr>
          <p:nvPr>
            <p:ph type="body" idx="2"/>
          </p:nvPr>
        </p:nvSpPr>
        <p:spPr>
          <a:xfrm>
            <a:off x="4716016" y="2355726"/>
            <a:ext cx="3621900" cy="17413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600" b="1" dirty="0" smtClean="0">
                <a:latin typeface="Montserrat"/>
                <a:ea typeface="Montserrat"/>
                <a:cs typeface="Montserrat"/>
                <a:sym typeface="Montserrat"/>
              </a:rPr>
              <a:t>NO</a:t>
            </a:r>
            <a:endParaRPr sz="1600" b="1" dirty="0"/>
          </a:p>
          <a:p>
            <a:pPr marL="0" lvl="0" indent="0">
              <a:buNone/>
            </a:pPr>
            <a:r>
              <a:rPr lang="en-US" sz="1600" dirty="0" smtClean="0"/>
              <a:t>‘[…] </a:t>
            </a:r>
            <a:r>
              <a:rPr lang="en-US" sz="1600" dirty="0"/>
              <a:t>in defense of the Brazilian people, </a:t>
            </a:r>
            <a:r>
              <a:rPr lang="en-US" sz="1600" i="1" dirty="0"/>
              <a:t>in the name of </a:t>
            </a:r>
            <a:r>
              <a:rPr lang="en-US" sz="1600" dirty="0"/>
              <a:t>Bahia, </a:t>
            </a:r>
            <a:r>
              <a:rPr lang="en-US" sz="1600" i="1" dirty="0"/>
              <a:t>in the name of</a:t>
            </a:r>
            <a:r>
              <a:rPr lang="en-US" sz="1600" dirty="0"/>
              <a:t> my Bahian Southern region, </a:t>
            </a:r>
            <a:r>
              <a:rPr lang="en-US" sz="1600" i="1" dirty="0"/>
              <a:t>in the name of</a:t>
            </a:r>
            <a:r>
              <a:rPr lang="en-US" sz="1600" dirty="0"/>
              <a:t> my city </a:t>
            </a:r>
            <a:r>
              <a:rPr lang="en-US" sz="1600" dirty="0" smtClean="0"/>
              <a:t>Itabuna.’</a:t>
            </a:r>
            <a:endParaRPr sz="1600" dirty="0"/>
          </a:p>
        </p:txBody>
      </p:sp>
      <p:sp>
        <p:nvSpPr>
          <p:cNvPr id="118" name="Google Shape;118;p19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4" name="CaixaDeTexto 3"/>
          <p:cNvSpPr txBox="1"/>
          <p:nvPr/>
        </p:nvSpPr>
        <p:spPr>
          <a:xfrm>
            <a:off x="467544" y="627534"/>
            <a:ext cx="74168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Public speakers tend to express their intentions as if </a:t>
            </a:r>
            <a:r>
              <a:rPr lang="en-US" dirty="0" smtClean="0"/>
              <a:t>not </a:t>
            </a:r>
            <a:r>
              <a:rPr lang="en-US" dirty="0"/>
              <a:t>driven by personal </a:t>
            </a:r>
            <a:r>
              <a:rPr lang="en-US" dirty="0" smtClean="0"/>
              <a:t>interests;</a:t>
            </a:r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they </a:t>
            </a:r>
            <a:r>
              <a:rPr lang="en-US" dirty="0"/>
              <a:t>legitimize their decisions as a response to their voters’ </a:t>
            </a:r>
            <a:r>
              <a:rPr lang="en-US" dirty="0" smtClean="0"/>
              <a:t>well-being.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6232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>
            <a:spLocks noGrp="1"/>
          </p:cNvSpPr>
          <p:nvPr>
            <p:ph type="body" idx="1"/>
          </p:nvPr>
        </p:nvSpPr>
        <p:spPr>
          <a:xfrm>
            <a:off x="755576" y="2208961"/>
            <a:ext cx="3621900" cy="25950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800" b="1" dirty="0" smtClean="0">
                <a:latin typeface="Montserrat"/>
                <a:ea typeface="Montserrat"/>
                <a:cs typeface="Montserrat"/>
                <a:sym typeface="Montserrat"/>
              </a:rPr>
              <a:t>YES</a:t>
            </a:r>
            <a:endParaRPr sz="18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>
              <a:buNone/>
            </a:pPr>
            <a:r>
              <a:rPr lang="en-US" dirty="0"/>
              <a:t>'</a:t>
            </a:r>
            <a:r>
              <a:rPr lang="en-US" dirty="0" smtClean="0"/>
              <a:t>Mr</a:t>
            </a:r>
            <a:r>
              <a:rPr lang="en-US" dirty="0"/>
              <a:t>. President, Mrs. and Mr. Deputies, </a:t>
            </a:r>
            <a:r>
              <a:rPr lang="en-US" i="1" dirty="0"/>
              <a:t>I</a:t>
            </a:r>
            <a:r>
              <a:rPr lang="en-US" dirty="0"/>
              <a:t> vote </a:t>
            </a:r>
            <a:r>
              <a:rPr lang="en-US" i="1" dirty="0"/>
              <a:t>here</a:t>
            </a:r>
            <a:r>
              <a:rPr lang="en-US" dirty="0"/>
              <a:t> today in favor of our children </a:t>
            </a:r>
            <a:r>
              <a:rPr lang="en-US" dirty="0" smtClean="0"/>
              <a:t>[…].’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 smtClean="0"/>
              <a:t>‘If </a:t>
            </a:r>
            <a:r>
              <a:rPr lang="en-US" i="1" dirty="0"/>
              <a:t>we</a:t>
            </a:r>
            <a:r>
              <a:rPr lang="en-US" dirty="0"/>
              <a:t> want to fix Brazil, </a:t>
            </a:r>
            <a:r>
              <a:rPr lang="en-US" i="1" dirty="0"/>
              <a:t>we</a:t>
            </a:r>
            <a:r>
              <a:rPr lang="en-US" dirty="0"/>
              <a:t> need to go until the end</a:t>
            </a:r>
            <a:r>
              <a:rPr lang="en-US" dirty="0" smtClean="0"/>
              <a:t>.’</a:t>
            </a:r>
            <a:endParaRPr dirty="0"/>
          </a:p>
        </p:txBody>
      </p:sp>
      <p:sp>
        <p:nvSpPr>
          <p:cNvPr id="116" name="Google Shape;116;p19"/>
          <p:cNvSpPr txBox="1">
            <a:spLocks noGrp="1"/>
          </p:cNvSpPr>
          <p:nvPr>
            <p:ph type="title"/>
          </p:nvPr>
        </p:nvSpPr>
        <p:spPr>
          <a:xfrm>
            <a:off x="3241650" y="91566"/>
            <a:ext cx="2660700" cy="7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400" dirty="0" smtClean="0"/>
              <a:t>ASSUMING AND SHARING RESPONSIBILITIES</a:t>
            </a:r>
            <a:endParaRPr lang="en-US" sz="1400" dirty="0"/>
          </a:p>
        </p:txBody>
      </p:sp>
      <p:sp>
        <p:nvSpPr>
          <p:cNvPr id="117" name="Google Shape;117;p19"/>
          <p:cNvSpPr txBox="1">
            <a:spLocks noGrp="1"/>
          </p:cNvSpPr>
          <p:nvPr>
            <p:ph type="body" idx="2"/>
          </p:nvPr>
        </p:nvSpPr>
        <p:spPr>
          <a:xfrm>
            <a:off x="4766524" y="2219199"/>
            <a:ext cx="3621900" cy="24407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800" b="1" dirty="0" smtClean="0">
                <a:latin typeface="Montserrat"/>
                <a:ea typeface="Montserrat"/>
                <a:cs typeface="Montserrat"/>
                <a:sym typeface="Montserrat"/>
              </a:rPr>
              <a:t>NO</a:t>
            </a:r>
            <a:endParaRPr b="1" dirty="0"/>
          </a:p>
          <a:p>
            <a:pPr marL="0" lvl="0" indent="0">
              <a:buNone/>
            </a:pPr>
            <a:r>
              <a:rPr lang="en-US" dirty="0" smtClean="0"/>
              <a:t>'[...] </a:t>
            </a:r>
            <a:r>
              <a:rPr lang="en-US" i="1" dirty="0"/>
              <a:t>I</a:t>
            </a:r>
            <a:r>
              <a:rPr lang="en-US" dirty="0"/>
              <a:t> want </a:t>
            </a:r>
            <a:r>
              <a:rPr lang="en-US" i="1" dirty="0"/>
              <a:t>here</a:t>
            </a:r>
            <a:r>
              <a:rPr lang="en-US" dirty="0"/>
              <a:t> forward the vote no in this process</a:t>
            </a:r>
            <a:r>
              <a:rPr lang="en-US" dirty="0" smtClean="0"/>
              <a:t>.’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 smtClean="0"/>
              <a:t>‘And </a:t>
            </a:r>
            <a:r>
              <a:rPr lang="en-US" dirty="0"/>
              <a:t>coup, </a:t>
            </a:r>
            <a:r>
              <a:rPr lang="en-US" i="1" dirty="0"/>
              <a:t>we</a:t>
            </a:r>
            <a:r>
              <a:rPr lang="en-US" dirty="0"/>
              <a:t> cannot vote for it</a:t>
            </a:r>
            <a:r>
              <a:rPr lang="en-US" dirty="0" smtClean="0"/>
              <a:t>.’</a:t>
            </a:r>
            <a:endParaRPr dirty="0"/>
          </a:p>
        </p:txBody>
      </p:sp>
      <p:sp>
        <p:nvSpPr>
          <p:cNvPr id="118" name="Google Shape;118;p19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7" name="CaixaDeTexto 6"/>
          <p:cNvSpPr txBox="1"/>
          <p:nvPr/>
        </p:nvSpPr>
        <p:spPr>
          <a:xfrm>
            <a:off x="539552" y="611272"/>
            <a:ext cx="34563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first person </a:t>
            </a:r>
            <a:r>
              <a:rPr lang="en-US" dirty="0" smtClean="0"/>
              <a:t>singular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personal involvement; strategically </a:t>
            </a:r>
            <a:r>
              <a:rPr lang="en-US" dirty="0"/>
              <a:t>used to announce good news and to indicate that the speaker’s role is important, his or her decision is </a:t>
            </a:r>
            <a:r>
              <a:rPr lang="en-US" dirty="0" smtClean="0"/>
              <a:t>individual.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4283969" y="679950"/>
            <a:ext cx="41044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first person </a:t>
            </a:r>
            <a:r>
              <a:rPr lang="en-US" dirty="0" smtClean="0"/>
              <a:t>plural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induces </a:t>
            </a:r>
            <a:r>
              <a:rPr lang="en-US" dirty="0"/>
              <a:t>interpreters to conceptualize group identity, coalitions, </a:t>
            </a:r>
            <a:r>
              <a:rPr lang="en-US" dirty="0" smtClean="0"/>
              <a:t>parties; shortens </a:t>
            </a:r>
            <a:r>
              <a:rPr lang="en-US" dirty="0"/>
              <a:t>the distance between the Self, </a:t>
            </a:r>
            <a:r>
              <a:rPr lang="en-US"/>
              <a:t>the </a:t>
            </a:r>
            <a:r>
              <a:rPr lang="en-US" smtClean="0"/>
              <a:t>speaker and </a:t>
            </a:r>
            <a:r>
              <a:rPr lang="en-US"/>
              <a:t>the </a:t>
            </a:r>
            <a:r>
              <a:rPr lang="en-US" smtClean="0"/>
              <a:t>interlocutor.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6664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>
            <a:spLocks noGrp="1"/>
          </p:cNvSpPr>
          <p:nvPr>
            <p:ph type="body" idx="1"/>
          </p:nvPr>
        </p:nvSpPr>
        <p:spPr>
          <a:xfrm>
            <a:off x="840975" y="1184604"/>
            <a:ext cx="3621900" cy="296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800" b="1" dirty="0" smtClean="0">
                <a:latin typeface="Montserrat"/>
                <a:ea typeface="Montserrat"/>
                <a:cs typeface="Montserrat"/>
                <a:sym typeface="Montserrat"/>
              </a:rPr>
              <a:t>YES</a:t>
            </a:r>
            <a:endParaRPr sz="18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>
              <a:buNone/>
            </a:pPr>
            <a:r>
              <a:rPr lang="en-US" dirty="0" smtClean="0"/>
              <a:t>‘</a:t>
            </a:r>
            <a:r>
              <a:rPr lang="en-US" dirty="0"/>
              <a:t>Enough of so much </a:t>
            </a:r>
            <a:r>
              <a:rPr lang="en-US" i="1" dirty="0"/>
              <a:t>corruption</a:t>
            </a:r>
            <a:r>
              <a:rPr lang="en-US" dirty="0" smtClean="0"/>
              <a:t>!’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 smtClean="0"/>
              <a:t>‘I </a:t>
            </a:r>
            <a:r>
              <a:rPr lang="en-US" dirty="0"/>
              <a:t>vote yes. Dilma </a:t>
            </a:r>
            <a:r>
              <a:rPr lang="en-US" i="1" dirty="0"/>
              <a:t>out</a:t>
            </a:r>
            <a:r>
              <a:rPr lang="en-US" dirty="0"/>
              <a:t>! PT </a:t>
            </a:r>
            <a:r>
              <a:rPr lang="en-US" i="1" dirty="0"/>
              <a:t>out</a:t>
            </a:r>
            <a:r>
              <a:rPr lang="en-US" dirty="0" smtClean="0"/>
              <a:t>!’</a:t>
            </a:r>
            <a:endParaRPr dirty="0"/>
          </a:p>
        </p:txBody>
      </p:sp>
      <p:sp>
        <p:nvSpPr>
          <p:cNvPr id="116" name="Google Shape;116;p19"/>
          <p:cNvSpPr txBox="1">
            <a:spLocks noGrp="1"/>
          </p:cNvSpPr>
          <p:nvPr>
            <p:ph type="title"/>
          </p:nvPr>
        </p:nvSpPr>
        <p:spPr>
          <a:xfrm>
            <a:off x="3241650" y="91566"/>
            <a:ext cx="2660700" cy="7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 smtClean="0"/>
              <a:t>APPEALING TO EMOTION/</a:t>
            </a:r>
            <a:br>
              <a:rPr lang="en-US" dirty="0" smtClean="0"/>
            </a:br>
            <a:r>
              <a:rPr lang="en-US" dirty="0" smtClean="0"/>
              <a:t>DELEGITIMIZING</a:t>
            </a:r>
            <a:endParaRPr lang="en-US" dirty="0"/>
          </a:p>
        </p:txBody>
      </p:sp>
      <p:sp>
        <p:nvSpPr>
          <p:cNvPr id="117" name="Google Shape;117;p19"/>
          <p:cNvSpPr txBox="1">
            <a:spLocks noGrp="1"/>
          </p:cNvSpPr>
          <p:nvPr>
            <p:ph type="body" idx="2"/>
          </p:nvPr>
        </p:nvSpPr>
        <p:spPr>
          <a:xfrm>
            <a:off x="4681053" y="1184604"/>
            <a:ext cx="3621900" cy="296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800" b="1" dirty="0" smtClean="0">
                <a:latin typeface="Montserrat"/>
                <a:ea typeface="Montserrat"/>
                <a:cs typeface="Montserrat"/>
                <a:sym typeface="Montserrat"/>
              </a:rPr>
              <a:t>NO</a:t>
            </a:r>
            <a:endParaRPr b="1" dirty="0"/>
          </a:p>
          <a:p>
            <a:pPr marL="0" lvl="0" indent="0">
              <a:buNone/>
            </a:pPr>
            <a:r>
              <a:rPr lang="en-US" dirty="0" smtClean="0"/>
              <a:t>‘[…] </a:t>
            </a:r>
            <a:r>
              <a:rPr lang="en-US" dirty="0"/>
              <a:t>I say no to this ridiculous corruption that shames my Country</a:t>
            </a:r>
            <a:r>
              <a:rPr lang="en-US" dirty="0" smtClean="0"/>
              <a:t>.’</a:t>
            </a:r>
          </a:p>
          <a:p>
            <a:pPr marL="0" lvl="0" indent="0">
              <a:buNone/>
            </a:pPr>
            <a:r>
              <a:rPr lang="en-US" dirty="0" smtClean="0"/>
              <a:t>‘No </a:t>
            </a:r>
            <a:r>
              <a:rPr lang="en-US" dirty="0"/>
              <a:t>to the coup. </a:t>
            </a:r>
            <a:r>
              <a:rPr lang="en-US" dirty="0" err="1"/>
              <a:t>Coupists</a:t>
            </a:r>
            <a:r>
              <a:rPr lang="en-US" dirty="0"/>
              <a:t> out</a:t>
            </a:r>
            <a:r>
              <a:rPr lang="en-US" dirty="0" smtClean="0"/>
              <a:t>!’</a:t>
            </a:r>
            <a:endParaRPr dirty="0"/>
          </a:p>
        </p:txBody>
      </p:sp>
      <p:sp>
        <p:nvSpPr>
          <p:cNvPr id="118" name="Google Shape;118;p19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2" name="CaixaDeTexto 1"/>
          <p:cNvSpPr txBox="1"/>
          <p:nvPr/>
        </p:nvSpPr>
        <p:spPr>
          <a:xfrm>
            <a:off x="3995936" y="3651870"/>
            <a:ext cx="4536504" cy="73866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err="1" smtClean="0"/>
              <a:t>Counter</a:t>
            </a:r>
            <a:r>
              <a:rPr lang="pt-BR" dirty="0" smtClean="0"/>
              <a:t>-impeachment </a:t>
            </a:r>
            <a:r>
              <a:rPr lang="en-US" dirty="0" smtClean="0"/>
              <a:t>Brazilians associated </a:t>
            </a:r>
            <a:r>
              <a:rPr lang="en-US" dirty="0"/>
              <a:t>the process with the military coup d’état of 1964, when </a:t>
            </a:r>
            <a:r>
              <a:rPr lang="en-US" dirty="0" smtClean="0"/>
              <a:t>the President  </a:t>
            </a:r>
            <a:r>
              <a:rPr lang="en-US" dirty="0"/>
              <a:t>was </a:t>
            </a:r>
            <a:r>
              <a:rPr lang="en-US" dirty="0" smtClean="0"/>
              <a:t>deposed.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5284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3241650" y="91566"/>
            <a:ext cx="2660700" cy="7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RELIGIOUS DISCOURSE</a:t>
            </a:r>
            <a:endParaRPr dirty="0"/>
          </a:p>
        </p:txBody>
      </p:sp>
      <p:sp>
        <p:nvSpPr>
          <p:cNvPr id="96" name="Google Shape;96;p17"/>
          <p:cNvSpPr txBox="1">
            <a:spLocks noGrp="1"/>
          </p:cNvSpPr>
          <p:nvPr>
            <p:ph type="body" idx="1"/>
          </p:nvPr>
        </p:nvSpPr>
        <p:spPr>
          <a:xfrm>
            <a:off x="916650" y="1047150"/>
            <a:ext cx="7310700" cy="30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smtClean="0"/>
              <a:t>a </a:t>
            </a:r>
            <a:r>
              <a:rPr lang="en-US" dirty="0"/>
              <a:t>common practice among </a:t>
            </a:r>
            <a:r>
              <a:rPr lang="en-US" dirty="0" smtClean="0"/>
              <a:t>politicians;</a:t>
            </a:r>
          </a:p>
          <a:p>
            <a:pPr marL="76200" indent="0">
              <a:buNone/>
            </a:pPr>
            <a:endParaRPr lang="en-US" dirty="0" smtClean="0"/>
          </a:p>
          <a:p>
            <a:r>
              <a:rPr lang="en-US" dirty="0" smtClean="0"/>
              <a:t>used to justify </a:t>
            </a:r>
            <a:r>
              <a:rPr lang="en-US" dirty="0"/>
              <a:t>policy, support </a:t>
            </a:r>
            <a:r>
              <a:rPr lang="en-US" dirty="0" smtClean="0"/>
              <a:t>ideological </a:t>
            </a:r>
            <a:r>
              <a:rPr lang="en-US" dirty="0"/>
              <a:t>positions, present a public persona, and underline </a:t>
            </a:r>
            <a:r>
              <a:rPr lang="en-US" dirty="0" smtClean="0"/>
              <a:t>personal </a:t>
            </a:r>
            <a:r>
              <a:rPr lang="en-US" dirty="0"/>
              <a:t>ethical appeal </a:t>
            </a:r>
            <a:r>
              <a:rPr lang="en-US" dirty="0" smtClean="0"/>
              <a:t>and individual </a:t>
            </a:r>
            <a:r>
              <a:rPr lang="en-US" dirty="0"/>
              <a:t>moral suitability </a:t>
            </a:r>
            <a:r>
              <a:rPr lang="en-US" dirty="0" smtClean="0"/>
              <a:t>(</a:t>
            </a:r>
            <a:r>
              <a:rPr lang="en-US" dirty="0" err="1" smtClean="0"/>
              <a:t>Crines</a:t>
            </a:r>
            <a:r>
              <a:rPr lang="en-US" dirty="0" smtClean="0"/>
              <a:t> &amp; Theakston, 2015).</a:t>
            </a:r>
            <a:endParaRPr lang="en" dirty="0" smtClean="0"/>
          </a:p>
        </p:txBody>
      </p:sp>
      <p:sp>
        <p:nvSpPr>
          <p:cNvPr id="97" name="Google Shape;97;p17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434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YES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19</a:t>
            </a:fld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235" y="483518"/>
            <a:ext cx="4182021" cy="413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4738589" y="699542"/>
            <a:ext cx="578843" cy="1224136"/>
          </a:xfrm>
          <a:prstGeom prst="rect">
            <a:avLst/>
          </a:prstGeom>
          <a:noFill/>
          <a:ln w="19050">
            <a:solidFill>
              <a:srgbClr val="DD7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5000355" y="4011910"/>
            <a:ext cx="551406" cy="612068"/>
          </a:xfrm>
          <a:prstGeom prst="rect">
            <a:avLst/>
          </a:prstGeom>
          <a:noFill/>
          <a:ln w="19050">
            <a:solidFill>
              <a:srgbClr val="DD7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755576" y="1779662"/>
            <a:ext cx="14401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/>
              <a:t>‘May </a:t>
            </a:r>
            <a:r>
              <a:rPr lang="en-US" sz="1600" i="1" dirty="0"/>
              <a:t>God bless</a:t>
            </a:r>
            <a:r>
              <a:rPr lang="en-US" sz="1600" dirty="0"/>
              <a:t> our country, Mr. President.’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8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3241650" y="91566"/>
            <a:ext cx="2660700" cy="7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OVERVIEW</a:t>
            </a:r>
            <a:endParaRPr dirty="0"/>
          </a:p>
        </p:txBody>
      </p:sp>
      <p:sp>
        <p:nvSpPr>
          <p:cNvPr id="96" name="Google Shape;96;p17"/>
          <p:cNvSpPr txBox="1">
            <a:spLocks noGrp="1"/>
          </p:cNvSpPr>
          <p:nvPr>
            <p:ph type="body" idx="1"/>
          </p:nvPr>
        </p:nvSpPr>
        <p:spPr>
          <a:xfrm>
            <a:off x="916650" y="1047150"/>
            <a:ext cx="7310700" cy="30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⊡"/>
            </a:pPr>
            <a:r>
              <a:rPr lang="en" sz="2000" dirty="0" smtClean="0"/>
              <a:t>Scene setting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⊡"/>
            </a:pPr>
            <a:r>
              <a:rPr lang="en" sz="2000" dirty="0" smtClean="0"/>
              <a:t>Motivation</a:t>
            </a:r>
          </a:p>
          <a:p>
            <a:r>
              <a:rPr lang="en" sz="2000" dirty="0"/>
              <a:t>Objectives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⊡"/>
            </a:pPr>
            <a:r>
              <a:rPr lang="en" sz="2000" dirty="0" smtClean="0"/>
              <a:t>Theoretical background: political and media discourse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⊡"/>
            </a:pPr>
            <a:r>
              <a:rPr lang="pt-BR" sz="2000" dirty="0" err="1" smtClean="0"/>
              <a:t>Methodology</a:t>
            </a:r>
            <a:r>
              <a:rPr lang="en" sz="2000" dirty="0" smtClean="0"/>
              <a:t>: corpus-assisted discourse analysis 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⊡"/>
            </a:pPr>
            <a:r>
              <a:rPr lang="en" sz="2000" dirty="0" smtClean="0"/>
              <a:t>Concluding remarks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⊡"/>
            </a:pPr>
            <a:r>
              <a:rPr lang="en" sz="2000" dirty="0" smtClean="0"/>
              <a:t>References</a:t>
            </a:r>
            <a:endParaRPr sz="2000" dirty="0"/>
          </a:p>
        </p:txBody>
      </p:sp>
      <p:sp>
        <p:nvSpPr>
          <p:cNvPr id="97" name="Google Shape;97;p17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20</a:t>
            </a:fld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723543"/>
            <a:ext cx="41338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74540" y="555526"/>
            <a:ext cx="269786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‘[…] never </a:t>
            </a:r>
            <a:r>
              <a:rPr lang="en-US" sz="1600" dirty="0"/>
              <a:t>before in my life, in such a short period of time, have I heard </a:t>
            </a:r>
            <a:r>
              <a:rPr lang="en-US" sz="1600" i="1" dirty="0"/>
              <a:t>God</a:t>
            </a:r>
            <a:r>
              <a:rPr lang="en-US" sz="1600" dirty="0"/>
              <a:t>’s name being used in vain so many </a:t>
            </a:r>
            <a:r>
              <a:rPr lang="en-US" sz="1600" dirty="0" smtClean="0"/>
              <a:t>times</a:t>
            </a:r>
            <a:r>
              <a:rPr lang="en-US" sz="1600" dirty="0"/>
              <a:t> </a:t>
            </a:r>
            <a:r>
              <a:rPr lang="en-US" sz="1600" dirty="0" smtClean="0"/>
              <a:t>[…].’</a:t>
            </a:r>
            <a:endParaRPr lang="pt-BR" sz="1600" dirty="0"/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324272" y="2433001"/>
            <a:ext cx="305885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‘</a:t>
            </a:r>
            <a:r>
              <a:rPr lang="pt-BR" sz="1600" dirty="0" err="1"/>
              <a:t>My</a:t>
            </a:r>
            <a:r>
              <a:rPr lang="pt-BR" sz="1600" dirty="0"/>
              <a:t> </a:t>
            </a:r>
            <a:r>
              <a:rPr lang="pt-BR" sz="1600" i="1" dirty="0" err="1"/>
              <a:t>God</a:t>
            </a:r>
            <a:r>
              <a:rPr lang="pt-BR" sz="1600" dirty="0"/>
              <a:t>! </a:t>
            </a:r>
            <a:r>
              <a:rPr lang="en-US" sz="1600" dirty="0"/>
              <a:t>How much hypocrisy!’</a:t>
            </a:r>
            <a:endParaRPr lang="pt-BR" sz="1600" dirty="0"/>
          </a:p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72108" y="3361843"/>
            <a:ext cx="27003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‘[…] first </a:t>
            </a:r>
            <a:r>
              <a:rPr lang="en-US" sz="1600" dirty="0"/>
              <a:t>of all, I pray that </a:t>
            </a:r>
            <a:r>
              <a:rPr lang="en-US" sz="1600" i="1" dirty="0"/>
              <a:t>God</a:t>
            </a:r>
            <a:r>
              <a:rPr lang="en-US" sz="1600" dirty="0"/>
              <a:t> will bless our beloved Nation, Brazil.’</a:t>
            </a:r>
            <a:endParaRPr lang="pt-BR" sz="16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283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>
            <a:spLocks noGrp="1"/>
          </p:cNvSpPr>
          <p:nvPr>
            <p:ph type="body" idx="1"/>
          </p:nvPr>
        </p:nvSpPr>
        <p:spPr>
          <a:xfrm>
            <a:off x="840975" y="1184604"/>
            <a:ext cx="3621900" cy="296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dirty="0" smtClean="0">
                <a:latin typeface="Montserrat"/>
                <a:ea typeface="Montserrat"/>
                <a:cs typeface="Montserrat"/>
                <a:sym typeface="Montserrat"/>
              </a:rPr>
              <a:t>YES</a:t>
            </a:r>
            <a:endParaRPr sz="18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>
              <a:buNone/>
            </a:pPr>
            <a:r>
              <a:rPr lang="pt-BR" dirty="0" smtClean="0"/>
              <a:t>‘The </a:t>
            </a:r>
            <a:r>
              <a:rPr lang="pt-BR" dirty="0" err="1" smtClean="0"/>
              <a:t>nation</a:t>
            </a:r>
            <a:r>
              <a:rPr lang="pt-BR" dirty="0" smtClean="0"/>
              <a:t> </a:t>
            </a:r>
            <a:r>
              <a:rPr lang="pt-BR" dirty="0" err="1" smtClean="0"/>
              <a:t>demands</a:t>
            </a:r>
            <a:r>
              <a:rPr lang="pt-BR" dirty="0" smtClean="0"/>
              <a:t> </a:t>
            </a:r>
            <a:r>
              <a:rPr lang="pt-BR" dirty="0" err="1" smtClean="0"/>
              <a:t>change</a:t>
            </a:r>
            <a:r>
              <a:rPr lang="pt-BR" dirty="0" smtClean="0"/>
              <a:t>.’</a:t>
            </a:r>
            <a:endParaRPr dirty="0"/>
          </a:p>
        </p:txBody>
      </p:sp>
      <p:sp>
        <p:nvSpPr>
          <p:cNvPr id="116" name="Google Shape;116;p19"/>
          <p:cNvSpPr txBox="1">
            <a:spLocks noGrp="1"/>
          </p:cNvSpPr>
          <p:nvPr>
            <p:ph type="title"/>
          </p:nvPr>
        </p:nvSpPr>
        <p:spPr>
          <a:xfrm>
            <a:off x="3241650" y="91566"/>
            <a:ext cx="2660700" cy="7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PATRIOTISM</a:t>
            </a:r>
            <a:endParaRPr dirty="0"/>
          </a:p>
        </p:txBody>
      </p:sp>
      <p:sp>
        <p:nvSpPr>
          <p:cNvPr id="117" name="Google Shape;117;p19"/>
          <p:cNvSpPr txBox="1">
            <a:spLocks noGrp="1"/>
          </p:cNvSpPr>
          <p:nvPr>
            <p:ph type="body" idx="2"/>
          </p:nvPr>
        </p:nvSpPr>
        <p:spPr>
          <a:xfrm>
            <a:off x="4681053" y="1184604"/>
            <a:ext cx="3621900" cy="296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dirty="0" smtClean="0">
                <a:latin typeface="Montserrat"/>
                <a:ea typeface="Montserrat"/>
                <a:cs typeface="Montserrat"/>
                <a:sym typeface="Montserrat"/>
              </a:rPr>
              <a:t>NO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dirty="0">
                <a:latin typeface="Montserrat"/>
                <a:sym typeface="Montserrat"/>
              </a:rPr>
              <a:t>Ø</a:t>
            </a:r>
            <a:endParaRPr b="1" dirty="0"/>
          </a:p>
        </p:txBody>
      </p:sp>
      <p:sp>
        <p:nvSpPr>
          <p:cNvPr id="118" name="Google Shape;118;p19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2" name="CaixaDeTexto 1"/>
          <p:cNvSpPr txBox="1"/>
          <p:nvPr/>
        </p:nvSpPr>
        <p:spPr>
          <a:xfrm>
            <a:off x="539552" y="558787"/>
            <a:ext cx="5131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 </a:t>
            </a:r>
            <a:r>
              <a:rPr lang="en-US" sz="1600" dirty="0"/>
              <a:t>concept mostly associated with right-wing </a:t>
            </a:r>
            <a:r>
              <a:rPr lang="en-US" sz="1600" dirty="0" smtClean="0"/>
              <a:t>principles: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45427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ctrTitle" idx="4294967295"/>
          </p:nvPr>
        </p:nvSpPr>
        <p:spPr>
          <a:xfrm>
            <a:off x="1705671" y="1131591"/>
            <a:ext cx="59364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>
                <a:solidFill>
                  <a:srgbClr val="FF9E00"/>
                </a:solidFill>
              </a:rPr>
              <a:t>CONCLUDING REMARKS</a:t>
            </a:r>
            <a:endParaRPr sz="2000" dirty="0">
              <a:solidFill>
                <a:srgbClr val="FF9E00"/>
              </a:solidFill>
            </a:endParaRPr>
          </a:p>
        </p:txBody>
      </p:sp>
      <p:sp>
        <p:nvSpPr>
          <p:cNvPr id="103" name="Google Shape;103;p18"/>
          <p:cNvSpPr txBox="1">
            <a:spLocks noGrp="1"/>
          </p:cNvSpPr>
          <p:nvPr>
            <p:ph type="subTitle" idx="4294967295"/>
          </p:nvPr>
        </p:nvSpPr>
        <p:spPr>
          <a:xfrm>
            <a:off x="763230" y="1707655"/>
            <a:ext cx="7632848" cy="23762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" sz="1400" dirty="0" smtClean="0">
                <a:solidFill>
                  <a:schemeClr val="bg1"/>
                </a:solidFill>
              </a:rPr>
              <a:t>B</a:t>
            </a:r>
            <a:r>
              <a:rPr lang="en-US" sz="1400" dirty="0" err="1" smtClean="0">
                <a:solidFill>
                  <a:schemeClr val="bg1"/>
                </a:solidFill>
              </a:rPr>
              <a:t>oth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Y and N repeatedly resort to (de)legitimization strategies </a:t>
            </a:r>
            <a:r>
              <a:rPr lang="en-US" sz="14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en-US" sz="1400" dirty="0" smtClean="0">
                <a:solidFill>
                  <a:schemeClr val="bg1"/>
                </a:solidFill>
              </a:rPr>
              <a:t>political rhetoric;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chemeClr val="bg1"/>
                </a:solidFill>
              </a:rPr>
              <a:t>appeal </a:t>
            </a:r>
            <a:r>
              <a:rPr lang="en-US" sz="1400" dirty="0">
                <a:solidFill>
                  <a:schemeClr val="bg1"/>
                </a:solidFill>
              </a:rPr>
              <a:t>to </a:t>
            </a:r>
            <a:r>
              <a:rPr lang="en-US" sz="1400" dirty="0" smtClean="0">
                <a:solidFill>
                  <a:schemeClr val="bg1"/>
                </a:solidFill>
              </a:rPr>
              <a:t>emotion was </a:t>
            </a:r>
            <a:r>
              <a:rPr lang="en-US" sz="1400" dirty="0">
                <a:solidFill>
                  <a:schemeClr val="bg1"/>
                </a:solidFill>
              </a:rPr>
              <a:t>observed among N and Y </a:t>
            </a:r>
            <a:r>
              <a:rPr lang="en-US" sz="1400" dirty="0" smtClean="0">
                <a:solidFill>
                  <a:schemeClr val="bg1"/>
                </a:solidFill>
              </a:rPr>
              <a:t>keywords: altruism;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sz="1400" i="1" dirty="0" smtClean="0">
                <a:solidFill>
                  <a:schemeClr val="bg1"/>
                </a:solidFill>
              </a:rPr>
              <a:t>Deus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was recurrent in the Deputies’ speeches who voted for and against the </a:t>
            </a:r>
            <a:r>
              <a:rPr lang="en-US" sz="1400" dirty="0" smtClean="0">
                <a:solidFill>
                  <a:schemeClr val="bg1"/>
                </a:solidFill>
              </a:rPr>
              <a:t>process </a:t>
            </a:r>
            <a:r>
              <a:rPr lang="en-US" sz="14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different contexts;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chemeClr val="bg1"/>
                </a:solidFill>
                <a:sym typeface="Wingdings" panose="05000000000000000000" pitchFamily="2" charset="2"/>
              </a:rPr>
              <a:t>Patriotism  Y;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chemeClr val="bg1"/>
                </a:solidFill>
              </a:rPr>
              <a:t>crude </a:t>
            </a:r>
            <a:r>
              <a:rPr lang="en-US" sz="1400" dirty="0">
                <a:solidFill>
                  <a:schemeClr val="bg1"/>
                </a:solidFill>
              </a:rPr>
              <a:t>counting of word hits is not enough to reach </a:t>
            </a:r>
            <a:r>
              <a:rPr lang="en-US" sz="1400" dirty="0" smtClean="0">
                <a:solidFill>
                  <a:schemeClr val="bg1"/>
                </a:solidFill>
              </a:rPr>
              <a:t>generalizations </a:t>
            </a:r>
            <a:r>
              <a:rPr lang="en-US" sz="14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en-US" sz="1400" dirty="0" smtClean="0">
                <a:solidFill>
                  <a:schemeClr val="bg1"/>
                </a:solidFill>
              </a:rPr>
              <a:t>votes favorable to the process were almost 3 times the unfavorable votes.</a:t>
            </a:r>
            <a:endParaRPr sz="1400" dirty="0">
              <a:solidFill>
                <a:schemeClr val="bg1"/>
              </a:solidFill>
            </a:endParaRPr>
          </a:p>
        </p:txBody>
      </p:sp>
      <p:grpSp>
        <p:nvGrpSpPr>
          <p:cNvPr id="104" name="Google Shape;104;p18"/>
          <p:cNvGrpSpPr/>
          <p:nvPr/>
        </p:nvGrpSpPr>
        <p:grpSpPr>
          <a:xfrm>
            <a:off x="4437226" y="499001"/>
            <a:ext cx="473290" cy="632590"/>
            <a:chOff x="6730350" y="2315900"/>
            <a:chExt cx="257700" cy="420100"/>
          </a:xfrm>
        </p:grpSpPr>
        <p:sp>
          <p:nvSpPr>
            <p:cNvPr id="105" name="Google Shape;105;p18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6" name="Google Shape;106;p18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7" name="Google Shape;107;p18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8" name="Google Shape;108;p18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9" name="Google Shape;109;p18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110" name="Google Shape;110;p18"/>
          <p:cNvSpPr txBox="1">
            <a:spLocks noGrp="1"/>
          </p:cNvSpPr>
          <p:nvPr>
            <p:ph type="sldNum" idx="12"/>
          </p:nvPr>
        </p:nvSpPr>
        <p:spPr>
          <a:xfrm>
            <a:off x="-125" y="4593050"/>
            <a:ext cx="9144000" cy="55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6"/>
          <p:cNvSpPr txBox="1">
            <a:spLocks noGrp="1"/>
          </p:cNvSpPr>
          <p:nvPr>
            <p:ph type="title"/>
          </p:nvPr>
        </p:nvSpPr>
        <p:spPr>
          <a:xfrm>
            <a:off x="3241650" y="91566"/>
            <a:ext cx="2660700" cy="7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REFERENCES</a:t>
            </a:r>
            <a:endParaRPr dirty="0"/>
          </a:p>
        </p:txBody>
      </p:sp>
      <p:sp>
        <p:nvSpPr>
          <p:cNvPr id="300" name="Google Shape;300;p36"/>
          <p:cNvSpPr txBox="1">
            <a:spLocks noGrp="1"/>
          </p:cNvSpPr>
          <p:nvPr>
            <p:ph type="body" idx="1"/>
          </p:nvPr>
        </p:nvSpPr>
        <p:spPr>
          <a:xfrm>
            <a:off x="899592" y="627534"/>
            <a:ext cx="7310700" cy="17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600" dirty="0"/>
              <a:t>Chilton, P. (2004). </a:t>
            </a:r>
            <a:r>
              <a:rPr lang="en-US" sz="1600" i="1" dirty="0" err="1"/>
              <a:t>Analysing</a:t>
            </a:r>
            <a:r>
              <a:rPr lang="en-US" sz="1600" i="1" dirty="0"/>
              <a:t> political discourse: Theory and practice</a:t>
            </a:r>
            <a:r>
              <a:rPr lang="en-US" sz="1600" dirty="0"/>
              <a:t>. London and New York: Routledge. </a:t>
            </a:r>
            <a:endParaRPr lang="en-US" sz="1600" dirty="0" smtClean="0"/>
          </a:p>
          <a:p>
            <a:r>
              <a:rPr lang="en-US" sz="1600" dirty="0" err="1"/>
              <a:t>Crines</a:t>
            </a:r>
            <a:r>
              <a:rPr lang="en-US" sz="1600" dirty="0"/>
              <a:t>, A. S., &amp; Theakston, K. (2015). 'Doing God' in Number 10: British prime ministers, religion and political rhetoric. </a:t>
            </a:r>
            <a:r>
              <a:rPr lang="en-US" sz="1600" i="1" dirty="0"/>
              <a:t>Politics and Religion</a:t>
            </a:r>
            <a:r>
              <a:rPr lang="en-US" sz="1600" dirty="0"/>
              <a:t>, 8 (1). 155 - 177.</a:t>
            </a:r>
            <a:endParaRPr lang="en-US" sz="1600" dirty="0" smtClean="0"/>
          </a:p>
          <a:p>
            <a:r>
              <a:rPr lang="en-US" sz="1600" dirty="0" err="1"/>
              <a:t>Dylgjeri</a:t>
            </a:r>
            <a:r>
              <a:rPr lang="en-US" sz="1600" dirty="0"/>
              <a:t>, A. (2017). Analysis of speech acts in political speeches. </a:t>
            </a:r>
            <a:r>
              <a:rPr lang="en-US" sz="1600" i="1" dirty="0"/>
              <a:t>European Journal of social Sciences Studies</a:t>
            </a:r>
            <a:r>
              <a:rPr lang="en-US" sz="1600" dirty="0"/>
              <a:t>, 2(2), 19-25</a:t>
            </a:r>
            <a:endParaRPr lang="pt-BR" sz="1600" dirty="0"/>
          </a:p>
          <a:p>
            <a:r>
              <a:rPr lang="en-US" sz="1600" dirty="0" smtClean="0"/>
              <a:t>Fairclough</a:t>
            </a:r>
            <a:r>
              <a:rPr lang="en-US" sz="1600" dirty="0"/>
              <a:t>, N. (1989). </a:t>
            </a:r>
            <a:r>
              <a:rPr lang="en-US" sz="1600" i="1" dirty="0"/>
              <a:t>Language and Power</a:t>
            </a:r>
            <a:r>
              <a:rPr lang="en-US" sz="1600" dirty="0"/>
              <a:t>. London: Longman</a:t>
            </a:r>
            <a:r>
              <a:rPr lang="en-US" sz="1600" dirty="0" smtClean="0"/>
              <a:t>.</a:t>
            </a:r>
          </a:p>
          <a:p>
            <a:r>
              <a:rPr lang="en-US" sz="1600" dirty="0" err="1"/>
              <a:t>Partington</a:t>
            </a:r>
            <a:r>
              <a:rPr lang="en-US" sz="1600" dirty="0"/>
              <a:t>, A. S. (2003). </a:t>
            </a:r>
            <a:r>
              <a:rPr lang="en-US" sz="1600" i="1" dirty="0"/>
              <a:t>The linguistics of political argument: The spin-doctor and the wolf-pack at the White House</a:t>
            </a:r>
            <a:r>
              <a:rPr lang="en-US" sz="1600" dirty="0"/>
              <a:t>. London: Routledge.</a:t>
            </a:r>
            <a:endParaRPr lang="pt-BR" sz="1600" dirty="0"/>
          </a:p>
          <a:p>
            <a:r>
              <a:rPr lang="en-US" sz="1600" dirty="0" err="1" smtClean="0"/>
              <a:t>Reys</a:t>
            </a:r>
            <a:r>
              <a:rPr lang="en-US" sz="1600" dirty="0"/>
              <a:t>, A. (2011). Strategies of legitimization in political discourse: from words to actions. </a:t>
            </a:r>
            <a:r>
              <a:rPr lang="en-US" sz="1600" i="1" dirty="0"/>
              <a:t>Discourse &amp; Society</a:t>
            </a:r>
            <a:r>
              <a:rPr lang="en-US" sz="1600" dirty="0"/>
              <a:t>, 22(6), 781–807</a:t>
            </a:r>
            <a:r>
              <a:rPr lang="en-US" sz="1600" dirty="0" smtClean="0"/>
              <a:t>.</a:t>
            </a:r>
            <a:r>
              <a:rPr lang="en-US" sz="1600" dirty="0"/>
              <a:t> </a:t>
            </a:r>
            <a:endParaRPr lang="en-US" sz="1600" dirty="0" smtClean="0"/>
          </a:p>
          <a:p>
            <a:r>
              <a:rPr lang="en-US" sz="1600" dirty="0" smtClean="0"/>
              <a:t>Scott</a:t>
            </a:r>
            <a:r>
              <a:rPr lang="en-US" sz="1600" dirty="0"/>
              <a:t>, M. (2016). </a:t>
            </a:r>
            <a:r>
              <a:rPr lang="en-US" sz="1600" i="1" dirty="0" err="1"/>
              <a:t>WordSmith</a:t>
            </a:r>
            <a:r>
              <a:rPr lang="en-US" sz="1600" i="1" dirty="0"/>
              <a:t> Tools version 7</a:t>
            </a:r>
            <a:r>
              <a:rPr lang="en-US" sz="1600" dirty="0"/>
              <a:t>. Stroud: Lexical Analysis Software.</a:t>
            </a:r>
            <a:endParaRPr lang="pt-BR" sz="1600" dirty="0"/>
          </a:p>
          <a:p>
            <a:pPr marL="76200" indent="0">
              <a:buNone/>
            </a:pPr>
            <a:endParaRPr lang="pt-BR" sz="1600" dirty="0"/>
          </a:p>
          <a:p>
            <a:endParaRPr lang="pt-BR" sz="1600" dirty="0" smtClean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301" name="Google Shape;301;p36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5"/>
          <p:cNvSpPr txBox="1">
            <a:spLocks noGrp="1"/>
          </p:cNvSpPr>
          <p:nvPr>
            <p:ph type="ctrTitle" idx="4294967295"/>
          </p:nvPr>
        </p:nvSpPr>
        <p:spPr>
          <a:xfrm>
            <a:off x="3635896" y="267494"/>
            <a:ext cx="2027128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/>
              <a:t>ANY QUESTIONS?</a:t>
            </a:r>
            <a:endParaRPr sz="1800" dirty="0"/>
          </a:p>
        </p:txBody>
      </p:sp>
      <p:sp>
        <p:nvSpPr>
          <p:cNvPr id="292" name="Google Shape;292;p35"/>
          <p:cNvSpPr txBox="1">
            <a:spLocks noGrp="1"/>
          </p:cNvSpPr>
          <p:nvPr>
            <p:ph type="subTitle" idx="4294967295"/>
          </p:nvPr>
        </p:nvSpPr>
        <p:spPr>
          <a:xfrm>
            <a:off x="1275150" y="1563713"/>
            <a:ext cx="6593700" cy="7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b="1" dirty="0" err="1" smtClean="0"/>
              <a:t>Thank</a:t>
            </a:r>
            <a:r>
              <a:rPr lang="en" b="1" dirty="0" smtClean="0"/>
              <a:t> you!</a:t>
            </a:r>
          </a:p>
          <a:p>
            <a:pPr marL="0" lvl="0" indent="0" algn="ctr">
              <a:buNone/>
            </a:pPr>
            <a:r>
              <a:rPr lang="ru-RU" dirty="0" smtClean="0"/>
              <a:t>Спасибо</a:t>
            </a:r>
            <a:endParaRPr b="1" dirty="0"/>
          </a:p>
        </p:txBody>
      </p:sp>
      <p:sp>
        <p:nvSpPr>
          <p:cNvPr id="293" name="Google Shape;293;p35"/>
          <p:cNvSpPr txBox="1">
            <a:spLocks noGrp="1"/>
          </p:cNvSpPr>
          <p:nvPr>
            <p:ph type="body" idx="4294967295"/>
          </p:nvPr>
        </p:nvSpPr>
        <p:spPr>
          <a:xfrm>
            <a:off x="1275150" y="2233800"/>
            <a:ext cx="6593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/>
              <a:t>You can find me at</a:t>
            </a:r>
            <a:endParaRPr sz="1800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800" dirty="0" smtClean="0"/>
              <a:t>rozanereb@gmail.com</a:t>
            </a:r>
            <a:endParaRPr sz="1800" dirty="0"/>
          </a:p>
        </p:txBody>
      </p:sp>
      <p:sp>
        <p:nvSpPr>
          <p:cNvPr id="294" name="Google Shape;294;p35"/>
          <p:cNvSpPr txBox="1">
            <a:spLocks noGrp="1"/>
          </p:cNvSpPr>
          <p:nvPr>
            <p:ph type="sldNum" idx="12"/>
          </p:nvPr>
        </p:nvSpPr>
        <p:spPr>
          <a:xfrm>
            <a:off x="-125" y="4593050"/>
            <a:ext cx="9144000" cy="55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>
            <a:spLocks noGrp="1"/>
          </p:cNvSpPr>
          <p:nvPr>
            <p:ph type="title"/>
          </p:nvPr>
        </p:nvSpPr>
        <p:spPr>
          <a:xfrm>
            <a:off x="3241650" y="91566"/>
            <a:ext cx="2660700" cy="7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The Lower House voting: </a:t>
            </a:r>
            <a:br>
              <a:rPr lang="en" dirty="0" smtClean="0"/>
            </a:br>
            <a:r>
              <a:rPr lang="en" dirty="0" smtClean="0"/>
              <a:t>17 April 2016</a:t>
            </a:r>
            <a:endParaRPr dirty="0"/>
          </a:p>
        </p:txBody>
      </p:sp>
      <p:sp>
        <p:nvSpPr>
          <p:cNvPr id="134" name="Google Shape;134;p21"/>
          <p:cNvSpPr txBox="1">
            <a:spLocks noGrp="1"/>
          </p:cNvSpPr>
          <p:nvPr>
            <p:ph type="body" idx="1"/>
          </p:nvPr>
        </p:nvSpPr>
        <p:spPr>
          <a:xfrm>
            <a:off x="1569450" y="3672222"/>
            <a:ext cx="6005100" cy="10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pt-BR" sz="1400" dirty="0" err="1" smtClean="0"/>
              <a:t>Voting</a:t>
            </a:r>
            <a:r>
              <a:rPr lang="pt-BR" sz="1400" dirty="0" smtClean="0"/>
              <a:t> </a:t>
            </a:r>
            <a:r>
              <a:rPr lang="pt-BR" sz="1400" dirty="0" err="1" smtClean="0"/>
              <a:t>of</a:t>
            </a:r>
            <a:r>
              <a:rPr lang="pt-BR" sz="1400" dirty="0" smtClean="0"/>
              <a:t> </a:t>
            </a:r>
            <a:r>
              <a:rPr lang="pt-BR" sz="1400" dirty="0" err="1" smtClean="0"/>
              <a:t>left-wing</a:t>
            </a:r>
            <a:r>
              <a:rPr lang="pt-BR" sz="1400" dirty="0" smtClean="0"/>
              <a:t> </a:t>
            </a:r>
            <a:r>
              <a:rPr lang="pt-BR" sz="1400" dirty="0" err="1" smtClean="0"/>
              <a:t>President</a:t>
            </a:r>
            <a:r>
              <a:rPr lang="pt-BR" sz="1400" dirty="0" smtClean="0"/>
              <a:t> Dilma </a:t>
            </a:r>
            <a:r>
              <a:rPr lang="pt-BR" sz="1400" dirty="0" err="1" smtClean="0"/>
              <a:t>Rousseff’s</a:t>
            </a:r>
            <a:r>
              <a:rPr lang="pt-BR" sz="1400" dirty="0" smtClean="0"/>
              <a:t> impeachment </a:t>
            </a:r>
            <a:r>
              <a:rPr lang="pt-BR" sz="1400" dirty="0" smtClean="0">
                <a:sym typeface="Wingdings" panose="05000000000000000000" pitchFamily="2" charset="2"/>
              </a:rPr>
              <a:t> </a:t>
            </a:r>
            <a:r>
              <a:rPr lang="en-US" sz="1400" dirty="0"/>
              <a:t>breaking fiscal laws in </a:t>
            </a:r>
            <a:r>
              <a:rPr lang="en-US" sz="1400" dirty="0" smtClean="0"/>
              <a:t>managing federal budget;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sz="1400" dirty="0" smtClean="0"/>
              <a:t>Process is sent to Senate </a:t>
            </a:r>
            <a:r>
              <a:rPr lang="en-US" sz="1400" dirty="0" smtClean="0">
                <a:sym typeface="Wingdings" panose="05000000000000000000" pitchFamily="2" charset="2"/>
              </a:rPr>
              <a:t> impeachment accepted.</a:t>
            </a:r>
            <a:endParaRPr sz="1400" dirty="0"/>
          </a:p>
        </p:txBody>
      </p:sp>
      <p:sp>
        <p:nvSpPr>
          <p:cNvPr id="135" name="Google Shape;135;p21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138" y="915566"/>
            <a:ext cx="389572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3241650" y="91566"/>
            <a:ext cx="2660700" cy="7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MOTIVATION: MEMES</a:t>
            </a:r>
            <a:endParaRPr dirty="0"/>
          </a:p>
        </p:txBody>
      </p:sp>
      <p:sp>
        <p:nvSpPr>
          <p:cNvPr id="97" name="Google Shape;97;p17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6" name="image1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979712" y="472919"/>
            <a:ext cx="1605915" cy="1491615"/>
          </a:xfrm>
          <a:prstGeom prst="rect">
            <a:avLst/>
          </a:prstGeom>
          <a:ln/>
        </p:spPr>
      </p:pic>
      <p:pic>
        <p:nvPicPr>
          <p:cNvPr id="7" name="image3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1907704" y="2758397"/>
            <a:ext cx="2451735" cy="1955165"/>
          </a:xfrm>
          <a:prstGeom prst="rect">
            <a:avLst/>
          </a:prstGeom>
          <a:ln/>
        </p:spPr>
      </p:pic>
      <p:pic>
        <p:nvPicPr>
          <p:cNvPr id="8" name="Imagem 7"/>
          <p:cNvPicPr/>
          <p:nvPr/>
        </p:nvPicPr>
        <p:blipFill>
          <a:blip r:embed="rId5"/>
          <a:stretch>
            <a:fillRect/>
          </a:stretch>
        </p:blipFill>
        <p:spPr>
          <a:xfrm>
            <a:off x="5436096" y="627534"/>
            <a:ext cx="3065026" cy="2103327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111731" y="1973003"/>
            <a:ext cx="34676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‘</a:t>
            </a:r>
            <a:r>
              <a:rPr lang="en-US" dirty="0"/>
              <a:t>For free </a:t>
            </a:r>
            <a:r>
              <a:rPr lang="en-US" dirty="0" err="1"/>
              <a:t>wi-fi</a:t>
            </a:r>
            <a:r>
              <a:rPr lang="en-US" dirty="0"/>
              <a:t> all over Brazil I vote yes</a:t>
            </a:r>
            <a:r>
              <a:rPr lang="en-US" dirty="0" smtClean="0"/>
              <a:t>!!!’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4427984" y="3735979"/>
            <a:ext cx="43204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Rats</a:t>
            </a:r>
            <a:r>
              <a:rPr lang="en-US" dirty="0"/>
              <a:t>: </a:t>
            </a:r>
            <a:r>
              <a:rPr lang="en-US" dirty="0" smtClean="0"/>
              <a:t>‘In </a:t>
            </a:r>
            <a:r>
              <a:rPr lang="en-US" dirty="0"/>
              <a:t>the name of God I vote yes!; May God help us, I vote yes!; I vote yes, God is great</a:t>
            </a:r>
            <a:r>
              <a:rPr lang="en-US" dirty="0" smtClean="0"/>
              <a:t>!.’ </a:t>
            </a:r>
          </a:p>
          <a:p>
            <a:r>
              <a:rPr lang="en-US" b="1" dirty="0" smtClean="0"/>
              <a:t>God</a:t>
            </a:r>
            <a:r>
              <a:rPr lang="en-US" dirty="0"/>
              <a:t>: </a:t>
            </a:r>
            <a:r>
              <a:rPr lang="en-US" dirty="0" smtClean="0"/>
              <a:t>‘Come </a:t>
            </a:r>
            <a:r>
              <a:rPr lang="en-US" dirty="0"/>
              <a:t>on! Leave me out of this!’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5374262" y="2730861"/>
            <a:ext cx="31886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‘</a:t>
            </a:r>
            <a:r>
              <a:rPr lang="en-US" dirty="0"/>
              <a:t>In the name of my family, I vote yes.’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48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3241650" y="91566"/>
            <a:ext cx="2660700" cy="7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MOTIVATION: MEDIA</a:t>
            </a:r>
            <a:endParaRPr dirty="0"/>
          </a:p>
        </p:txBody>
      </p:sp>
      <p:sp>
        <p:nvSpPr>
          <p:cNvPr id="97" name="Google Shape;97;p17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9" name="image2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195736" y="1557962"/>
            <a:ext cx="2504623" cy="2597964"/>
          </a:xfrm>
          <a:prstGeom prst="rect">
            <a:avLst/>
          </a:prstGeom>
          <a:ln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55526"/>
            <a:ext cx="386002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539552" y="2081761"/>
            <a:ext cx="1512168" cy="15696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ln>
                  <a:solidFill>
                    <a:schemeClr val="tx1"/>
                  </a:solidFill>
                </a:ln>
              </a:rPr>
              <a:t>God overthrows </a:t>
            </a:r>
            <a:r>
              <a:rPr lang="en-US" sz="1200" b="1" dirty="0" smtClean="0">
                <a:ln>
                  <a:solidFill>
                    <a:schemeClr val="tx1"/>
                  </a:solidFill>
                </a:ln>
              </a:rPr>
              <a:t>Brazil’s president</a:t>
            </a:r>
          </a:p>
          <a:p>
            <a:r>
              <a:rPr lang="en-US" sz="1200" dirty="0" smtClean="0">
                <a:ln>
                  <a:solidFill>
                    <a:schemeClr val="tx1"/>
                  </a:solidFill>
                </a:ln>
              </a:rPr>
              <a:t>Deputies </a:t>
            </a:r>
            <a:r>
              <a:rPr lang="en-US" sz="1200" dirty="0">
                <a:ln>
                  <a:solidFill>
                    <a:schemeClr val="tx1"/>
                  </a:solidFill>
                </a:ln>
              </a:rPr>
              <a:t>justify their </a:t>
            </a:r>
            <a:r>
              <a:rPr lang="en-US" sz="1200" dirty="0" smtClean="0">
                <a:ln>
                  <a:solidFill>
                    <a:schemeClr val="tx1"/>
                  </a:solidFill>
                </a:ln>
              </a:rPr>
              <a:t>votes </a:t>
            </a:r>
            <a:r>
              <a:rPr lang="en-US" sz="1200" dirty="0">
                <a:ln>
                  <a:solidFill>
                    <a:schemeClr val="tx1"/>
                  </a:solidFill>
                </a:ln>
              </a:rPr>
              <a:t>in God, </a:t>
            </a:r>
            <a:r>
              <a:rPr lang="en-US" sz="1200" dirty="0" smtClean="0">
                <a:ln>
                  <a:solidFill>
                    <a:schemeClr val="tx1"/>
                  </a:solidFill>
                </a:ln>
              </a:rPr>
              <a:t>morality </a:t>
            </a:r>
            <a:r>
              <a:rPr lang="en-US" sz="1200" dirty="0">
                <a:ln>
                  <a:solidFill>
                    <a:schemeClr val="tx1"/>
                  </a:solidFill>
                </a:ln>
              </a:rPr>
              <a:t>and </a:t>
            </a:r>
            <a:r>
              <a:rPr lang="en-US" sz="1200" dirty="0" smtClean="0">
                <a:ln>
                  <a:solidFill>
                    <a:schemeClr val="tx1"/>
                  </a:solidFill>
                </a:ln>
              </a:rPr>
              <a:t>the </a:t>
            </a:r>
            <a:r>
              <a:rPr lang="en-US" sz="1200" dirty="0">
                <a:ln>
                  <a:solidFill>
                    <a:schemeClr val="tx1"/>
                  </a:solidFill>
                </a:ln>
              </a:rPr>
              <a:t>family: the real motive </a:t>
            </a:r>
            <a:r>
              <a:rPr lang="en-US" sz="1200" dirty="0" smtClean="0">
                <a:ln>
                  <a:solidFill>
                    <a:schemeClr val="tx1"/>
                  </a:solidFill>
                </a:ln>
              </a:rPr>
              <a:t>behind </a:t>
            </a:r>
            <a:r>
              <a:rPr lang="en-US" sz="1200" dirty="0">
                <a:ln>
                  <a:solidFill>
                    <a:schemeClr val="tx1"/>
                  </a:solidFill>
                </a:ln>
              </a:rPr>
              <a:t>the vote is forgotten</a:t>
            </a:r>
            <a:endParaRPr lang="pt-BR" sz="12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228184" y="3581603"/>
            <a:ext cx="2016224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200" dirty="0" err="1" smtClean="0">
                <a:ln w="12700">
                  <a:solidFill>
                    <a:schemeClr val="tx1"/>
                  </a:solidFill>
                </a:ln>
              </a:rPr>
              <a:t>What</a:t>
            </a:r>
            <a:r>
              <a:rPr lang="pt-BR" sz="1200" dirty="0" smtClean="0">
                <a:ln w="12700">
                  <a:solidFill>
                    <a:schemeClr val="tx1"/>
                  </a:solidFill>
                </a:ln>
              </a:rPr>
              <a:t> do </a:t>
            </a:r>
            <a:r>
              <a:rPr lang="pt-BR" sz="1200" dirty="0" err="1" smtClean="0">
                <a:ln w="12700">
                  <a:solidFill>
                    <a:schemeClr val="tx1"/>
                  </a:solidFill>
                </a:ln>
              </a:rPr>
              <a:t>pro-impeachment</a:t>
            </a:r>
            <a:r>
              <a:rPr lang="pt-BR" sz="1200" dirty="0" smtClean="0">
                <a:ln w="12700">
                  <a:solidFill>
                    <a:schemeClr val="tx1"/>
                  </a:solidFill>
                </a:ln>
              </a:rPr>
              <a:t> </a:t>
            </a:r>
            <a:r>
              <a:rPr lang="pt-BR" sz="1200" dirty="0" err="1" smtClean="0">
                <a:ln w="12700">
                  <a:solidFill>
                    <a:schemeClr val="tx1"/>
                  </a:solidFill>
                </a:ln>
              </a:rPr>
              <a:t>Deputies</a:t>
            </a:r>
            <a:r>
              <a:rPr lang="pt-BR" sz="1200" dirty="0" smtClean="0">
                <a:ln w="12700">
                  <a:solidFill>
                    <a:schemeClr val="tx1"/>
                  </a:solidFill>
                </a:ln>
              </a:rPr>
              <a:t>’ speeches </a:t>
            </a:r>
            <a:r>
              <a:rPr lang="pt-BR" sz="1200" dirty="0" err="1" smtClean="0">
                <a:ln w="12700">
                  <a:solidFill>
                    <a:schemeClr val="tx1"/>
                  </a:solidFill>
                </a:ln>
              </a:rPr>
              <a:t>reveal</a:t>
            </a:r>
            <a:r>
              <a:rPr lang="pt-BR" sz="1200" dirty="0" smtClean="0">
                <a:ln w="12700">
                  <a:solidFill>
                    <a:schemeClr val="tx1"/>
                  </a:solidFill>
                </a:ln>
              </a:rPr>
              <a:t> </a:t>
            </a:r>
            <a:r>
              <a:rPr lang="pt-BR" sz="1200" dirty="0" err="1" smtClean="0">
                <a:ln w="12700">
                  <a:solidFill>
                    <a:schemeClr val="tx1"/>
                  </a:solidFill>
                </a:ln>
              </a:rPr>
              <a:t>about</a:t>
            </a:r>
            <a:r>
              <a:rPr lang="pt-BR" sz="1200" dirty="0" smtClean="0">
                <a:ln w="12700">
                  <a:solidFill>
                    <a:schemeClr val="tx1"/>
                  </a:solidFill>
                </a:ln>
              </a:rPr>
              <a:t> </a:t>
            </a:r>
            <a:r>
              <a:rPr lang="pt-BR" sz="1200" dirty="0" err="1" smtClean="0">
                <a:ln w="12700">
                  <a:solidFill>
                    <a:schemeClr val="tx1"/>
                  </a:solidFill>
                </a:ln>
              </a:rPr>
              <a:t>our</a:t>
            </a:r>
            <a:r>
              <a:rPr lang="pt-BR" sz="1200" dirty="0" smtClean="0">
                <a:ln w="12700">
                  <a:solidFill>
                    <a:schemeClr val="tx1"/>
                  </a:solidFill>
                </a:ln>
              </a:rPr>
              <a:t> </a:t>
            </a:r>
            <a:r>
              <a:rPr lang="pt-BR" sz="1200" dirty="0" err="1" smtClean="0">
                <a:ln w="12700">
                  <a:solidFill>
                    <a:schemeClr val="tx1"/>
                  </a:solidFill>
                </a:ln>
              </a:rPr>
              <a:t>democracy</a:t>
            </a:r>
            <a:r>
              <a:rPr lang="pt-BR" sz="1200" dirty="0" smtClean="0">
                <a:ln w="12700">
                  <a:solidFill>
                    <a:schemeClr val="tx1"/>
                  </a:solidFill>
                </a:ln>
              </a:rPr>
              <a:t>?</a:t>
            </a:r>
            <a:endParaRPr lang="pt-BR" sz="1200" dirty="0">
              <a:ln w="127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70278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3241650" y="91566"/>
            <a:ext cx="2660700" cy="7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OBJECTIVES</a:t>
            </a:r>
            <a:endParaRPr dirty="0"/>
          </a:p>
        </p:txBody>
      </p:sp>
      <p:sp>
        <p:nvSpPr>
          <p:cNvPr id="96" name="Google Shape;96;p17"/>
          <p:cNvSpPr txBox="1">
            <a:spLocks noGrp="1"/>
          </p:cNvSpPr>
          <p:nvPr>
            <p:ph type="body" idx="1"/>
          </p:nvPr>
        </p:nvSpPr>
        <p:spPr>
          <a:xfrm>
            <a:off x="899592" y="1203598"/>
            <a:ext cx="7310700" cy="30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 smtClean="0"/>
              <a:t>Research questions: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dirty="0" smtClean="0"/>
              <a:t>is </a:t>
            </a:r>
            <a:r>
              <a:rPr lang="en-US" dirty="0"/>
              <a:t>the lexical choice used </a:t>
            </a:r>
            <a:r>
              <a:rPr lang="en-US" dirty="0" smtClean="0"/>
              <a:t>by voters </a:t>
            </a:r>
            <a:r>
              <a:rPr lang="en-US" dirty="0"/>
              <a:t>favorable </a:t>
            </a:r>
            <a:r>
              <a:rPr lang="en-US" dirty="0" smtClean="0"/>
              <a:t>and contrary to impeachment statistically different? If so…</a:t>
            </a:r>
            <a:endParaRPr lang="en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in </a:t>
            </a:r>
            <a:r>
              <a:rPr lang="en-US" dirty="0"/>
              <a:t>what degree does this choice differ?  </a:t>
            </a:r>
            <a:r>
              <a:rPr lang="pt-BR" dirty="0"/>
              <a:t> </a:t>
            </a:r>
            <a:r>
              <a:rPr lang="en-US" dirty="0"/>
              <a:t> </a:t>
            </a:r>
            <a:endParaRPr lang="en" dirty="0" smtClean="0"/>
          </a:p>
        </p:txBody>
      </p:sp>
      <p:sp>
        <p:nvSpPr>
          <p:cNvPr id="97" name="Google Shape;97;p17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045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3241650" y="91566"/>
            <a:ext cx="2660700" cy="7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MEDIA DISCOURSE</a:t>
            </a:r>
            <a:endParaRPr dirty="0"/>
          </a:p>
        </p:txBody>
      </p:sp>
      <p:sp>
        <p:nvSpPr>
          <p:cNvPr id="96" name="Google Shape;96;p17"/>
          <p:cNvSpPr txBox="1">
            <a:spLocks noGrp="1"/>
          </p:cNvSpPr>
          <p:nvPr>
            <p:ph type="body" idx="1"/>
          </p:nvPr>
        </p:nvSpPr>
        <p:spPr>
          <a:xfrm>
            <a:off x="916650" y="1047150"/>
            <a:ext cx="7310700" cy="30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000" dirty="0" smtClean="0"/>
              <a:t>plays </a:t>
            </a:r>
            <a:r>
              <a:rPr lang="en-US" sz="2000" dirty="0"/>
              <a:t>a prominent role in disseminating </a:t>
            </a:r>
            <a:r>
              <a:rPr lang="en-US" sz="2000" dirty="0" smtClean="0"/>
              <a:t>information;</a:t>
            </a:r>
          </a:p>
          <a:p>
            <a:pPr marL="76200" lvl="0" indent="0">
              <a:buNone/>
            </a:pPr>
            <a:endParaRPr lang="en-US" sz="2000" dirty="0" smtClean="0"/>
          </a:p>
          <a:p>
            <a:pPr lvl="0"/>
            <a:r>
              <a:rPr lang="en-US" sz="2000" dirty="0"/>
              <a:t>e</a:t>
            </a:r>
            <a:r>
              <a:rPr lang="en-US" sz="2000" dirty="0" smtClean="0"/>
              <a:t>ntails</a:t>
            </a:r>
            <a:r>
              <a:rPr lang="en-US" sz="2000" i="1" dirty="0" smtClean="0"/>
              <a:t> hidden</a:t>
            </a:r>
            <a:r>
              <a:rPr lang="en-US" sz="2000" dirty="0" smtClean="0"/>
              <a:t> </a:t>
            </a:r>
            <a:r>
              <a:rPr lang="en-US" sz="2000" dirty="0"/>
              <a:t>relations of </a:t>
            </a:r>
            <a:r>
              <a:rPr lang="en-US" sz="2000" dirty="0" smtClean="0"/>
              <a:t>power </a:t>
            </a: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dirty="0" smtClean="0"/>
              <a:t>constructed </a:t>
            </a:r>
            <a:r>
              <a:rPr lang="en-US" sz="2000" dirty="0"/>
              <a:t>from </a:t>
            </a:r>
            <a:r>
              <a:rPr lang="en-US" sz="2000" dirty="0" smtClean="0"/>
              <a:t>systematizations;</a:t>
            </a:r>
          </a:p>
          <a:p>
            <a:pPr marL="76200" lvl="0" indent="0">
              <a:buNone/>
            </a:pPr>
            <a:endParaRPr lang="en-US" sz="2000" dirty="0" smtClean="0"/>
          </a:p>
          <a:p>
            <a:pPr lvl="0"/>
            <a:r>
              <a:rPr lang="en-US" sz="2000" dirty="0"/>
              <a:t>r</a:t>
            </a:r>
            <a:r>
              <a:rPr lang="en-US" sz="2000" dirty="0" smtClean="0"/>
              <a:t>epresents discourse </a:t>
            </a:r>
            <a:r>
              <a:rPr lang="en-US" sz="2000" dirty="0" smtClean="0">
                <a:sym typeface="Wingdings" panose="05000000000000000000" pitchFamily="2" charset="2"/>
              </a:rPr>
              <a:t></a:t>
            </a:r>
            <a:r>
              <a:rPr lang="en-US" sz="2000" i="1" dirty="0" smtClean="0">
                <a:sym typeface="Wingdings" panose="05000000000000000000" pitchFamily="2" charset="2"/>
              </a:rPr>
              <a:t> </a:t>
            </a:r>
            <a:r>
              <a:rPr lang="en-US" sz="2000" dirty="0" smtClean="0"/>
              <a:t>no </a:t>
            </a:r>
            <a:r>
              <a:rPr lang="en-US" sz="2000" dirty="0"/>
              <a:t>transparent report of what was said or written, but a decision making based on an interpretation </a:t>
            </a:r>
            <a:r>
              <a:rPr lang="en-US" sz="2000" dirty="0" smtClean="0"/>
              <a:t>of information </a:t>
            </a:r>
            <a:r>
              <a:rPr lang="en-US" sz="2000" dirty="0"/>
              <a:t>(Fairclough 1989)</a:t>
            </a:r>
            <a:r>
              <a:rPr lang="en-US" sz="2000" dirty="0" smtClean="0"/>
              <a:t>.</a:t>
            </a:r>
            <a:endParaRPr lang="en" sz="2000" dirty="0" smtClean="0"/>
          </a:p>
          <a:p>
            <a:pPr marL="76200" lvl="0" indent="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lang="en" sz="2000" dirty="0" smtClean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⊡"/>
            </a:pPr>
            <a:endParaRPr lang="en" sz="2000" dirty="0"/>
          </a:p>
        </p:txBody>
      </p:sp>
      <p:sp>
        <p:nvSpPr>
          <p:cNvPr id="97" name="Google Shape;97;p17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790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>
            <a:spLocks noGrp="1"/>
          </p:cNvSpPr>
          <p:nvPr>
            <p:ph type="body" idx="1"/>
          </p:nvPr>
        </p:nvSpPr>
        <p:spPr>
          <a:xfrm>
            <a:off x="2037600" y="2161800"/>
            <a:ext cx="50688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en-US" dirty="0" smtClean="0"/>
              <a:t>«</a:t>
            </a:r>
            <a:r>
              <a:rPr lang="en-US" dirty="0"/>
              <a:t>Language is necessary to any form of social activity, but politics is arguably the one that relies on language more than most to accomplish its </a:t>
            </a:r>
            <a:r>
              <a:rPr lang="en-US" dirty="0" smtClean="0"/>
              <a:t>goals</a:t>
            </a:r>
            <a:r>
              <a:rPr lang="en-US" dirty="0"/>
              <a:t>» </a:t>
            </a:r>
            <a:r>
              <a:rPr lang="en-US" i="0" dirty="0" smtClean="0"/>
              <a:t>(</a:t>
            </a:r>
            <a:r>
              <a:rPr lang="en-US" i="0" dirty="0" err="1" smtClean="0"/>
              <a:t>Romagnuolo</a:t>
            </a:r>
            <a:r>
              <a:rPr lang="en-US" i="0" dirty="0" smtClean="0"/>
              <a:t> </a:t>
            </a:r>
            <a:r>
              <a:rPr lang="en-US" i="0" dirty="0"/>
              <a:t>2009: </a:t>
            </a:r>
            <a:r>
              <a:rPr lang="en-US" i="0" dirty="0" smtClean="0"/>
              <a:t>1)</a:t>
            </a:r>
            <a:endParaRPr i="0" dirty="0"/>
          </a:p>
        </p:txBody>
      </p:sp>
      <p:sp>
        <p:nvSpPr>
          <p:cNvPr id="90" name="Google Shape;90;p16"/>
          <p:cNvSpPr txBox="1">
            <a:spLocks noGrp="1"/>
          </p:cNvSpPr>
          <p:nvPr>
            <p:ph type="sldNum" idx="12"/>
          </p:nvPr>
        </p:nvSpPr>
        <p:spPr>
          <a:xfrm>
            <a:off x="-125" y="4337850"/>
            <a:ext cx="9144000" cy="80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3241650" y="91566"/>
            <a:ext cx="2660700" cy="7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POLITICAL DISCOURSE</a:t>
            </a:r>
            <a:endParaRPr dirty="0"/>
          </a:p>
        </p:txBody>
      </p:sp>
      <p:sp>
        <p:nvSpPr>
          <p:cNvPr id="96" name="Google Shape;96;p17"/>
          <p:cNvSpPr txBox="1">
            <a:spLocks noGrp="1"/>
          </p:cNvSpPr>
          <p:nvPr>
            <p:ph type="body" idx="1"/>
          </p:nvPr>
        </p:nvSpPr>
        <p:spPr>
          <a:xfrm>
            <a:off x="395536" y="195486"/>
            <a:ext cx="8424936" cy="30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t-BR" dirty="0" smtClean="0"/>
              <a:t>A</a:t>
            </a:r>
            <a:r>
              <a:rPr lang="en-US" dirty="0" err="1" smtClean="0"/>
              <a:t>ims</a:t>
            </a:r>
            <a:r>
              <a:rPr lang="en-US" dirty="0" smtClean="0"/>
              <a:t> </a:t>
            </a:r>
            <a:r>
              <a:rPr lang="en-US" dirty="0"/>
              <a:t>to control people’s minds (</a:t>
            </a:r>
            <a:r>
              <a:rPr lang="en-US" dirty="0" err="1"/>
              <a:t>Dylgjeri</a:t>
            </a:r>
            <a:r>
              <a:rPr lang="en-US" dirty="0"/>
              <a:t>, 2017</a:t>
            </a:r>
            <a:r>
              <a:rPr lang="en-US" dirty="0" smtClean="0"/>
              <a:t>);</a:t>
            </a:r>
          </a:p>
          <a:p>
            <a:pPr marL="76200" lvl="0" indent="0">
              <a:buNone/>
            </a:pPr>
            <a:endParaRPr lang="en-US" dirty="0" smtClean="0"/>
          </a:p>
          <a:p>
            <a:pPr lvl="0"/>
            <a:r>
              <a:rPr lang="en-US" dirty="0"/>
              <a:t>i</a:t>
            </a:r>
            <a:r>
              <a:rPr lang="en-US" dirty="0" smtClean="0"/>
              <a:t>s one </a:t>
            </a:r>
            <a:r>
              <a:rPr lang="en-US" dirty="0"/>
              <a:t>of the means </a:t>
            </a:r>
            <a:r>
              <a:rPr lang="en-US" dirty="0" smtClean="0"/>
              <a:t>used </a:t>
            </a:r>
            <a:r>
              <a:rPr lang="en-US" dirty="0"/>
              <a:t>to achieve and maintain hegemonic power (</a:t>
            </a:r>
            <a:r>
              <a:rPr lang="en-US" dirty="0" err="1"/>
              <a:t>Reys</a:t>
            </a:r>
            <a:r>
              <a:rPr lang="en-US" dirty="0"/>
              <a:t>, 2011</a:t>
            </a:r>
            <a:r>
              <a:rPr lang="en-US" dirty="0" smtClean="0"/>
              <a:t>)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lexical </a:t>
            </a:r>
            <a:r>
              <a:rPr lang="en-US" dirty="0"/>
              <a:t>items </a:t>
            </a:r>
            <a:r>
              <a:rPr lang="en-US" dirty="0" smtClean="0"/>
              <a:t>are chosen to </a:t>
            </a:r>
            <a:r>
              <a:rPr lang="en-US" dirty="0"/>
              <a:t>manipulate </a:t>
            </a:r>
            <a:r>
              <a:rPr lang="en-US" dirty="0" smtClean="0"/>
              <a:t>interlocutors;</a:t>
            </a:r>
          </a:p>
          <a:p>
            <a:pPr marL="76200" lvl="0" indent="0">
              <a:buNone/>
            </a:pPr>
            <a:endParaRPr lang="en-US" dirty="0" smtClean="0"/>
          </a:p>
          <a:p>
            <a:r>
              <a:rPr lang="en-US" dirty="0" smtClean="0"/>
              <a:t>seeks legitimization </a:t>
            </a:r>
            <a:r>
              <a:rPr lang="en-US" dirty="0" smtClean="0">
                <a:sym typeface="Wingdings" panose="05000000000000000000" pitchFamily="2" charset="2"/>
              </a:rPr>
              <a:t> credibility </a:t>
            </a:r>
            <a:r>
              <a:rPr lang="en-US" dirty="0" smtClean="0"/>
              <a:t>(Chilton</a:t>
            </a:r>
            <a:r>
              <a:rPr lang="en-US" dirty="0"/>
              <a:t>, 2004</a:t>
            </a:r>
            <a:r>
              <a:rPr lang="en-US" dirty="0" smtClean="0"/>
              <a:t>);</a:t>
            </a:r>
          </a:p>
          <a:p>
            <a:endParaRPr lang="en-US" dirty="0" smtClean="0"/>
          </a:p>
          <a:p>
            <a:r>
              <a:rPr lang="en-US" dirty="0" smtClean="0"/>
              <a:t>delegitimizes opponents </a:t>
            </a:r>
            <a:r>
              <a:rPr lang="en-US" dirty="0" smtClean="0">
                <a:sym typeface="Wingdings" panose="05000000000000000000" pitchFamily="2" charset="2"/>
              </a:rPr>
              <a:t> accusations.</a:t>
            </a:r>
            <a:endParaRPr lang="en" dirty="0"/>
          </a:p>
          <a:p>
            <a:pPr lvl="0"/>
            <a:endParaRPr lang="en" dirty="0" smtClean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⊡"/>
            </a:pPr>
            <a:endParaRPr lang="en"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⊡"/>
            </a:pPr>
            <a:endParaRPr lang="en" dirty="0" smtClean="0"/>
          </a:p>
          <a:p>
            <a:pPr marL="76200" lvl="0" indent="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lang="en" dirty="0"/>
          </a:p>
        </p:txBody>
      </p:sp>
      <p:sp>
        <p:nvSpPr>
          <p:cNvPr id="97" name="Google Shape;97;p17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056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dit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8569</TotalTime>
  <Words>1844</Words>
  <Application>Microsoft Office PowerPoint</Application>
  <PresentationFormat>Apresentação na tela (16:9)</PresentationFormat>
  <Paragraphs>617</Paragraphs>
  <Slides>24</Slides>
  <Notes>19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0" baseType="lpstr">
      <vt:lpstr>Arial</vt:lpstr>
      <vt:lpstr>Montserrat</vt:lpstr>
      <vt:lpstr>Wingdings</vt:lpstr>
      <vt:lpstr>Droid Serif</vt:lpstr>
      <vt:lpstr>Times New Roman</vt:lpstr>
      <vt:lpstr>Perdita template</vt:lpstr>
      <vt:lpstr>‘GOD’, ‘NATION’ AND ‘FAMILY’ IN THE IMPEACHMENT OF A BRAZIL’S PRESIDENT: A CORPUS-BASED APPROACH TO DISCOURSE</vt:lpstr>
      <vt:lpstr>OVERVIEW</vt:lpstr>
      <vt:lpstr>The Lower House voting:  17 April 2016</vt:lpstr>
      <vt:lpstr>MOTIVATION: MEMES</vt:lpstr>
      <vt:lpstr>MOTIVATION: MEDIA</vt:lpstr>
      <vt:lpstr>OBJECTIVES</vt:lpstr>
      <vt:lpstr>MEDIA DISCOURSE</vt:lpstr>
      <vt:lpstr>Apresentação do PowerPoint</vt:lpstr>
      <vt:lpstr>POLITICAL DISCOURSE</vt:lpstr>
      <vt:lpstr>CORPUS-ASSISTED DISCOURSE ANALYSIS</vt:lpstr>
      <vt:lpstr>STUDY CORPUS: Deputies’ speeches</vt:lpstr>
      <vt:lpstr>METHODOLOGY</vt:lpstr>
      <vt:lpstr>KEYWORDS IN Y AND N</vt:lpstr>
      <vt:lpstr>KEY-KEYWORDS</vt:lpstr>
      <vt:lpstr>BEING ALTRUISTIC</vt:lpstr>
      <vt:lpstr>ASSUMING AND SHARING RESPONSIBILITIES</vt:lpstr>
      <vt:lpstr>APPEALING TO EMOTION/ DELEGITIMIZING</vt:lpstr>
      <vt:lpstr>RELIGIOUS DISCOURSE</vt:lpstr>
      <vt:lpstr>YES</vt:lpstr>
      <vt:lpstr>NO</vt:lpstr>
      <vt:lpstr>PATRIOTISM</vt:lpstr>
      <vt:lpstr>CONCLUDING REMARKS</vt:lpstr>
      <vt:lpstr>REFERENCES</vt:lpstr>
      <vt:lpstr>ANY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Rozane Rebechi</dc:creator>
  <cp:lastModifiedBy>Reviewer 1</cp:lastModifiedBy>
  <cp:revision>57</cp:revision>
  <dcterms:modified xsi:type="dcterms:W3CDTF">2019-06-26T08:26:36Z</dcterms:modified>
</cp:coreProperties>
</file>