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1"/>
    <p:sldMasterId id="2147483721" r:id="rId2"/>
  </p:sldMasterIdLst>
  <p:notesMasterIdLst>
    <p:notesMasterId r:id="rId58"/>
  </p:notesMasterIdLst>
  <p:handoutMasterIdLst>
    <p:handoutMasterId r:id="rId59"/>
  </p:handoutMasterIdLst>
  <p:sldIdLst>
    <p:sldId id="257" r:id="rId3"/>
    <p:sldId id="441" r:id="rId4"/>
    <p:sldId id="639" r:id="rId5"/>
    <p:sldId id="638" r:id="rId6"/>
    <p:sldId id="640" r:id="rId7"/>
    <p:sldId id="493" r:id="rId8"/>
    <p:sldId id="641" r:id="rId9"/>
    <p:sldId id="643" r:id="rId10"/>
    <p:sldId id="644" r:id="rId11"/>
    <p:sldId id="645" r:id="rId12"/>
    <p:sldId id="647" r:id="rId13"/>
    <p:sldId id="648" r:id="rId14"/>
    <p:sldId id="600" r:id="rId15"/>
    <p:sldId id="649" r:id="rId16"/>
    <p:sldId id="651" r:id="rId17"/>
    <p:sldId id="653" r:id="rId18"/>
    <p:sldId id="602" r:id="rId19"/>
    <p:sldId id="656" r:id="rId20"/>
    <p:sldId id="657" r:id="rId21"/>
    <p:sldId id="659" r:id="rId22"/>
    <p:sldId id="658" r:id="rId23"/>
    <p:sldId id="693" r:id="rId24"/>
    <p:sldId id="694" r:id="rId25"/>
    <p:sldId id="660" r:id="rId26"/>
    <p:sldId id="661" r:id="rId27"/>
    <p:sldId id="662" r:id="rId28"/>
    <p:sldId id="663" r:id="rId29"/>
    <p:sldId id="664" r:id="rId30"/>
    <p:sldId id="665" r:id="rId31"/>
    <p:sldId id="667" r:id="rId32"/>
    <p:sldId id="666" r:id="rId33"/>
    <p:sldId id="668" r:id="rId34"/>
    <p:sldId id="669" r:id="rId35"/>
    <p:sldId id="670" r:id="rId36"/>
    <p:sldId id="671" r:id="rId37"/>
    <p:sldId id="672" r:id="rId38"/>
    <p:sldId id="673" r:id="rId39"/>
    <p:sldId id="674" r:id="rId40"/>
    <p:sldId id="675" r:id="rId41"/>
    <p:sldId id="676" r:id="rId42"/>
    <p:sldId id="679" r:id="rId43"/>
    <p:sldId id="678" r:id="rId44"/>
    <p:sldId id="680" r:id="rId45"/>
    <p:sldId id="681" r:id="rId46"/>
    <p:sldId id="683" r:id="rId47"/>
    <p:sldId id="685" r:id="rId48"/>
    <p:sldId id="695" r:id="rId49"/>
    <p:sldId id="696" r:id="rId50"/>
    <p:sldId id="686" r:id="rId51"/>
    <p:sldId id="687" r:id="rId52"/>
    <p:sldId id="689" r:id="rId53"/>
    <p:sldId id="688" r:id="rId54"/>
    <p:sldId id="690" r:id="rId55"/>
    <p:sldId id="691" r:id="rId56"/>
    <p:sldId id="692" r:id="rId5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82"/>
    <p:restoredTop sz="50000" autoAdjust="0"/>
  </p:normalViewPr>
  <p:slideViewPr>
    <p:cSldViewPr>
      <p:cViewPr varScale="1">
        <p:scale>
          <a:sx n="94" d="100"/>
          <a:sy n="94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74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E1C41-2E18-FD4D-AA57-172E01600D05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45560-457C-3C48-9243-725CDFD11D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0725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1DFFE-D970-4567-B0CF-D8C771F7F0D9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82926-D07E-40F9-88B2-0D4327E258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9218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B73F77-0D5B-4912-B0BF-C759DF4EEFC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93507F-BDBD-431C-98DA-544ED649449D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 altLang="ru-RU">
              <a:latin typeface="Calibri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8282938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93507F-BDBD-431C-98DA-544ED649449D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 altLang="ru-RU">
              <a:latin typeface="Calibri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7965746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93507F-BDBD-431C-98DA-544ED649449D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 altLang="ru-RU">
              <a:latin typeface="Calibri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68919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14EBB60-4827-48C4-9F48-EDFAC614A9FC}" type="slidenum">
              <a:rPr kumimoji="0" lang="ru-RU" altLang="ru-RU" smtClean="0"/>
              <a:pPr eaLnBrk="1" hangingPunct="1">
                <a:spcBef>
                  <a:spcPct val="0"/>
                </a:spcBef>
              </a:pPr>
              <a:t>2</a:t>
            </a:fld>
            <a:endParaRPr kumimoji="0" lang="ru-RU" altLang="ru-RU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14EBB60-4827-48C4-9F48-EDFAC614A9FC}" type="slidenum">
              <a:rPr kumimoji="0" lang="ru-RU" altLang="ru-RU" smtClean="0"/>
              <a:pPr eaLnBrk="1" hangingPunct="1">
                <a:spcBef>
                  <a:spcPct val="0"/>
                </a:spcBef>
              </a:pPr>
              <a:t>3</a:t>
            </a:fld>
            <a:endParaRPr kumimoji="0" lang="ru-RU" altLang="ru-RU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79890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14EBB60-4827-48C4-9F48-EDFAC614A9FC}" type="slidenum">
              <a:rPr kumimoji="0" lang="ru-RU" altLang="ru-RU" smtClean="0"/>
              <a:pPr eaLnBrk="1" hangingPunct="1">
                <a:spcBef>
                  <a:spcPct val="0"/>
                </a:spcBef>
              </a:pPr>
              <a:t>4</a:t>
            </a:fld>
            <a:endParaRPr kumimoji="0" lang="ru-RU" altLang="ru-RU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097665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93507F-BDBD-431C-98DA-544ED649449D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altLang="ru-RU">
              <a:latin typeface="Calibri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49837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93507F-BDBD-431C-98DA-544ED649449D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altLang="ru-RU">
              <a:latin typeface="Calibri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93507F-BDBD-431C-98DA-544ED649449D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altLang="ru-RU">
              <a:latin typeface="Calibri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98140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93507F-BDBD-431C-98DA-544ED649449D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altLang="ru-RU">
              <a:latin typeface="Calibri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794823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93507F-BDBD-431C-98DA-544ED649449D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altLang="ru-RU">
              <a:latin typeface="Calibri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758077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616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178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2D9A-31E1-40B3-86B7-A7372BA801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186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194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203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722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676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2163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72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30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1246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9558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44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6439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02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945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254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01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794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07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0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72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B7E10-6A46-417D-BA71-E1DEB34A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34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08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B7E10-6A46-417D-BA71-E1DEB34AB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2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4"/>
          <p:cNvSpPr>
            <a:spLocks noGrp="1"/>
          </p:cNvSpPr>
          <p:nvPr>
            <p:ph type="ctrTitle"/>
          </p:nvPr>
        </p:nvSpPr>
        <p:spPr>
          <a:xfrm>
            <a:off x="140494" y="770806"/>
            <a:ext cx="892899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cap="all" dirty="0"/>
              <a:t>Русские </a:t>
            </a:r>
            <a:r>
              <a:rPr lang="ru-RU" sz="3200" b="1" cap="all" dirty="0" err="1"/>
              <a:t>микросинтаксические</a:t>
            </a:r>
            <a:r>
              <a:rPr lang="ru-RU" sz="3200" b="1" cap="all" dirty="0"/>
              <a:t> элементы, мотивированные словом </a:t>
            </a:r>
            <a:r>
              <a:rPr lang="ru-RU" sz="3200" b="1" i="1" cap="all" dirty="0"/>
              <a:t>вид</a:t>
            </a:r>
            <a:r>
              <a:rPr lang="ru-RU" sz="3200" b="1" cap="all" dirty="0"/>
              <a:t>: корпусное исследование </a:t>
            </a:r>
            <a:r>
              <a:rPr lang="ru-RU" sz="3200" b="1" cap="all" dirty="0" smtClean="0"/>
              <a:t>семантики</a:t>
            </a:r>
            <a:br>
              <a:rPr lang="ru-RU" sz="3200" b="1" cap="all" dirty="0" smtClean="0"/>
            </a:br>
            <a:r>
              <a:rPr lang="ru-RU" sz="3200" b="1" cap="all" dirty="0" smtClean="0"/>
              <a:t/>
            </a:r>
            <a:br>
              <a:rPr lang="ru-RU" sz="3200" b="1" cap="all" dirty="0" smtClean="0"/>
            </a:br>
            <a:r>
              <a:rPr lang="en-US" sz="2800" b="1" cap="all" dirty="0" err="1" smtClean="0"/>
              <a:t>RussiAn</a:t>
            </a:r>
            <a:r>
              <a:rPr lang="en-US" sz="2800" b="1" cap="all" dirty="0" smtClean="0"/>
              <a:t> </a:t>
            </a:r>
            <a:r>
              <a:rPr lang="en-US" sz="2800" b="1" cap="all" dirty="0"/>
              <a:t>MICROSYNTACTIC ELEMENTS </a:t>
            </a:r>
            <a:r>
              <a:rPr lang="en-US" sz="2800" b="1" cap="all" dirty="0" err="1"/>
              <a:t>DeRIVED</a:t>
            </a:r>
            <a:r>
              <a:rPr lang="en-US" sz="2800" b="1" cap="all" dirty="0"/>
              <a:t> FROM THE NOUN </a:t>
            </a:r>
            <a:r>
              <a:rPr lang="en-US" sz="2800" b="1" i="1" cap="all" dirty="0"/>
              <a:t>VID</a:t>
            </a:r>
            <a:r>
              <a:rPr lang="en-US" sz="2800" b="1" cap="all" dirty="0"/>
              <a:t>: A CORPUS STUDY OF </a:t>
            </a:r>
            <a:r>
              <a:rPr lang="en-US" sz="2800" b="1" cap="all" dirty="0" smtClean="0"/>
              <a:t>SEMANTICS</a:t>
            </a:r>
            <a:endParaRPr lang="en-US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7500" y="3861048"/>
            <a:ext cx="8574980" cy="2664296"/>
          </a:xfrm>
        </p:spPr>
        <p:txBody>
          <a:bodyPr>
            <a:noAutofit/>
          </a:bodyPr>
          <a:lstStyle/>
          <a:p>
            <a:r>
              <a:rPr lang="ru-RU" altLang="ru-RU" sz="3200" b="1" dirty="0" smtClean="0">
                <a:latin typeface="Arial" charset="0"/>
              </a:rPr>
              <a:t>Л. Л. </a:t>
            </a:r>
            <a:r>
              <a:rPr lang="ru-RU" altLang="ru-RU" sz="3200" b="1" dirty="0" err="1" smtClean="0">
                <a:latin typeface="Arial" charset="0"/>
              </a:rPr>
              <a:t>Иомдин</a:t>
            </a:r>
            <a:r>
              <a:rPr lang="en-US" altLang="ru-RU" sz="3200" b="1" dirty="0" smtClean="0">
                <a:latin typeface="Arial" charset="0"/>
              </a:rPr>
              <a:t>, </a:t>
            </a:r>
            <a:r>
              <a:rPr lang="ru-RU" altLang="ru-RU" sz="3200" b="1" dirty="0" smtClean="0">
                <a:latin typeface="Arial" charset="0"/>
              </a:rPr>
              <a:t/>
            </a:r>
            <a:br>
              <a:rPr lang="ru-RU" altLang="ru-RU" sz="3200" b="1" dirty="0" smtClean="0">
                <a:latin typeface="Arial" charset="0"/>
              </a:rPr>
            </a:br>
            <a:r>
              <a:rPr lang="ru-RU" altLang="ru-RU" sz="2800" b="1" dirty="0" smtClean="0">
                <a:latin typeface="Arial" charset="0"/>
              </a:rPr>
              <a:t>ИППИ РАН</a:t>
            </a:r>
            <a:r>
              <a:rPr lang="en-US" altLang="ru-RU" sz="2800" b="1" dirty="0" smtClean="0">
                <a:latin typeface="Arial" charset="0"/>
              </a:rPr>
              <a:t> </a:t>
            </a:r>
            <a:r>
              <a:rPr lang="ru-RU" altLang="ru-RU" sz="2800" b="1" dirty="0" smtClean="0">
                <a:latin typeface="Arial" charset="0"/>
              </a:rPr>
              <a:t>им. </a:t>
            </a:r>
            <a:r>
              <a:rPr lang="ru-RU" altLang="ru-RU" sz="2800" b="1" dirty="0" err="1" smtClean="0">
                <a:latin typeface="Arial" charset="0"/>
              </a:rPr>
              <a:t>А.А.Харкевича</a:t>
            </a:r>
            <a:r>
              <a:rPr lang="ru-RU" altLang="ru-RU" sz="2800" b="1" dirty="0" smtClean="0">
                <a:latin typeface="Arial" charset="0"/>
              </a:rPr>
              <a:t>, РГГУ</a:t>
            </a:r>
          </a:p>
          <a:p>
            <a:r>
              <a:rPr lang="en-US" altLang="ru-RU" sz="2800" b="1" dirty="0" err="1" smtClean="0">
                <a:latin typeface="Arial" charset="0"/>
              </a:rPr>
              <a:t>iomdin@iitp.ru</a:t>
            </a:r>
            <a:endParaRPr lang="en-US" altLang="ru-RU" sz="2800" b="1" dirty="0" smtClean="0">
              <a:latin typeface="Arial" charset="0"/>
            </a:endParaRPr>
          </a:p>
          <a:p>
            <a:endParaRPr lang="ru-RU" altLang="ru-RU" sz="2800" b="1" dirty="0" smtClean="0">
              <a:latin typeface="Arial" charset="0"/>
            </a:endParaRPr>
          </a:p>
          <a:p>
            <a:r>
              <a:rPr lang="ru-RU" altLang="ru-RU" sz="2800" b="1" dirty="0" smtClean="0">
                <a:latin typeface="Arial" charset="0"/>
              </a:rPr>
              <a:t>Санкт-Петербург</a:t>
            </a:r>
            <a:r>
              <a:rPr lang="en-US" altLang="ru-RU" sz="2800" b="1" dirty="0" smtClean="0">
                <a:latin typeface="Arial" charset="0"/>
              </a:rPr>
              <a:t>, 201</a:t>
            </a:r>
            <a:r>
              <a:rPr lang="ru-RU" altLang="ru-RU" sz="2800" b="1" dirty="0" smtClean="0">
                <a:latin typeface="Arial" charset="0"/>
              </a:rPr>
              <a:t>9</a:t>
            </a:r>
            <a:endParaRPr lang="ru-RU" altLang="ru-RU" sz="2800" b="1" dirty="0">
              <a:latin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92" y="166291"/>
            <a:ext cx="11620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455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229600" cy="1008112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1. Вводные </a:t>
            </a:r>
            <a:r>
              <a:rPr lang="ru-RU" sz="3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замечания о микросинтаксисе </a:t>
            </a:r>
            <a:endParaRPr lang="ru-RU" sz="32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340768"/>
            <a:ext cx="8750300" cy="5015582"/>
          </a:xfrm>
        </p:spPr>
        <p:txBody>
          <a:bodyPr rtlCol="0">
            <a:noAutofit/>
          </a:bodyPr>
          <a:lstStyle/>
          <a:p>
            <a:pPr marL="0" indent="457200">
              <a:spcBef>
                <a:spcPts val="0"/>
              </a:spcBef>
              <a:spcAft>
                <a:spcPts val="600"/>
              </a:spcAft>
              <a:buNone/>
            </a:pPr>
            <a:r>
              <a:rPr lang="ru-RU" altLang="ru-RU" sz="3600" dirty="0">
                <a:latin typeface="Arial" charset="0"/>
                <a:cs typeface="Arial" charset="0"/>
              </a:rPr>
              <a:t>В качестве </a:t>
            </a:r>
            <a:r>
              <a:rPr lang="ru-RU" altLang="ru-RU" sz="3600" dirty="0" err="1">
                <a:latin typeface="Arial" charset="0"/>
                <a:cs typeface="Arial" charset="0"/>
              </a:rPr>
              <a:t>микросинтаксически</a:t>
            </a:r>
            <a:r>
              <a:rPr lang="ru-RU" altLang="ru-RU" sz="3600" dirty="0">
                <a:latin typeface="Arial" charset="0"/>
                <a:cs typeface="Arial" charset="0"/>
              </a:rPr>
              <a:t> размеченного корпуса текстов выступает глубоко аннотированный корпус </a:t>
            </a:r>
            <a:r>
              <a:rPr lang="ru-RU" altLang="ru-RU" sz="3600" dirty="0" err="1">
                <a:latin typeface="Arial" charset="0"/>
                <a:cs typeface="Arial" charset="0"/>
              </a:rPr>
              <a:t>СинТагРус</a:t>
            </a:r>
            <a:r>
              <a:rPr lang="ru-RU" altLang="ru-RU" sz="3600" dirty="0">
                <a:latin typeface="Arial" charset="0"/>
                <a:cs typeface="Arial" charset="0"/>
              </a:rPr>
              <a:t> (содержит </a:t>
            </a:r>
            <a:r>
              <a:rPr lang="ru-RU" altLang="ru-RU" sz="3600" dirty="0" err="1" smtClean="0">
                <a:latin typeface="Arial" charset="0"/>
                <a:cs typeface="Arial" charset="0"/>
              </a:rPr>
              <a:t>ок</a:t>
            </a:r>
            <a:r>
              <a:rPr lang="ru-RU" altLang="ru-RU" sz="3600" dirty="0" smtClean="0">
                <a:latin typeface="Arial" charset="0"/>
                <a:cs typeface="Arial" charset="0"/>
              </a:rPr>
              <a:t>. 1200 </a:t>
            </a:r>
            <a:r>
              <a:rPr lang="ru-RU" altLang="ru-RU" sz="3600" dirty="0" err="1">
                <a:latin typeface="Arial" charset="0"/>
                <a:cs typeface="Arial" charset="0"/>
              </a:rPr>
              <a:t>тыс</a:t>
            </a:r>
            <a:r>
              <a:rPr lang="en-US" altLang="ru-RU" sz="3600" dirty="0">
                <a:latin typeface="Arial" charset="0"/>
                <a:cs typeface="Arial" charset="0"/>
              </a:rPr>
              <a:t>.</a:t>
            </a:r>
            <a:r>
              <a:rPr lang="ru-RU" altLang="ru-RU" sz="3600" dirty="0">
                <a:latin typeface="Arial" charset="0"/>
                <a:cs typeface="Arial" charset="0"/>
              </a:rPr>
              <a:t> </a:t>
            </a:r>
            <a:r>
              <a:rPr lang="ru-RU" altLang="ru-RU" sz="3600" dirty="0" err="1">
                <a:latin typeface="Arial" charset="0"/>
                <a:cs typeface="Arial" charset="0"/>
              </a:rPr>
              <a:t>токенов</a:t>
            </a:r>
            <a:r>
              <a:rPr lang="ru-RU" altLang="ru-RU" sz="3600" dirty="0">
                <a:latin typeface="Arial" charset="0"/>
                <a:cs typeface="Arial" charset="0"/>
              </a:rPr>
              <a:t>, около </a:t>
            </a:r>
            <a:r>
              <a:rPr lang="ru-RU" altLang="ru-RU" sz="3600" dirty="0" smtClean="0">
                <a:latin typeface="Arial" charset="0"/>
                <a:cs typeface="Arial" charset="0"/>
              </a:rPr>
              <a:t>75 </a:t>
            </a:r>
            <a:r>
              <a:rPr lang="ru-RU" altLang="ru-RU" sz="3600" dirty="0">
                <a:latin typeface="Arial" charset="0"/>
                <a:cs typeface="Arial" charset="0"/>
              </a:rPr>
              <a:t>тыс. предложений).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26.06.2019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ru-RU" smtClean="0">
                <a:latin typeface="Arial"/>
              </a:rPr>
              <a:t>Корпусная лингвистика 2019</a:t>
            </a:r>
            <a:endParaRPr lang="ru-RU">
              <a:latin typeface="Arial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644F6-4637-41CB-8BA2-6CDB3BF28641}" type="slidenum">
              <a:rPr lang="ru-RU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455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229600" cy="1008112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1. Вводные </a:t>
            </a:r>
            <a:r>
              <a:rPr lang="ru-RU" sz="3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замечания о микросинтаксисе </a:t>
            </a:r>
            <a:endParaRPr lang="ru-RU" sz="32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196850" y="1523813"/>
            <a:ext cx="8750300" cy="4353459"/>
          </a:xfrm>
        </p:spPr>
        <p:txBody>
          <a:bodyPr rtlCol="0">
            <a:noAutofit/>
          </a:bodyPr>
          <a:lstStyle/>
          <a:p>
            <a:pPr marL="0" indent="457200">
              <a:spcBef>
                <a:spcPts val="0"/>
              </a:spcBef>
              <a:spcAft>
                <a:spcPts val="600"/>
              </a:spcAft>
              <a:buNone/>
            </a:pPr>
            <a:r>
              <a:rPr lang="ru-RU" altLang="ru-RU" dirty="0">
                <a:latin typeface="Arial" charset="0"/>
                <a:cs typeface="Arial" charset="0"/>
              </a:rPr>
              <a:t>В </a:t>
            </a:r>
            <a:r>
              <a:rPr lang="ru-RU" altLang="ru-RU" dirty="0" err="1" smtClean="0">
                <a:latin typeface="Arial" charset="0"/>
                <a:cs typeface="Arial" charset="0"/>
              </a:rPr>
              <a:t>СинТагРус</a:t>
            </a:r>
            <a:r>
              <a:rPr lang="en-US" altLang="ru-RU" dirty="0" smtClean="0">
                <a:latin typeface="Arial" charset="0"/>
                <a:cs typeface="Arial" charset="0"/>
              </a:rPr>
              <a:t>’</a:t>
            </a:r>
            <a:r>
              <a:rPr lang="ru-RU" altLang="ru-RU" dirty="0" smtClean="0">
                <a:latin typeface="Arial" charset="0"/>
                <a:cs typeface="Arial" charset="0"/>
              </a:rPr>
              <a:t>е </a:t>
            </a:r>
            <a:r>
              <a:rPr lang="ru-RU" altLang="ru-RU" dirty="0">
                <a:latin typeface="Arial" charset="0"/>
                <a:cs typeface="Arial" charset="0"/>
              </a:rPr>
              <a:t>много </a:t>
            </a:r>
            <a:r>
              <a:rPr lang="ru-RU" altLang="ru-RU" dirty="0" err="1">
                <a:latin typeface="Arial" charset="0"/>
                <a:cs typeface="Arial" charset="0"/>
              </a:rPr>
              <a:t>микросинтаксических</a:t>
            </a:r>
            <a:r>
              <a:rPr lang="ru-RU" altLang="ru-RU" dirty="0">
                <a:latin typeface="Arial" charset="0"/>
                <a:cs typeface="Arial" charset="0"/>
              </a:rPr>
              <a:t> единиц. Он </a:t>
            </a:r>
            <a:r>
              <a:rPr lang="ru-RU" altLang="ru-RU" dirty="0" smtClean="0">
                <a:latin typeface="Arial" charset="0"/>
                <a:cs typeface="Arial" charset="0"/>
              </a:rPr>
              <a:t>пока размечен </a:t>
            </a:r>
            <a:r>
              <a:rPr lang="ru-RU" altLang="ru-RU" dirty="0">
                <a:latin typeface="Arial" charset="0"/>
                <a:cs typeface="Arial" charset="0"/>
              </a:rPr>
              <a:t>лишь частично и содержит около 9000 таких единиц, а число предложений с такими единицами составляет около 7000. </a:t>
            </a:r>
            <a:endParaRPr lang="ru-RU" altLang="ru-RU" dirty="0" smtClean="0">
              <a:latin typeface="Arial" charset="0"/>
              <a:cs typeface="Arial" charset="0"/>
            </a:endParaRPr>
          </a:p>
          <a:p>
            <a:pPr marL="0" indent="457200">
              <a:spcBef>
                <a:spcPts val="0"/>
              </a:spcBef>
              <a:spcAft>
                <a:spcPts val="600"/>
              </a:spcAft>
              <a:buNone/>
            </a:pPr>
            <a:r>
              <a:rPr lang="ru-RU" altLang="ru-RU" dirty="0" smtClean="0">
                <a:latin typeface="Arial" charset="0"/>
                <a:cs typeface="Arial" charset="0"/>
              </a:rPr>
              <a:t>В </a:t>
            </a:r>
            <a:r>
              <a:rPr lang="ru-RU" altLang="ru-RU" dirty="0">
                <a:latin typeface="Arial" charset="0"/>
                <a:cs typeface="Arial" charset="0"/>
              </a:rPr>
              <a:t>полностью размеченном тексте процент предложений с </a:t>
            </a:r>
            <a:r>
              <a:rPr lang="ru-RU" altLang="ru-RU" dirty="0" err="1">
                <a:latin typeface="Arial" charset="0"/>
                <a:cs typeface="Arial" charset="0"/>
              </a:rPr>
              <a:t>микросинтаксическими</a:t>
            </a:r>
            <a:r>
              <a:rPr lang="ru-RU" altLang="ru-RU" dirty="0">
                <a:latin typeface="Arial" charset="0"/>
                <a:cs typeface="Arial" charset="0"/>
              </a:rPr>
              <a:t> элементами достигает 30-40. 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26.06.2019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ru-RU" smtClean="0">
                <a:latin typeface="Arial"/>
              </a:rPr>
              <a:t>Корпусная лингвистика 2019</a:t>
            </a:r>
            <a:endParaRPr lang="ru-RU">
              <a:latin typeface="Arial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644F6-4637-41CB-8BA2-6CDB3BF28641}" type="slidenum">
              <a:rPr lang="ru-RU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794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229600" cy="1152128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40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  </a:t>
            </a:r>
            <a:r>
              <a:rPr lang="ru-RU" sz="3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2. Адвербиальные </a:t>
            </a:r>
            <a:r>
              <a:rPr lang="ru-RU" sz="3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микросинтаксические единицы</a:t>
            </a:r>
            <a:endParaRPr lang="ru-RU" sz="32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196850" y="1523813"/>
            <a:ext cx="8750300" cy="4569483"/>
          </a:xfrm>
        </p:spPr>
        <p:txBody>
          <a:bodyPr rtlCol="0">
            <a:noAutofit/>
          </a:bodyPr>
          <a:lstStyle/>
          <a:p>
            <a:pPr marL="0" indent="457200">
              <a:spcBef>
                <a:spcPts val="0"/>
              </a:spcBef>
              <a:spcAft>
                <a:spcPts val="600"/>
              </a:spcAft>
              <a:buNone/>
            </a:pPr>
            <a:r>
              <a:rPr lang="ru-RU" altLang="ru-RU" dirty="0" smtClean="0">
                <a:latin typeface="Arial" charset="0"/>
                <a:cs typeface="Arial" charset="0"/>
              </a:rPr>
              <a:t>Единицы, </a:t>
            </a:r>
            <a:r>
              <a:rPr lang="ru-RU" altLang="ru-RU" dirty="0">
                <a:latin typeface="Arial" charset="0"/>
                <a:cs typeface="Arial" charset="0"/>
              </a:rPr>
              <a:t>рассматриваемые ниже, попали в поле нашего зрения именно из двух этих ресурсов – </a:t>
            </a:r>
            <a:r>
              <a:rPr lang="ru-RU" altLang="ru-RU" dirty="0" err="1">
                <a:latin typeface="Arial" charset="0"/>
                <a:cs typeface="Arial" charset="0"/>
              </a:rPr>
              <a:t>Микросинтаксического</a:t>
            </a:r>
            <a:r>
              <a:rPr lang="ru-RU" altLang="ru-RU" dirty="0">
                <a:latin typeface="Arial" charset="0"/>
                <a:cs typeface="Arial" charset="0"/>
              </a:rPr>
              <a:t> словаря и </a:t>
            </a:r>
            <a:r>
              <a:rPr lang="ru-RU" altLang="ru-RU" dirty="0" err="1" smtClean="0">
                <a:latin typeface="Arial" charset="0"/>
                <a:cs typeface="Arial" charset="0"/>
              </a:rPr>
              <a:t>СинТагРус</a:t>
            </a:r>
            <a:r>
              <a:rPr lang="en-US" altLang="ru-RU" dirty="0" smtClean="0">
                <a:latin typeface="Arial" charset="0"/>
                <a:cs typeface="Arial" charset="0"/>
              </a:rPr>
              <a:t>’</a:t>
            </a:r>
            <a:r>
              <a:rPr lang="ru-RU" altLang="ru-RU" dirty="0" smtClean="0">
                <a:latin typeface="Arial" charset="0"/>
                <a:cs typeface="Arial" charset="0"/>
              </a:rPr>
              <a:t>а.</a:t>
            </a:r>
            <a:r>
              <a:rPr lang="en-US" altLang="ru-RU" dirty="0" smtClean="0">
                <a:latin typeface="Arial" charset="0"/>
                <a:cs typeface="Arial" charset="0"/>
              </a:rPr>
              <a:t> </a:t>
            </a:r>
            <a:endParaRPr lang="ru-RU" altLang="ru-RU" dirty="0" smtClean="0">
              <a:latin typeface="Arial" charset="0"/>
              <a:cs typeface="Arial" charset="0"/>
            </a:endParaRPr>
          </a:p>
          <a:p>
            <a:pPr marL="0" indent="457200">
              <a:spcBef>
                <a:spcPts val="0"/>
              </a:spcBef>
              <a:spcAft>
                <a:spcPts val="600"/>
              </a:spcAft>
              <a:buNone/>
            </a:pPr>
            <a:r>
              <a:rPr lang="ru-RU" altLang="ru-RU" dirty="0" smtClean="0">
                <a:latin typeface="Arial" charset="0"/>
                <a:cs typeface="Arial" charset="0"/>
              </a:rPr>
              <a:t>Все они относятся к синтаксическим </a:t>
            </a:r>
            <a:r>
              <a:rPr lang="ru-RU" altLang="ru-RU" dirty="0" err="1" smtClean="0">
                <a:latin typeface="Arial" charset="0"/>
                <a:cs typeface="Arial" charset="0"/>
              </a:rPr>
              <a:t>фраземам</a:t>
            </a:r>
            <a:r>
              <a:rPr lang="ru-RU" altLang="ru-RU" dirty="0" smtClean="0">
                <a:latin typeface="Arial" charset="0"/>
                <a:cs typeface="Arial" charset="0"/>
              </a:rPr>
              <a:t> и принадлежат к </a:t>
            </a:r>
            <a:r>
              <a:rPr lang="ru-RU" altLang="ru-RU" dirty="0">
                <a:latin typeface="Arial" charset="0"/>
                <a:cs typeface="Arial" charset="0"/>
              </a:rPr>
              <a:t>классу </a:t>
            </a:r>
            <a:r>
              <a:rPr lang="ru-RU" altLang="ru-RU" dirty="0" err="1">
                <a:latin typeface="Arial" charset="0"/>
                <a:cs typeface="Arial" charset="0"/>
              </a:rPr>
              <a:t>адвербиалов</a:t>
            </a:r>
            <a:r>
              <a:rPr lang="ru-RU" altLang="ru-RU" dirty="0">
                <a:latin typeface="Arial" charset="0"/>
                <a:cs typeface="Arial" charset="0"/>
              </a:rPr>
              <a:t>: их синтаксическое поведение близко к поведению наречий того или иного типа. 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26.06.2019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ru-RU" smtClean="0">
                <a:latin typeface="Arial"/>
              </a:rPr>
              <a:t>Корпусная лингвистика 2019</a:t>
            </a:r>
            <a:endParaRPr lang="ru-RU">
              <a:latin typeface="Arial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644F6-4637-41CB-8BA2-6CDB3BF28641}" type="slidenum">
              <a:rPr lang="ru-RU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221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4982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2. Адвербиальные </a:t>
            </a:r>
            <a:r>
              <a:rPr lang="ru-RU" sz="32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синтаксические фраземы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968552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Font typeface="Arial" charset="0"/>
              <a:buNone/>
            </a:pPr>
            <a:r>
              <a:rPr lang="ru-RU" altLang="ru-RU" dirty="0">
                <a:latin typeface="Arial" charset="0"/>
                <a:cs typeface="Arial" charset="0"/>
              </a:rPr>
              <a:t>К </a:t>
            </a:r>
            <a:r>
              <a:rPr lang="ru-RU" altLang="ru-RU" dirty="0" smtClean="0">
                <a:latin typeface="Arial" charset="0"/>
                <a:cs typeface="Arial" charset="0"/>
              </a:rPr>
              <a:t>ним относятся </a:t>
            </a:r>
            <a:r>
              <a:rPr lang="ru-RU" altLang="ru-RU" dirty="0">
                <a:latin typeface="Arial" charset="0"/>
                <a:cs typeface="Arial" charset="0"/>
              </a:rPr>
              <a:t>выражения типа </a:t>
            </a:r>
          </a:p>
          <a:p>
            <a:pPr>
              <a:spcBef>
                <a:spcPts val="200"/>
              </a:spcBef>
            </a:pPr>
            <a:r>
              <a:rPr lang="ru-RU" altLang="ru-RU" i="1" dirty="0">
                <a:latin typeface="Arial" charset="0"/>
                <a:cs typeface="Arial" charset="0"/>
              </a:rPr>
              <a:t>всё равно</a:t>
            </a:r>
            <a:r>
              <a:rPr lang="ru-RU" altLang="ru-RU" dirty="0">
                <a:latin typeface="Arial" charset="0"/>
                <a:cs typeface="Arial" charset="0"/>
              </a:rPr>
              <a:t> (в разных значениях),</a:t>
            </a:r>
            <a:endParaRPr lang="en-US" altLang="ru-RU" dirty="0">
              <a:latin typeface="Arial" charset="0"/>
              <a:cs typeface="Arial" charset="0"/>
            </a:endParaRPr>
          </a:p>
          <a:p>
            <a:pPr>
              <a:spcBef>
                <a:spcPts val="200"/>
              </a:spcBef>
            </a:pPr>
            <a:r>
              <a:rPr lang="ru-RU" altLang="ru-RU" i="1" dirty="0">
                <a:latin typeface="Arial" charset="0"/>
                <a:cs typeface="Arial" charset="0"/>
              </a:rPr>
              <a:t>вроде бы, вроде как, вроде бы как, только что, пока что, разве что, </a:t>
            </a:r>
            <a:r>
              <a:rPr lang="ru-RU" altLang="ru-RU" i="1" dirty="0" smtClean="0">
                <a:latin typeface="Arial" charset="0"/>
                <a:cs typeface="Arial" charset="0"/>
              </a:rPr>
              <a:t>всего лишь, то </a:t>
            </a:r>
            <a:r>
              <a:rPr lang="ru-RU" altLang="ru-RU" i="1" dirty="0">
                <a:latin typeface="Arial" charset="0"/>
                <a:cs typeface="Arial" charset="0"/>
              </a:rPr>
              <a:t>и дело, то ли дело</a:t>
            </a:r>
            <a:r>
              <a:rPr lang="ru-RU" altLang="ru-RU" i="1" dirty="0" smtClean="0">
                <a:latin typeface="Arial" charset="0"/>
                <a:cs typeface="Arial" charset="0"/>
              </a:rPr>
              <a:t>, как раз</a:t>
            </a:r>
            <a:r>
              <a:rPr lang="en-US" altLang="ru-RU" i="1" dirty="0" smtClean="0">
                <a:latin typeface="Arial" charset="0"/>
                <a:cs typeface="Arial" charset="0"/>
              </a:rPr>
              <a:t>, </a:t>
            </a:r>
            <a:r>
              <a:rPr lang="ru-RU" altLang="ru-RU" i="1" dirty="0" smtClean="0">
                <a:latin typeface="Arial" charset="0"/>
                <a:cs typeface="Arial" charset="0"/>
              </a:rPr>
              <a:t>не ровен час</a:t>
            </a:r>
            <a:r>
              <a:rPr lang="ru-RU" altLang="ru-RU" dirty="0" smtClean="0">
                <a:latin typeface="Arial" charset="0"/>
                <a:cs typeface="Arial" charset="0"/>
              </a:rPr>
              <a:t>;</a:t>
            </a:r>
            <a:r>
              <a:rPr lang="ru-RU" altLang="ru-RU" i="1" dirty="0" smtClean="0">
                <a:latin typeface="Arial" charset="0"/>
                <a:cs typeface="Arial" charset="0"/>
              </a:rPr>
              <a:t> </a:t>
            </a:r>
            <a:endParaRPr lang="ru-RU" altLang="ru-RU" i="1" dirty="0">
              <a:latin typeface="Arial" charset="0"/>
              <a:cs typeface="Arial" charset="0"/>
            </a:endParaRPr>
          </a:p>
          <a:p>
            <a:pPr>
              <a:spcBef>
                <a:spcPts val="200"/>
              </a:spcBef>
            </a:pPr>
            <a:r>
              <a:rPr lang="ru-RU" altLang="ru-RU" i="1" dirty="0">
                <a:latin typeface="Arial" charset="0"/>
                <a:cs typeface="Arial" charset="0"/>
              </a:rPr>
              <a:t>как бы</a:t>
            </a:r>
            <a:r>
              <a:rPr lang="en-US" altLang="ru-RU" i="1" dirty="0">
                <a:latin typeface="Arial" charset="0"/>
                <a:cs typeface="Arial" charset="0"/>
              </a:rPr>
              <a:t>,</a:t>
            </a:r>
            <a:r>
              <a:rPr lang="ru-RU" altLang="ru-RU" i="1" dirty="0">
                <a:latin typeface="Arial" charset="0"/>
                <a:cs typeface="Arial" charset="0"/>
              </a:rPr>
              <a:t> как будто</a:t>
            </a:r>
            <a:r>
              <a:rPr lang="en-US" altLang="ru-RU" i="1" dirty="0">
                <a:latin typeface="Arial" charset="0"/>
                <a:cs typeface="Arial" charset="0"/>
              </a:rPr>
              <a:t> </a:t>
            </a:r>
            <a:r>
              <a:rPr lang="en-US" altLang="ru-RU" dirty="0">
                <a:latin typeface="Arial" charset="0"/>
                <a:cs typeface="Arial" charset="0"/>
              </a:rPr>
              <a:t>(</a:t>
            </a:r>
            <a:r>
              <a:rPr lang="ru-RU" altLang="ru-RU" dirty="0">
                <a:latin typeface="Arial" charset="0"/>
                <a:cs typeface="Arial" charset="0"/>
              </a:rPr>
              <a:t>в некоторых значениях</a:t>
            </a:r>
            <a:r>
              <a:rPr lang="en-US" altLang="ru-RU" dirty="0" smtClean="0">
                <a:latin typeface="Arial" charset="0"/>
                <a:cs typeface="Arial" charset="0"/>
              </a:rPr>
              <a:t>)</a:t>
            </a:r>
            <a:r>
              <a:rPr lang="ru-RU" altLang="ru-RU" dirty="0">
                <a:latin typeface="Arial" charset="0"/>
                <a:cs typeface="Arial" charset="0"/>
              </a:rPr>
              <a:t>;</a:t>
            </a:r>
            <a:r>
              <a:rPr lang="ru-RU" altLang="ru-RU" i="1" dirty="0" smtClean="0">
                <a:latin typeface="Arial" charset="0"/>
                <a:cs typeface="Arial" charset="0"/>
              </a:rPr>
              <a:t> </a:t>
            </a:r>
            <a:endParaRPr lang="ru-RU" altLang="ru-RU" i="1" dirty="0">
              <a:latin typeface="Arial" charset="0"/>
              <a:cs typeface="Arial" charset="0"/>
            </a:endParaRPr>
          </a:p>
          <a:p>
            <a:pPr>
              <a:spcBef>
                <a:spcPts val="200"/>
              </a:spcBef>
            </a:pPr>
            <a:r>
              <a:rPr lang="ru-RU" altLang="ru-RU" dirty="0">
                <a:latin typeface="Arial" charset="0"/>
                <a:cs typeface="Arial" charset="0"/>
              </a:rPr>
              <a:t>сотни </a:t>
            </a:r>
            <a:r>
              <a:rPr lang="ru-RU" dirty="0" smtClean="0">
                <a:latin typeface="Arial" charset="0"/>
                <a:cs typeface="Arial" charset="0"/>
              </a:rPr>
              <a:t>сочетаний </a:t>
            </a:r>
            <a:r>
              <a:rPr lang="ru-RU" dirty="0">
                <a:latin typeface="Arial" charset="0"/>
                <a:cs typeface="Arial" charset="0"/>
              </a:rPr>
              <a:t>предлога с полнозначным </a:t>
            </a:r>
            <a:r>
              <a:rPr lang="ru-RU" dirty="0" smtClean="0">
                <a:latin typeface="Arial" charset="0"/>
                <a:cs typeface="Arial" charset="0"/>
              </a:rPr>
              <a:t>существительным</a:t>
            </a:r>
            <a:r>
              <a:rPr lang="ru-RU" dirty="0">
                <a:latin typeface="Arial" charset="0"/>
                <a:cs typeface="Arial" charset="0"/>
              </a:rPr>
              <a:t>.</a:t>
            </a:r>
            <a:endParaRPr lang="ru-RU" altLang="ru-RU" dirty="0">
              <a:latin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8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4982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2. Адвербиальные </a:t>
            </a:r>
            <a:r>
              <a:rPr lang="ru-RU" sz="32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синтаксические фраземы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4968552"/>
          </a:xfrm>
        </p:spPr>
        <p:txBody>
          <a:bodyPr>
            <a:noAutofit/>
          </a:bodyPr>
          <a:lstStyle/>
          <a:p>
            <a:pPr marL="0" indent="360000">
              <a:spcBef>
                <a:spcPts val="100"/>
              </a:spcBef>
              <a:buNone/>
            </a:pPr>
            <a:r>
              <a:rPr lang="ru-RU" dirty="0">
                <a:latin typeface="Arial" charset="0"/>
                <a:cs typeface="Arial" charset="0"/>
              </a:rPr>
              <a:t>Примерами таких синтаксических </a:t>
            </a:r>
            <a:r>
              <a:rPr lang="ru-RU" dirty="0" err="1">
                <a:latin typeface="Arial" charset="0"/>
                <a:cs typeface="Arial" charset="0"/>
              </a:rPr>
              <a:t>фразем</a:t>
            </a:r>
            <a:r>
              <a:rPr lang="ru-RU" dirty="0">
                <a:latin typeface="Arial" charset="0"/>
                <a:cs typeface="Arial" charset="0"/>
              </a:rPr>
              <a:t> являются разнообразные предложно-именные сочетания типа </a:t>
            </a:r>
            <a:r>
              <a:rPr lang="ru-RU" i="1" dirty="0">
                <a:latin typeface="Arial" charset="0"/>
                <a:cs typeface="Arial" charset="0"/>
              </a:rPr>
              <a:t>при помощи, на слуху, без спросу, на редкость, в числе </a:t>
            </a:r>
            <a:r>
              <a:rPr lang="ru-RU" dirty="0">
                <a:latin typeface="Arial" charset="0"/>
                <a:cs typeface="Arial" charset="0"/>
              </a:rPr>
              <a:t>и т.д. </a:t>
            </a:r>
          </a:p>
          <a:p>
            <a:pPr marL="0" indent="360000">
              <a:spcBef>
                <a:spcPts val="100"/>
              </a:spcBef>
              <a:buNone/>
            </a:pPr>
            <a:r>
              <a:rPr lang="ru-RU" dirty="0">
                <a:latin typeface="Arial" charset="0"/>
                <a:cs typeface="Arial" charset="0"/>
              </a:rPr>
              <a:t>Одна из основных особенностей этих единиц – их </a:t>
            </a:r>
            <a:r>
              <a:rPr lang="ru-RU" dirty="0" err="1" smtClean="0">
                <a:latin typeface="Arial" charset="0"/>
                <a:cs typeface="Arial" charset="0"/>
              </a:rPr>
              <a:t>некомпозициональность</a:t>
            </a:r>
            <a:r>
              <a:rPr lang="ru-RU" dirty="0">
                <a:latin typeface="Arial" charset="0"/>
                <a:cs typeface="Arial" charset="0"/>
              </a:rPr>
              <a:t>: значения таких единиц могут быть очень сильно удалены от значений входящих в них существительных (во всяком случае от прямых, неметафорических значений). </a:t>
            </a:r>
            <a:endParaRPr lang="ru-RU" altLang="ru-RU" dirty="0">
              <a:latin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1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4982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2. Адвербиальные </a:t>
            </a:r>
            <a:r>
              <a:rPr lang="ru-RU" sz="32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синтаксические фраземы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49685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000" dirty="0">
                <a:latin typeface="Arial" charset="0"/>
                <a:ea typeface="Arial" charset="0"/>
                <a:cs typeface="Arial" charset="0"/>
              </a:rPr>
              <a:t>Г</a:t>
            </a:r>
            <a:r>
              <a:rPr lang="ru-RU" sz="3000" dirty="0" smtClean="0">
                <a:latin typeface="Arial" charset="0"/>
                <a:ea typeface="Arial" charset="0"/>
                <a:cs typeface="Arial" charset="0"/>
              </a:rPr>
              <a:t>оворя </a:t>
            </a:r>
            <a:r>
              <a:rPr lang="ru-RU" sz="3000" b="1" i="1" dirty="0">
                <a:latin typeface="Arial" charset="0"/>
                <a:ea typeface="Arial" charset="0"/>
                <a:cs typeface="Arial" charset="0"/>
              </a:rPr>
              <a:t>при помощи</a:t>
            </a:r>
            <a:r>
              <a:rPr lang="ru-RU" sz="3000" i="1" dirty="0">
                <a:latin typeface="Arial" charset="0"/>
                <a:ea typeface="Arial" charset="0"/>
                <a:cs typeface="Arial" charset="0"/>
              </a:rPr>
              <a:t> молотка</a:t>
            </a:r>
            <a:r>
              <a:rPr lang="ru-RU" sz="3000" dirty="0">
                <a:latin typeface="Arial" charset="0"/>
                <a:ea typeface="Arial" charset="0"/>
                <a:cs typeface="Arial" charset="0"/>
              </a:rPr>
              <a:t>, мы не имеем в виду, что молоток «помог» нам</a:t>
            </a:r>
            <a:r>
              <a:rPr lang="ru-RU" sz="30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sz="3000" dirty="0">
                <a:latin typeface="Arial" charset="0"/>
                <a:ea typeface="Arial" charset="0"/>
                <a:cs typeface="Arial" charset="0"/>
              </a:rPr>
              <a:t>что-то </a:t>
            </a:r>
            <a:r>
              <a:rPr lang="ru-RU" sz="3000" dirty="0" smtClean="0">
                <a:latin typeface="Arial" charset="0"/>
                <a:ea typeface="Arial" charset="0"/>
                <a:cs typeface="Arial" charset="0"/>
              </a:rPr>
              <a:t>сделать</a:t>
            </a:r>
            <a:r>
              <a:rPr lang="ru-RU" sz="3000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ru-RU" sz="30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000" dirty="0">
                <a:latin typeface="Arial" charset="0"/>
                <a:ea typeface="Arial" charset="0"/>
                <a:cs typeface="Arial" charset="0"/>
              </a:rPr>
              <a:t>Е</a:t>
            </a:r>
            <a:r>
              <a:rPr lang="ru-RU" sz="3000" dirty="0" smtClean="0">
                <a:latin typeface="Arial" charset="0"/>
                <a:ea typeface="Arial" charset="0"/>
                <a:cs typeface="Arial" charset="0"/>
              </a:rPr>
              <a:t>сли </a:t>
            </a:r>
            <a:r>
              <a:rPr lang="ru-RU" sz="3000" dirty="0">
                <a:latin typeface="Arial" charset="0"/>
                <a:ea typeface="Arial" charset="0"/>
                <a:cs typeface="Arial" charset="0"/>
              </a:rPr>
              <a:t>какая-то </a:t>
            </a:r>
            <a:r>
              <a:rPr lang="ru-RU" sz="3000" i="1" dirty="0">
                <a:latin typeface="Arial" charset="0"/>
                <a:ea typeface="Arial" charset="0"/>
                <a:cs typeface="Arial" charset="0"/>
              </a:rPr>
              <a:t>новость у нас </a:t>
            </a:r>
            <a:r>
              <a:rPr lang="ru-RU" sz="3000" b="1" i="1" dirty="0">
                <a:latin typeface="Arial" charset="0"/>
                <a:ea typeface="Arial" charset="0"/>
                <a:cs typeface="Arial" charset="0"/>
              </a:rPr>
              <a:t>на слуху</a:t>
            </a:r>
            <a:r>
              <a:rPr lang="ru-RU" sz="3000" dirty="0">
                <a:latin typeface="Arial" charset="0"/>
                <a:ea typeface="Arial" charset="0"/>
                <a:cs typeface="Arial" charset="0"/>
              </a:rPr>
              <a:t>, то это </a:t>
            </a:r>
            <a:r>
              <a:rPr lang="ru-RU" sz="3000" dirty="0" smtClean="0">
                <a:latin typeface="Arial" charset="0"/>
                <a:ea typeface="Arial" charset="0"/>
                <a:cs typeface="Arial" charset="0"/>
              </a:rPr>
              <a:t>не </a:t>
            </a:r>
            <a:r>
              <a:rPr lang="ru-RU" sz="3000" dirty="0">
                <a:latin typeface="Arial" charset="0"/>
                <a:ea typeface="Arial" charset="0"/>
                <a:cs typeface="Arial" charset="0"/>
              </a:rPr>
              <a:t>значит, что мы используем способность слышать или же что речь идет о какой-либо сплетне или </a:t>
            </a:r>
            <a:r>
              <a:rPr lang="ru-RU" sz="3000" dirty="0" smtClean="0">
                <a:latin typeface="Arial" charset="0"/>
                <a:ea typeface="Arial" charset="0"/>
                <a:cs typeface="Arial" charset="0"/>
              </a:rPr>
              <a:t>молве, </a:t>
            </a:r>
            <a:r>
              <a:rPr lang="ru-RU" sz="3000" dirty="0">
                <a:latin typeface="Arial" charset="0"/>
                <a:ea typeface="Arial" charset="0"/>
                <a:cs typeface="Arial" charset="0"/>
              </a:rPr>
              <a:t>и т.д. </a:t>
            </a:r>
            <a:endParaRPr lang="ru-RU" sz="30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000" dirty="0" smtClean="0">
                <a:latin typeface="Arial" charset="0"/>
                <a:ea typeface="Arial" charset="0"/>
                <a:cs typeface="Arial" charset="0"/>
              </a:rPr>
              <a:t>Тем </a:t>
            </a:r>
            <a:r>
              <a:rPr lang="ru-RU" sz="3000" dirty="0">
                <a:latin typeface="Arial" charset="0"/>
                <a:ea typeface="Arial" charset="0"/>
                <a:cs typeface="Arial" charset="0"/>
              </a:rPr>
              <a:t>самым мы имеем дело с особыми языковыми единицами, требующими индивидуального описания. </a:t>
            </a:r>
            <a:endParaRPr lang="en-US" sz="3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68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4982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2. Адвербиальные </a:t>
            </a:r>
            <a:r>
              <a:rPr lang="ru-RU" sz="32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синтаксические фраземы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4968552"/>
          </a:xfrm>
        </p:spPr>
        <p:txBody>
          <a:bodyPr>
            <a:noAutofit/>
          </a:bodyPr>
          <a:lstStyle/>
          <a:p>
            <a:r>
              <a:rPr lang="ru-RU" dirty="0">
                <a:latin typeface="Arial" charset="0"/>
                <a:ea typeface="Arial" charset="0"/>
                <a:cs typeface="Arial" charset="0"/>
              </a:rPr>
              <a:t>Н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екоторые существительные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порождают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большое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количество синтаксических 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фразем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. </a:t>
            </a:r>
            <a:endParaRPr lang="ru-RU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Возможный чемпион - слово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раз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, которое фигурирует более чем в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30 единицах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,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среди них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много предложно-именных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сочетаний (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в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n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раз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на раз-два, через раз, за раз, от раза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к разу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и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др.). Другие примеры – слова </a:t>
            </a: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сторона, сила, время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 и др.</a:t>
            </a: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1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12974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 Синтаксические </a:t>
            </a:r>
            <a:r>
              <a:rPr lang="ru-RU" sz="3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фраземы со словом ВИД</a:t>
            </a:r>
            <a:endParaRPr lang="ru-RU" sz="32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968552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Много синтаксических 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фразем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(большинство из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них которых –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предложно-именные сочетания) формирует слово </a:t>
            </a: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вид:</a:t>
            </a:r>
            <a:endParaRPr lang="ru-RU" altLang="ru-RU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ru-RU" dirty="0">
                <a:latin typeface="Arial" charset="0"/>
                <a:ea typeface="Arial" charset="0"/>
                <a:cs typeface="Arial" charset="0"/>
              </a:rPr>
              <a:t>(1)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в виде,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(2)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в виду,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(3)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для виду,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(4)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из виду,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(5)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на вид,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(6)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на виду,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(7)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по виду,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(8)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под видом,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(9)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при виде,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(10)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с виду.</a:t>
            </a:r>
            <a:endParaRPr lang="en-US" i="1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ru-RU" dirty="0">
                <a:latin typeface="Arial" charset="0"/>
                <a:ea typeface="Arial" charset="0"/>
                <a:cs typeface="Arial" charset="0"/>
              </a:rPr>
              <a:t>Некоторые из фразем являются почти синонимами, другие разительно отличаются друг от друга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.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Мы рассмотрим некоторые из них.</a:t>
            </a:r>
            <a:endParaRPr lang="ru-RU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54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8958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 Синтаксические </a:t>
            </a:r>
            <a:r>
              <a:rPr lang="ru-RU" sz="3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фраземы со словом ВИД</a:t>
            </a:r>
            <a:endParaRPr lang="ru-RU" sz="32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4968552"/>
          </a:xfrm>
        </p:spPr>
        <p:txBody>
          <a:bodyPr>
            <a:noAutofit/>
          </a:bodyPr>
          <a:lstStyle/>
          <a:p>
            <a:pPr marL="0" indent="0">
              <a:spcBef>
                <a:spcPts val="100"/>
              </a:spcBef>
              <a:buNone/>
            </a:pPr>
            <a:r>
              <a:rPr lang="ru-RU" dirty="0">
                <a:latin typeface="Arial" charset="0"/>
                <a:ea typeface="Arial" charset="0"/>
                <a:cs typeface="Arial" charset="0"/>
              </a:rPr>
              <a:t>Само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существительное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вид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имеет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несколько значений.  Чуть огрубляя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лексикографическую картину и игнорируя терминологические употребления (типа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глагольный вид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и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вид на жительство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), можно сгруппировать эти значения в два блока: </a:t>
            </a:r>
            <a:endParaRPr lang="ru-RU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100"/>
              </a:spcBef>
              <a:buNone/>
            </a:pP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объект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видения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ВИД 1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вид на Москву с Воробьевых гор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	и 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элемент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классификации ВИД 2 (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виды млекопитающих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).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72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0" y="188640"/>
            <a:ext cx="9144000" cy="796950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 Синтаксические </a:t>
            </a:r>
            <a:r>
              <a:rPr lang="ru-RU" sz="3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фраземы со словом ВИД</a:t>
            </a:r>
            <a:endParaRPr lang="ru-RU" sz="32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360" y="980728"/>
            <a:ext cx="8435280" cy="4968552"/>
          </a:xfrm>
        </p:spPr>
        <p:txBody>
          <a:bodyPr>
            <a:noAutofit/>
          </a:bodyPr>
          <a:lstStyle/>
          <a:p>
            <a:pPr>
              <a:spcBef>
                <a:spcPts val="100"/>
              </a:spcBef>
            </a:pP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Однако 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микросинтаксические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единицы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образованные с участием этого слова, впрямую не соотносятся с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его словарными значениями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. </a:t>
            </a:r>
            <a:endParaRPr lang="ru-RU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00"/>
              </a:spcBef>
            </a:pP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В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большинстве таких единиц, правда, просвечивает идея видения, но лишь в самых общих чертах. </a:t>
            </a:r>
            <a:endParaRPr lang="ru-RU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92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9793" y="260648"/>
            <a:ext cx="8229600" cy="807045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40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Аннотация</a:t>
            </a:r>
            <a:endParaRPr lang="ru-RU" altLang="ru-RU" sz="40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09443" y="1139701"/>
            <a:ext cx="8750300" cy="475297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dirty="0"/>
              <a:t>С</a:t>
            </a:r>
            <a:r>
              <a:rPr lang="ru-RU" dirty="0" smtClean="0"/>
              <a:t> </a:t>
            </a:r>
            <a:r>
              <a:rPr lang="ru-RU" dirty="0"/>
              <a:t>точки зрения теории и практики </a:t>
            </a:r>
            <a:r>
              <a:rPr lang="ru-RU" dirty="0" err="1"/>
              <a:t>микросинтаксиса</a:t>
            </a:r>
            <a:r>
              <a:rPr lang="ru-RU" dirty="0"/>
              <a:t> и</a:t>
            </a:r>
            <a:r>
              <a:rPr lang="ru-RU" dirty="0" smtClean="0"/>
              <a:t> на материале современных корпусов русского языка рассматриваются </a:t>
            </a:r>
            <a:r>
              <a:rPr lang="ru-RU" dirty="0"/>
              <a:t>синтаксические и семантические особенности </a:t>
            </a:r>
            <a:r>
              <a:rPr lang="ru-RU" dirty="0" err="1" smtClean="0"/>
              <a:t>адвербиалов</a:t>
            </a:r>
            <a:r>
              <a:rPr lang="ru-RU" dirty="0" smtClean="0"/>
              <a:t>, образованных </a:t>
            </a:r>
            <a:r>
              <a:rPr lang="ru-RU" dirty="0"/>
              <a:t>сочетаниями предлогов с </a:t>
            </a:r>
            <a:r>
              <a:rPr lang="ru-RU" dirty="0" smtClean="0"/>
              <a:t>существительным, конкретнее, с существительным </a:t>
            </a:r>
            <a:r>
              <a:rPr lang="ru-RU" i="1" dirty="0" smtClean="0"/>
              <a:t>вид</a:t>
            </a:r>
            <a:r>
              <a:rPr lang="ru-RU" dirty="0" smtClean="0"/>
              <a:t>: </a:t>
            </a:r>
            <a:r>
              <a:rPr lang="ru-RU" i="1" dirty="0" smtClean="0"/>
              <a:t>в </a:t>
            </a:r>
            <a:r>
              <a:rPr lang="ru-RU" i="1" dirty="0"/>
              <a:t>виде</a:t>
            </a:r>
            <a:r>
              <a:rPr lang="ru-RU" dirty="0"/>
              <a:t>,</a:t>
            </a:r>
            <a:r>
              <a:rPr lang="ru-RU" i="1" dirty="0"/>
              <a:t> в виду</a:t>
            </a:r>
            <a:r>
              <a:rPr lang="ru-RU" dirty="0"/>
              <a:t>,</a:t>
            </a:r>
            <a:r>
              <a:rPr lang="ru-RU" i="1" dirty="0"/>
              <a:t> для вида, из виду</a:t>
            </a:r>
            <a:r>
              <a:rPr lang="ru-RU" dirty="0"/>
              <a:t>,</a:t>
            </a:r>
            <a:r>
              <a:rPr lang="ru-RU" i="1" dirty="0"/>
              <a:t> на вид</a:t>
            </a:r>
            <a:r>
              <a:rPr lang="ru-RU" dirty="0"/>
              <a:t>,</a:t>
            </a:r>
            <a:r>
              <a:rPr lang="ru-RU" i="1" dirty="0"/>
              <a:t> на </a:t>
            </a:r>
            <a:r>
              <a:rPr lang="ru-RU" i="1" dirty="0" smtClean="0"/>
              <a:t>виду </a:t>
            </a:r>
            <a:r>
              <a:rPr lang="ru-RU" dirty="0" smtClean="0"/>
              <a:t>и др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</a:p>
        </p:txBody>
      </p:sp>
      <p:sp>
        <p:nvSpPr>
          <p:cNvPr id="3076" name="Дата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26.06.2019</a:t>
            </a:r>
          </a:p>
        </p:txBody>
      </p:sp>
      <p:sp>
        <p:nvSpPr>
          <p:cNvPr id="3077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Корпусная лингвистика 2019</a:t>
            </a:r>
          </a:p>
        </p:txBody>
      </p:sp>
      <p:sp>
        <p:nvSpPr>
          <p:cNvPr id="3078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B93595-7B14-487E-A79C-2F769FB62A9B}" type="slidenum">
              <a:rPr lang="ru-RU" altLang="ru-RU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469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68958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 Синтаксические </a:t>
            </a:r>
            <a:r>
              <a:rPr lang="ru-RU" sz="3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фраземы со словом ВИД</a:t>
            </a:r>
            <a:endParaRPr lang="ru-RU" sz="32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360" y="980728"/>
            <a:ext cx="8435280" cy="496855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Мы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будем рассматривать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лишь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Pr+N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адвербиального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типа, т.е. такие, которые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во фразе играют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синтаксическую роль наречия, выступая в качестве обстоятельства или приименного атрибута. </a:t>
            </a:r>
            <a:endParaRPr lang="ru-RU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Часть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этих сочетаний требуют при себе зависимого, обычно именной группы в родительном падеже: такие единицы сближаются с предлогами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0" indent="0">
              <a:spcBef>
                <a:spcPts val="100"/>
              </a:spcBef>
              <a:buNone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77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796950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3.1. В </a:t>
            </a: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ВИДЕ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036496" cy="5375622"/>
          </a:xfrm>
        </p:spPr>
        <p:txBody>
          <a:bodyPr>
            <a:noAutofit/>
          </a:bodyPr>
          <a:lstStyle/>
          <a:p>
            <a:pPr marL="180000" indent="0">
              <a:spcBef>
                <a:spcPts val="100"/>
              </a:spcBef>
              <a:buNone/>
            </a:pP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Эта 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микросинтаксическая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единица 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прототипически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выступает в качестве предлога, управляющего генитивом: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Над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ними поднималась в небе луна </a:t>
            </a:r>
            <a:r>
              <a:rPr lang="ru-RU" b="1" i="1" dirty="0">
                <a:latin typeface="Arial" charset="0"/>
                <a:ea typeface="Arial" charset="0"/>
                <a:cs typeface="Arial" charset="0"/>
              </a:rPr>
              <a:t>в виде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 косвенно обращенного серпа из яркого червонного </a:t>
            </a: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золота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ru-RU" dirty="0" err="1" smtClean="0">
                <a:latin typeface="Arial" charset="0"/>
                <a:ea typeface="Arial" charset="0"/>
                <a:cs typeface="Arial" charset="0"/>
              </a:rPr>
              <a:t>Н.В.Гоголь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).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Фонарь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был пышный и старинный, / Но </a:t>
            </a:r>
            <a:r>
              <a:rPr lang="ru-RU" b="1" i="1" dirty="0">
                <a:latin typeface="Arial" charset="0"/>
                <a:ea typeface="Arial" charset="0"/>
                <a:cs typeface="Arial" charset="0"/>
              </a:rPr>
              <a:t>в виде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женщины чугунной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(Н.А. Заболоцкий).</a:t>
            </a:r>
          </a:p>
          <a:p>
            <a:pPr>
              <a:spcBef>
                <a:spcPts val="600"/>
              </a:spcBef>
            </a:pP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Дом он построил в виде рыцарского замка.</a:t>
            </a:r>
            <a:endParaRPr lang="en-US" i="1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100"/>
              </a:spcBef>
              <a:buNone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14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796950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3.1. В ВИДЕ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538120" cy="5375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Приименное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употребление группы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в виде чего-л.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является первичным: оно не требует каких-либо предварительных семантических условий от существительного, которому подчиняется, в то время как для глагола такое употребление вторично: оно характеризует внутренний объект такого глагола (в смысле Апресян 2009:492 и сл.) и не может относиться к внешнему объекту.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73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796950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3.1. В ВИДЕ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538120" cy="5375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Последнее предложение можно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считать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перифразой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Он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построил дом в виде рыцарского замка.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ru-RU" dirty="0">
                <a:latin typeface="Arial" charset="0"/>
                <a:ea typeface="Arial" charset="0"/>
                <a:cs typeface="Arial" charset="0"/>
              </a:rPr>
              <a:t>В то же время присоединить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в виде чего-л.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к глаголу, объект которого является внешним (в частности, к деструктивному глаголу), практически невозможно: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smtClean="0">
                <a:latin typeface="Arial" charset="0"/>
                <a:ea typeface="Arial" charset="0"/>
                <a:cs typeface="Arial" charset="0"/>
              </a:rPr>
              <a:t>*</a:t>
            </a:r>
            <a:r>
              <a:rPr lang="ru-RU" i="1" smtClean="0">
                <a:latin typeface="Arial" charset="0"/>
                <a:ea typeface="Arial" charset="0"/>
                <a:cs typeface="Arial" charset="0"/>
              </a:rPr>
              <a:t>Дом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он уничтожил в виде </a:t>
            </a:r>
            <a:r>
              <a:rPr lang="ru-RU" i="1">
                <a:latin typeface="Arial" charset="0"/>
                <a:ea typeface="Arial" charset="0"/>
                <a:cs typeface="Arial" charset="0"/>
              </a:rPr>
              <a:t>рыцарского </a:t>
            </a:r>
            <a:r>
              <a:rPr lang="ru-RU" i="1" smtClean="0">
                <a:latin typeface="Arial" charset="0"/>
                <a:ea typeface="Arial" charset="0"/>
                <a:cs typeface="Arial" charset="0"/>
              </a:rPr>
              <a:t>замка.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75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796950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3.2. В ВИДУ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538120" cy="5375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latin typeface="Arial" charset="0"/>
                <a:ea typeface="Arial" charset="0"/>
                <a:cs typeface="Arial" charset="0"/>
              </a:rPr>
              <a:t>Единица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в виду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, внешне отличающаяся от предыдущей,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лишь тем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, что словесный элемент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вид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стоит в ней не в предложном, а в местном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падеже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, характеризуется совсем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другими семантическими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и синтаксическими свойствами.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Вне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специального контекста типа </a:t>
            </a: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иметь(</a:t>
            </a:r>
            <a:r>
              <a:rPr lang="ru-RU" i="1" dirty="0" err="1" smtClean="0">
                <a:latin typeface="Arial" charset="0"/>
                <a:ea typeface="Arial" charset="0"/>
                <a:cs typeface="Arial" charset="0"/>
              </a:rPr>
              <a:t>ся</a:t>
            </a: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в </a:t>
            </a: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виду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она встречается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редко и обозначает факт присутствия наблюдателя, имеющего возможность видеть объект, выражаемый 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генитивной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ИГ: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18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796950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3.2. В ВИДУ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538120" cy="5375622"/>
          </a:xfrm>
        </p:spPr>
        <p:txBody>
          <a:bodyPr>
            <a:noAutofit/>
          </a:bodyPr>
          <a:lstStyle/>
          <a:p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Нехлюдов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вернулся на тротуар и, велев извозчику ехать за собой, пошел </a:t>
            </a:r>
            <a:r>
              <a:rPr lang="ru-RU" b="1" i="1" dirty="0">
                <a:latin typeface="Arial" charset="0"/>
                <a:ea typeface="Arial" charset="0"/>
                <a:cs typeface="Arial" charset="0"/>
              </a:rPr>
              <a:t>в виду партии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 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(Л. Н.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Толстой, НКРЯ).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Миновав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высоковольтную линию, уже </a:t>
            </a:r>
            <a:r>
              <a:rPr lang="ru-RU" b="1" i="1" dirty="0">
                <a:latin typeface="Arial" charset="0"/>
                <a:ea typeface="Arial" charset="0"/>
                <a:cs typeface="Arial" charset="0"/>
              </a:rPr>
              <a:t>в виду сосняка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, он почувствовал, что ему мучительно идти прежней дорогой, и направился в обход березовым перелеском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(Ю.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Нагибин, </a:t>
            </a:r>
            <a:r>
              <a:rPr lang="ru-RU" dirty="0" err="1" smtClean="0">
                <a:latin typeface="Arial" charset="0"/>
                <a:ea typeface="Arial" charset="0"/>
                <a:cs typeface="Arial" charset="0"/>
              </a:rPr>
              <a:t>СинТагРус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).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6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796950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3.2. В ВИДУ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538120" cy="5375622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Конструкции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иметь в виду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и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иметься в </a:t>
            </a: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виду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представляют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собой отдельные 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микросинтаксические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единицы, в которых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в виду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содержится как составная часть. В этих конструкциях объект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в виду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переходит от существительного к глаголу (ср.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имеется в виду сосняк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), а идея непосредственного видения объекта выцветает.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95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796950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3.2. В ВИДУ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538120" cy="5375622"/>
          </a:xfrm>
        </p:spPr>
        <p:txBody>
          <a:bodyPr>
            <a:noAutofit/>
          </a:bodyPr>
          <a:lstStyle/>
          <a:p>
            <a:r>
              <a:rPr lang="ru-RU" dirty="0">
                <a:latin typeface="Arial" charset="0"/>
                <a:ea typeface="Arial" charset="0"/>
                <a:cs typeface="Arial" charset="0"/>
              </a:rPr>
              <a:t>Е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ще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в начале XX века в текстах регулярно встречалась единица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в виду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с другим значением: ‘вследствие’, ‘из-за’, что адекватно отражено в НКРЯ;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ср.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В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виду истощения котиковых лежбищ на Командорских островах, в текущем году предполагается допустить к убою не более 400 котиков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(«Московские ведомости», 1911).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44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796950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3.2. В ВИДУ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538120" cy="5375622"/>
          </a:xfrm>
        </p:spPr>
        <p:txBody>
          <a:bodyPr>
            <a:noAutofit/>
          </a:bodyPr>
          <a:lstStyle/>
          <a:p>
            <a:r>
              <a:rPr lang="ru-RU" dirty="0">
                <a:latin typeface="Arial" charset="0"/>
                <a:ea typeface="Arial" charset="0"/>
                <a:cs typeface="Arial" charset="0"/>
              </a:rPr>
              <a:t>По ныне действующим правилам эта единица пишется в одно слово (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ввиду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), но это не более чем орфографический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каприз.</a:t>
            </a:r>
          </a:p>
          <a:p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Недаром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в современных письменных текстах ошибки, когда вместо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в виду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пишется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ввиду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(и наоборот), носят массовый характер.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72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796950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3.3. ДЛЯ ВИДУ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682136" cy="5375622"/>
          </a:xfrm>
        </p:spPr>
        <p:txBody>
          <a:bodyPr>
            <a:noAutofit/>
          </a:bodyPr>
          <a:lstStyle/>
          <a:p>
            <a:pPr marL="180000" indent="0">
              <a:buNone/>
            </a:pPr>
            <a:r>
              <a:rPr lang="ru-RU" dirty="0">
                <a:latin typeface="Arial" charset="0"/>
                <a:ea typeface="Arial" charset="0"/>
                <a:cs typeface="Arial" charset="0"/>
              </a:rPr>
              <a:t>Эта единица, как и ее чуть более современный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вариант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для вида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, где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партитивный падеж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заменен родительным, выступает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как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наречие, играющее роль обстоятельства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причины: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После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изгнания в 1492 году, после всех конфискаций часть из них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[евреев. – Авт.]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осталась в Испании, крестившись для </a:t>
            </a: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виду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(Д. Рубина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).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8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82319" y="213618"/>
            <a:ext cx="8229600" cy="807045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40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Аннотация</a:t>
            </a:r>
            <a:endParaRPr lang="ru-RU" altLang="ru-RU" sz="40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9644" y="1020663"/>
            <a:ext cx="8894316" cy="533568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dirty="0" smtClean="0"/>
              <a:t>Такие единицы </a:t>
            </a:r>
            <a:r>
              <a:rPr lang="ru-RU" dirty="0"/>
              <a:t>могут принадлежать к разным </a:t>
            </a:r>
            <a:r>
              <a:rPr lang="ru-RU" dirty="0" smtClean="0"/>
              <a:t>лексико-грамматическим классам и </a:t>
            </a:r>
            <a:r>
              <a:rPr lang="ru-RU" dirty="0"/>
              <a:t>по-разному </a:t>
            </a:r>
            <a:r>
              <a:rPr lang="ru-RU" dirty="0" smtClean="0"/>
              <a:t>соотноситься </a:t>
            </a:r>
            <a:r>
              <a:rPr lang="ru-RU" dirty="0"/>
              <a:t>с мотивирующим существительным. </a:t>
            </a: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Например</a:t>
            </a:r>
            <a:r>
              <a:rPr lang="ru-RU" dirty="0"/>
              <a:t>, </a:t>
            </a:r>
            <a:r>
              <a:rPr lang="ru-RU" b="1" i="1" dirty="0"/>
              <a:t>на вид</a:t>
            </a:r>
            <a:r>
              <a:rPr lang="ru-RU" b="1" dirty="0"/>
              <a:t> </a:t>
            </a:r>
            <a:r>
              <a:rPr lang="ru-RU" dirty="0"/>
              <a:t>обычно выступает как приименной </a:t>
            </a:r>
            <a:r>
              <a:rPr lang="ru-RU" dirty="0" smtClean="0"/>
              <a:t>атрибут: </a:t>
            </a:r>
            <a:r>
              <a:rPr lang="ru-RU" i="1" dirty="0"/>
              <a:t>М</a:t>
            </a:r>
            <a:r>
              <a:rPr lang="ru-RU" i="1" dirty="0" smtClean="0"/>
              <a:t>ой</a:t>
            </a:r>
            <a:r>
              <a:rPr lang="ru-RU" i="1" dirty="0"/>
              <a:t> Арлекин чуть-чуть хитрец, </a:t>
            </a:r>
            <a:r>
              <a:rPr lang="ru-RU" i="1" dirty="0" smtClean="0"/>
              <a:t>хотя</a:t>
            </a:r>
            <a:r>
              <a:rPr lang="ru-RU" i="1" dirty="0"/>
              <a:t> </a:t>
            </a:r>
            <a:r>
              <a:rPr lang="ru-RU" i="1" dirty="0" smtClean="0"/>
              <a:t>простак</a:t>
            </a:r>
            <a:r>
              <a:rPr lang="ru-RU" i="1" dirty="0"/>
              <a:t> </a:t>
            </a:r>
            <a:r>
              <a:rPr lang="ru-RU" i="1" dirty="0" smtClean="0"/>
              <a:t>на</a:t>
            </a:r>
            <a:r>
              <a:rPr lang="ru-RU" i="1" dirty="0"/>
              <a:t> </a:t>
            </a:r>
            <a:r>
              <a:rPr lang="ru-RU" i="1" dirty="0" smtClean="0"/>
              <a:t>вид</a:t>
            </a:r>
            <a:r>
              <a:rPr lang="ru-RU" dirty="0"/>
              <a:t> </a:t>
            </a:r>
            <a:r>
              <a:rPr lang="ru-RU" i="1" dirty="0" smtClean="0"/>
              <a:t>– </a:t>
            </a:r>
            <a:r>
              <a:rPr lang="ru-RU" dirty="0" err="1" smtClean="0"/>
              <a:t>И.Бродский</a:t>
            </a:r>
            <a:r>
              <a:rPr lang="ru-RU" dirty="0" smtClean="0"/>
              <a:t>), </a:t>
            </a:r>
            <a:r>
              <a:rPr lang="ru-RU" dirty="0"/>
              <a:t>а </a:t>
            </a:r>
            <a:r>
              <a:rPr lang="ru-RU" b="1" i="1" dirty="0"/>
              <a:t>на виду </a:t>
            </a:r>
            <a:r>
              <a:rPr lang="ru-RU" dirty="0"/>
              <a:t>– как </a:t>
            </a:r>
            <a:r>
              <a:rPr lang="ru-RU" dirty="0" err="1"/>
              <a:t>приглагольное</a:t>
            </a:r>
            <a:r>
              <a:rPr lang="ru-RU" dirty="0"/>
              <a:t> обстоятельство с собственной валентностью </a:t>
            </a:r>
            <a:r>
              <a:rPr lang="ru-RU" dirty="0" err="1"/>
              <a:t>экспериенцера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i="1" dirty="0" smtClean="0"/>
              <a:t>Я играю на гармошке у прохожих на виду – </a:t>
            </a:r>
            <a:r>
              <a:rPr lang="ru-RU" dirty="0" smtClean="0"/>
              <a:t>А. </a:t>
            </a:r>
            <a:r>
              <a:rPr lang="ru-RU" dirty="0" err="1" smtClean="0"/>
              <a:t>Тимофеевский</a:t>
            </a:r>
            <a:r>
              <a:rPr lang="ru-RU" dirty="0" smtClean="0"/>
              <a:t>). </a:t>
            </a:r>
            <a:endParaRPr lang="en-US" dirty="0"/>
          </a:p>
        </p:txBody>
      </p:sp>
      <p:sp>
        <p:nvSpPr>
          <p:cNvPr id="3076" name="Дата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26.06.2019</a:t>
            </a:r>
          </a:p>
        </p:txBody>
      </p:sp>
      <p:sp>
        <p:nvSpPr>
          <p:cNvPr id="3077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Корпусная лингвистика 2019</a:t>
            </a:r>
          </a:p>
        </p:txBody>
      </p:sp>
      <p:sp>
        <p:nvSpPr>
          <p:cNvPr id="3078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B93595-7B14-487E-A79C-2F769FB62A9B}" type="slidenum">
              <a:rPr lang="ru-RU" altLang="ru-RU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453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796950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3.3. ДЛЯ ВИДУ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682136" cy="5375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latin typeface="Arial" charset="0"/>
                <a:ea typeface="Arial" charset="0"/>
                <a:cs typeface="Arial" charset="0"/>
              </a:rPr>
              <a:t>У </a:t>
            </a:r>
            <a:r>
              <a:rPr lang="ru-RU" dirty="0" err="1" smtClean="0">
                <a:latin typeface="Arial" charset="0"/>
                <a:ea typeface="Arial" charset="0"/>
                <a:cs typeface="Arial" charset="0"/>
              </a:rPr>
              <a:t>фраземы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для виду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отсутствуют активно выражаемые валентности (невозможно сказать </a:t>
            </a: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*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для вида Ивана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или *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для вида заинтересованности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, хотя семантически она, передавая идею притворства, имеет минимум четыре валентности: </a:t>
            </a:r>
            <a:endParaRPr lang="ru-RU" dirty="0" smtClean="0"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AutoNum type="romanLcParenBoth"/>
            </a:pP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кто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притворяется, </a:t>
            </a:r>
          </a:p>
          <a:p>
            <a:pPr marL="571500" indent="-571500">
              <a:buAutoNum type="romanLcParenBoth"/>
            </a:pP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что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хочет продемонстрировать, </a:t>
            </a:r>
            <a:endParaRPr lang="ru-RU" dirty="0" smtClean="0"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AutoNum type="romanLcParenBoth"/>
            </a:pP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каким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способом он это демонстрирует и </a:t>
            </a:r>
            <a:endParaRPr lang="ru-RU" dirty="0" smtClean="0"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AutoNum type="romanLcParenBoth"/>
            </a:pP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кому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он это демонстрирует.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99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796950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3.3. ДЛЯ ВИДУ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682136" cy="5544616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Обычно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при этой синтаксической 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фраземе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пассивно реализуется третья из данных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валентностей (способа):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в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примере выше это глагол </a:t>
            </a: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креститься.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Добавим, что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единица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для виду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относится к тем агломератам, которые способны разрываться в диалогах, где ответная реплика подвергает сомнению уместность использованного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выражения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: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Он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сделал это для виду. – Для какого </a:t>
            </a: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ещё виду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? Это было совершенно серьезно.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93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796950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3.4. ИЗ ВИДУ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682136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latin typeface="Arial" charset="0"/>
                <a:ea typeface="Arial" charset="0"/>
                <a:cs typeface="Arial" charset="0"/>
              </a:rPr>
              <a:t>Эта 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микросинтаксическая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единица, как и ее вариант </a:t>
            </a: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из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вида,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также ведет себя как наречие, не допуская практически никаких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зависимых.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В целом единица обычно заполняет валентность исходной точки при некоторых глаголах, обозначая удаление из поля зрения наблюдателя (присутствие которого в семантической структуре, соответствующей 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фраземе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, обязательно).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57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796950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3.4. ИЗ ВИДУ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784976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Перечень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глаголов, допускающих такое заполнение валентности исходной точки, ограничен: это (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i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упускать, выпускать, терять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и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ii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исчезать, пропадать, выпасть, скрыться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, а также некоторые их синонимы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Надо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умудриться ― упустить в Москве из виду такого человека, как Лучников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ru-RU" dirty="0" err="1" smtClean="0">
                <a:latin typeface="Arial" charset="0"/>
                <a:ea typeface="Arial" charset="0"/>
                <a:cs typeface="Arial" charset="0"/>
              </a:rPr>
              <a:t>В.Аксенов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)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;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Машина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тронулась и скоро скрылась из </a:t>
            </a: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виду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[И. </a:t>
            </a:r>
            <a:r>
              <a:rPr lang="ru-RU" dirty="0" err="1" smtClean="0">
                <a:latin typeface="Arial" charset="0"/>
                <a:ea typeface="Arial" charset="0"/>
                <a:cs typeface="Arial" charset="0"/>
              </a:rPr>
              <a:t>Грекова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).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38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796950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3.4. ИЗ ВИДУ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544616"/>
          </a:xfrm>
        </p:spPr>
        <p:txBody>
          <a:bodyPr>
            <a:noAutofit/>
          </a:bodyPr>
          <a:lstStyle/>
          <a:p>
            <a:pPr>
              <a:spcBef>
                <a:spcPts val="168"/>
              </a:spcBef>
            </a:pPr>
            <a:r>
              <a:rPr lang="ru-RU" dirty="0">
                <a:latin typeface="Arial" charset="0"/>
                <a:ea typeface="Arial" charset="0"/>
                <a:cs typeface="Arial" charset="0"/>
              </a:rPr>
              <a:t>В некоторых случаях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из виду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выражает исходную точку при глаголах движения: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68"/>
              </a:spcBef>
            </a:pP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Вдруг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они ушли из виду, ушли вниз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ru-RU" dirty="0" smtClean="0">
                <a:latin typeface="Arial" charset="0"/>
                <a:ea typeface="Arial" charset="0"/>
                <a:cs typeface="Arial" charset="0"/>
              </a:rPr>
            </a:b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Г. 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Владимов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).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68"/>
              </a:spcBef>
            </a:pP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Оные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казаки, </a:t>
            </a:r>
            <a:r>
              <a:rPr lang="ru-RU" i="1" dirty="0" err="1">
                <a:latin typeface="Arial" charset="0"/>
                <a:ea typeface="Arial" charset="0"/>
                <a:cs typeface="Arial" charset="0"/>
              </a:rPr>
              <a:t>оборотя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 лошадь свою, поскакали назад, и </a:t>
            </a:r>
            <a:r>
              <a:rPr lang="ru-RU" i="1" dirty="0" err="1">
                <a:latin typeface="Arial" charset="0"/>
                <a:ea typeface="Arial" charset="0"/>
                <a:cs typeface="Arial" charset="0"/>
              </a:rPr>
              <a:t>поворотя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 в переулок уехали из виду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(А. С. 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Пушкин)</a:t>
            </a: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68"/>
              </a:spcBef>
            </a:pPr>
            <a:r>
              <a:rPr lang="ru-RU" dirty="0">
                <a:latin typeface="Arial" charset="0"/>
                <a:ea typeface="Arial" charset="0"/>
                <a:cs typeface="Arial" charset="0"/>
              </a:rPr>
              <a:t>Другие же глаголы с бесспорной валентностью исходной точки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из виду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не допускают: *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сбежать из виду, *переместиться из виду в укрытие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и т.п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66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796950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3.4. ИЗ ВИДУ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544616"/>
          </a:xfrm>
        </p:spPr>
        <p:txBody>
          <a:bodyPr>
            <a:noAutofit/>
          </a:bodyPr>
          <a:lstStyle/>
          <a:p>
            <a:r>
              <a:rPr lang="ru-RU" dirty="0">
                <a:latin typeface="Arial" charset="0"/>
                <a:ea typeface="Arial" charset="0"/>
                <a:cs typeface="Arial" charset="0"/>
              </a:rPr>
              <a:t>В случае переходных глаголов (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i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) речь может идти только о ненамеренных действиях субъекта: невозможно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рассчитывать упустить из виду. </a:t>
            </a:r>
            <a:endParaRPr lang="ru-RU" i="1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В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случае непереходных глаголов (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ii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) субъект не может совпадать с наблюдателем: если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Иван скрылся из виду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, то он исчез из поля зрения кого-то другого. Само же действие может быть и намеренным: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спрятались из виду, надо скрыться из виду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и др.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19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96950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3.4. ИЗ ВИДУ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544616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100"/>
              </a:spcBef>
              <a:buNone/>
            </a:pPr>
            <a:r>
              <a:rPr lang="ru-RU" dirty="0">
                <a:latin typeface="Arial" charset="0"/>
                <a:ea typeface="Arial" charset="0"/>
                <a:cs typeface="Arial" charset="0"/>
              </a:rPr>
              <a:t>Добавим,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что эта единица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порождает особую глагольную конструкцию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упустить &lt;выпустить&gt; из </a:t>
            </a: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виду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в этой конструкции поле зрения отражается метафорически, а сама конструкция обладает специфичным управлением (на союз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что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и инфинитив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):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Я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совершенно упустил из виду, что этот дебил может оказаться занят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ru-RU" dirty="0" err="1" smtClean="0">
                <a:latin typeface="Arial" charset="0"/>
                <a:ea typeface="Arial" charset="0"/>
                <a:cs typeface="Arial" charset="0"/>
              </a:rPr>
              <a:t>А.Геласимов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).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Как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ни странно, на «Ладоге» из-за спешки упустили из виду приобрести приемник для кают-компании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(Л. 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Лагин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).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87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796950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3.5. НА ВИД – ПО ВИДУ – С ВИДУ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544616"/>
          </a:xfrm>
        </p:spPr>
        <p:txBody>
          <a:bodyPr>
            <a:noAutofit/>
          </a:bodyPr>
          <a:lstStyle/>
          <a:p>
            <a:pPr marL="0" indent="0">
              <a:spcBef>
                <a:spcPts val="160"/>
              </a:spcBef>
              <a:buNone/>
            </a:pPr>
            <a:r>
              <a:rPr lang="ru-RU" sz="3600" dirty="0">
                <a:latin typeface="Arial" charset="0"/>
                <a:ea typeface="Arial" charset="0"/>
                <a:cs typeface="Arial" charset="0"/>
              </a:rPr>
              <a:t>Эти три </a:t>
            </a:r>
            <a:r>
              <a:rPr lang="ru-RU" sz="3600" dirty="0" err="1">
                <a:latin typeface="Arial" charset="0"/>
                <a:ea typeface="Arial" charset="0"/>
                <a:cs typeface="Arial" charset="0"/>
              </a:rPr>
              <a:t>квазисинонимичные</a:t>
            </a:r>
            <a:r>
              <a:rPr lang="ru-RU" sz="3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sz="3600" dirty="0" smtClean="0">
                <a:latin typeface="Arial" charset="0"/>
                <a:ea typeface="Arial" charset="0"/>
                <a:cs typeface="Arial" charset="0"/>
              </a:rPr>
              <a:t>единицы </a:t>
            </a:r>
            <a:r>
              <a:rPr lang="ru-RU" sz="3600" dirty="0">
                <a:latin typeface="Arial" charset="0"/>
                <a:ea typeface="Arial" charset="0"/>
                <a:cs typeface="Arial" charset="0"/>
              </a:rPr>
              <a:t>выступают как оценочные наречия, </a:t>
            </a:r>
            <a:r>
              <a:rPr lang="ru-RU" sz="3600" dirty="0" smtClean="0">
                <a:latin typeface="Arial" charset="0"/>
                <a:ea typeface="Arial" charset="0"/>
                <a:cs typeface="Arial" charset="0"/>
              </a:rPr>
              <a:t>приписывающие объекту некоторое </a:t>
            </a:r>
            <a:r>
              <a:rPr lang="ru-RU" sz="3600" dirty="0">
                <a:latin typeface="Arial" charset="0"/>
                <a:ea typeface="Arial" charset="0"/>
                <a:cs typeface="Arial" charset="0"/>
              </a:rPr>
              <a:t>свойство или состояние на основе визуального впечатления </a:t>
            </a:r>
            <a:r>
              <a:rPr lang="ru-RU" sz="3600" dirty="0" smtClean="0">
                <a:latin typeface="Arial" charset="0"/>
                <a:ea typeface="Arial" charset="0"/>
                <a:cs typeface="Arial" charset="0"/>
              </a:rPr>
              <a:t>наблюдателя:</a:t>
            </a:r>
            <a:endParaRPr lang="en-US"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62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580926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3.5. НА ВИД – ПО ВИДУ – С ВИДУ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544616"/>
          </a:xfrm>
        </p:spPr>
        <p:txBody>
          <a:bodyPr>
            <a:noAutofit/>
          </a:bodyPr>
          <a:lstStyle/>
          <a:p>
            <a:pPr>
              <a:spcBef>
                <a:spcPts val="160"/>
              </a:spcBef>
            </a:pPr>
            <a:r>
              <a:rPr lang="ru-RU" i="1" dirty="0">
                <a:latin typeface="Arial" charset="0"/>
                <a:ea typeface="Arial" charset="0"/>
                <a:cs typeface="Arial" charset="0"/>
              </a:rPr>
              <a:t>Юная продавщица в белоснежном халате, </a:t>
            </a:r>
            <a:r>
              <a:rPr lang="ru-RU" b="1" i="1" dirty="0">
                <a:latin typeface="Arial" charset="0"/>
                <a:ea typeface="Arial" charset="0"/>
                <a:cs typeface="Arial" charset="0"/>
              </a:rPr>
              <a:t>на вид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 прохладная и потому приятная, работает молча, мягко, равномерно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(Ф. Искандер);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60"/>
              </a:spcBef>
            </a:pP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В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кабинете директора, когда туда опять вошёл Иван, сидела некая милая женщина, </a:t>
            </a:r>
            <a:r>
              <a:rPr lang="ru-RU" b="1" i="1" dirty="0">
                <a:latin typeface="Arial" charset="0"/>
                <a:ea typeface="Arial" charset="0"/>
                <a:cs typeface="Arial" charset="0"/>
              </a:rPr>
              <a:t>по виду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 врач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(В. Шукшин)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60"/>
              </a:spcBef>
            </a:pPr>
            <a:r>
              <a:rPr lang="ru-RU" i="1" dirty="0">
                <a:latin typeface="Arial" charset="0"/>
                <a:ea typeface="Arial" charset="0"/>
                <a:cs typeface="Arial" charset="0"/>
              </a:rPr>
              <a:t>Э</a:t>
            </a: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то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только </a:t>
            </a:r>
            <a:r>
              <a:rPr lang="ru-RU" b="1" i="1" dirty="0">
                <a:latin typeface="Arial" charset="0"/>
                <a:ea typeface="Arial" charset="0"/>
                <a:cs typeface="Arial" charset="0"/>
              </a:rPr>
              <a:t>с виду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 большие артисты ― люди, уверенные в себе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(Сати Спивакова)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. </a:t>
            </a:r>
            <a:endParaRPr lang="ru-RU" i="1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6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580926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3.5. НА ВИД – ПО ВИДУ – С ВИДУ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544616"/>
          </a:xfrm>
        </p:spPr>
        <p:txBody>
          <a:bodyPr>
            <a:noAutofit/>
          </a:bodyPr>
          <a:lstStyle/>
          <a:p>
            <a:pPr>
              <a:spcBef>
                <a:spcPts val="160"/>
              </a:spcBef>
            </a:pP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Между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этими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единицами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есть тонкие семантические различия, исследовать которые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мы сейчас не будем. Заметим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лишь, что </a:t>
            </a:r>
            <a:r>
              <a:rPr lang="ru-RU" dirty="0" err="1" smtClean="0">
                <a:latin typeface="Arial" charset="0"/>
                <a:ea typeface="Arial" charset="0"/>
                <a:cs typeface="Arial" charset="0"/>
              </a:rPr>
              <a:t>фразема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с виду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чаще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двух других предполагает, что оцениваемого наблюдателем свойства у его субъекта на самом деле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нет.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5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879475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40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План доклада</a:t>
            </a:r>
            <a:endParaRPr lang="ru-RU" altLang="ru-RU" sz="40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484313"/>
            <a:ext cx="8750300" cy="4752975"/>
          </a:xfrm>
        </p:spPr>
        <p:txBody>
          <a:bodyPr>
            <a:normAutofit/>
          </a:bodyPr>
          <a:lstStyle/>
          <a:p>
            <a:pPr marL="514350" indent="-514350" eaLnBrk="1" hangingPunct="1">
              <a:buAutoNum type="arabicPeriod"/>
            </a:pPr>
            <a:r>
              <a:rPr lang="ru-RU" altLang="ru-RU" sz="3200" dirty="0" err="1" smtClean="0">
                <a:latin typeface="Arial" charset="0"/>
                <a:cs typeface="Arial" charset="0"/>
              </a:rPr>
              <a:t>Микросинтаксис</a:t>
            </a:r>
            <a:r>
              <a:rPr lang="ru-RU" altLang="ru-RU" sz="3200" dirty="0" smtClean="0">
                <a:latin typeface="Arial" charset="0"/>
                <a:cs typeface="Arial" charset="0"/>
              </a:rPr>
              <a:t>: вводные замечания</a:t>
            </a:r>
          </a:p>
          <a:p>
            <a:pPr marL="514350" indent="-514350" eaLnBrk="1" hangingPunct="1">
              <a:buAutoNum type="arabicPeriod"/>
            </a:pPr>
            <a:r>
              <a:rPr lang="ru-RU" altLang="ru-RU" sz="3200" dirty="0" smtClean="0">
                <a:latin typeface="Arial" charset="0"/>
                <a:cs typeface="Arial" charset="0"/>
              </a:rPr>
              <a:t>Адвербиальные единицы в кругу </a:t>
            </a:r>
            <a:r>
              <a:rPr lang="ru-RU" altLang="ru-RU" dirty="0" err="1" smtClean="0">
                <a:latin typeface="Arial" charset="0"/>
                <a:cs typeface="Arial" charset="0"/>
              </a:rPr>
              <a:t>микросинтаксических</a:t>
            </a:r>
            <a:r>
              <a:rPr lang="ru-RU" altLang="ru-RU" dirty="0" smtClean="0">
                <a:latin typeface="Arial" charset="0"/>
                <a:cs typeface="Arial" charset="0"/>
              </a:rPr>
              <a:t> элементов</a:t>
            </a:r>
            <a:endParaRPr lang="ru-RU" altLang="ru-RU" sz="3200" dirty="0" smtClean="0">
              <a:latin typeface="Arial" charset="0"/>
              <a:cs typeface="Arial" charset="0"/>
            </a:endParaRPr>
          </a:p>
          <a:p>
            <a:pPr marL="514350" indent="-514350" eaLnBrk="1" hangingPunct="1">
              <a:buAutoNum type="arabicPeriod"/>
            </a:pPr>
            <a:r>
              <a:rPr lang="ru-RU" altLang="ru-RU" dirty="0" smtClean="0">
                <a:latin typeface="Arial" charset="0"/>
                <a:cs typeface="Arial" charset="0"/>
              </a:rPr>
              <a:t>Конкретные единицы, сформированные словом </a:t>
            </a:r>
            <a:r>
              <a:rPr lang="ru-RU" altLang="ru-RU" i="1" dirty="0" smtClean="0">
                <a:latin typeface="Arial" charset="0"/>
                <a:cs typeface="Arial" charset="0"/>
              </a:rPr>
              <a:t>вид </a:t>
            </a:r>
          </a:p>
        </p:txBody>
      </p:sp>
      <p:sp>
        <p:nvSpPr>
          <p:cNvPr id="3076" name="Дата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26.06.2019</a:t>
            </a:r>
          </a:p>
        </p:txBody>
      </p:sp>
      <p:sp>
        <p:nvSpPr>
          <p:cNvPr id="3077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Корпусная лингвистика 2019</a:t>
            </a:r>
          </a:p>
        </p:txBody>
      </p:sp>
      <p:sp>
        <p:nvSpPr>
          <p:cNvPr id="3078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B93595-7B14-487E-A79C-2F769FB62A9B}" type="slidenum">
              <a:rPr lang="ru-RU" altLang="ru-RU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701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580926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3.5. НА ВИД – ПО ВИДУ – С ВИДУ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544616"/>
          </a:xfrm>
        </p:spPr>
        <p:txBody>
          <a:bodyPr>
            <a:noAutofit/>
          </a:bodyPr>
          <a:lstStyle/>
          <a:p>
            <a:r>
              <a:rPr lang="ru-RU" dirty="0">
                <a:latin typeface="Arial" charset="0"/>
                <a:ea typeface="Arial" charset="0"/>
                <a:cs typeface="Arial" charset="0"/>
              </a:rPr>
              <a:t>Системное отличие этих 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фразем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друг от друга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проявляется в наличии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разных наборов параллельных выражений у одних (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на вид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и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по виду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, ср.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на вид – на вкус – на ощупь – на слух – *на запах 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vs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по виду – по вкусу – по запаху – *по ощупи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) и их отсутствием у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с виду. </a:t>
            </a:r>
            <a:endParaRPr lang="ru-RU" i="1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1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580926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3.5. НА ВИД – ПО ВИДУ – С ВИДУ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544616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Ни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одна из 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фразем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не допускает при себе зависимых: *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с его виду, *на вид Маши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и т.п. Исключение составляет вариант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по внешнему виду,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как в примере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…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флегматично покуривает трубку-носогрейку смуглый коренастый капитан, по внешнему виду итальянец или грек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(В.П. Катаев)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25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580926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3.6. НА ВИДУ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544616"/>
          </a:xfrm>
        </p:spPr>
        <p:txBody>
          <a:bodyPr>
            <a:noAutofit/>
          </a:bodyPr>
          <a:lstStyle/>
          <a:p>
            <a:r>
              <a:rPr lang="ru-RU" dirty="0">
                <a:latin typeface="Arial" charset="0"/>
                <a:ea typeface="Arial" charset="0"/>
                <a:cs typeface="Arial" charset="0"/>
              </a:rPr>
              <a:t>Эта синтаксическая 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фразема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имеет два отчетливо различных значения (назовем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их </a:t>
            </a: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на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виду</a:t>
            </a:r>
            <a:r>
              <a:rPr lang="ru-RU" i="1" baseline="30000" dirty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и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на виду</a:t>
            </a:r>
            <a:r>
              <a:rPr lang="ru-RU" i="1" baseline="30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). Обе единицы ведут себя как наречия, однако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на виду</a:t>
            </a:r>
            <a:r>
              <a:rPr lang="ru-RU" i="1" baseline="30000" dirty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прототипически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выступает как обстоятельство образа действия, ср.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Я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играю на гармошке у прохожих на виду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(А. 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Тимофеевский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dirty="0">
                <a:latin typeface="Arial" charset="0"/>
                <a:ea typeface="Arial" charset="0"/>
                <a:cs typeface="Arial" charset="0"/>
              </a:rPr>
              <a:t>– т.е. ‘играю так, что прохожие могут меня видеть’, в то время как </a:t>
            </a:r>
            <a:endParaRPr lang="ru-RU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65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580926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3.6. НА ВИДУ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544616"/>
          </a:xfrm>
        </p:spPr>
        <p:txBody>
          <a:bodyPr>
            <a:noAutofit/>
          </a:bodyPr>
          <a:lstStyle/>
          <a:p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на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виду</a:t>
            </a:r>
            <a:r>
              <a:rPr lang="ru-RU" i="1" baseline="30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выступает прежде всего как заполнитель 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локативной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валентности глагола (в том числе связочного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быть,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в нулевой или ненулевой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форме),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ср.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Осмелев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, он стоял совсем на виду, по колено в воде, и вдруг понял, что не так расселины придают тому берегу вид неприступности, как его нагота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(Г.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 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Владимов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).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27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580926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3.6. НА ВИДУ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Как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на виду</a:t>
            </a:r>
            <a:r>
              <a:rPr lang="ru-RU" i="1" baseline="30000" dirty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, так и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на виду</a:t>
            </a:r>
            <a:r>
              <a:rPr lang="ru-RU" i="1" baseline="30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имеют семантическую валентность объекта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 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, факультативно выражаемую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группой </a:t>
            </a:r>
            <a:br>
              <a:rPr lang="ru-RU" dirty="0" smtClean="0">
                <a:latin typeface="Arial" charset="0"/>
                <a:ea typeface="Arial" charset="0"/>
                <a:cs typeface="Arial" charset="0"/>
              </a:rPr>
            </a:b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у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+ </a:t>
            </a:r>
            <a:r>
              <a:rPr lang="ru-RU" dirty="0" err="1" smtClean="0">
                <a:latin typeface="Arial" charset="0"/>
                <a:ea typeface="Arial" charset="0"/>
                <a:cs typeface="Arial" charset="0"/>
              </a:rPr>
              <a:t>NP</a:t>
            </a:r>
            <a:r>
              <a:rPr lang="ru-RU" baseline="-25000" dirty="0" err="1" smtClean="0">
                <a:latin typeface="Arial" charset="0"/>
                <a:ea typeface="Arial" charset="0"/>
                <a:cs typeface="Arial" charset="0"/>
              </a:rPr>
              <a:t>род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Этот объект, он же наблюдатель, соответствует субъекту входящего в семантическую структуру предиката ‘видеть’, а </a:t>
            </a:r>
            <a:r>
              <a:rPr lang="ru-RU" dirty="0" err="1" smtClean="0">
                <a:latin typeface="Arial" charset="0"/>
                <a:ea typeface="Arial" charset="0"/>
                <a:cs typeface="Arial" charset="0"/>
              </a:rPr>
              <a:t>экспериенцер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этого предиката (‘кого видят’) совпадает с субъектом вершинного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глагола</a:t>
            </a: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У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на виду</a:t>
            </a:r>
            <a:r>
              <a:rPr lang="ru-RU" i="1" baseline="30000" dirty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этот субъект – почти исключительно человек,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на виду</a:t>
            </a:r>
            <a:r>
              <a:rPr lang="ru-RU" i="1" baseline="30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уместно для любого физического объекта.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32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580926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3.6. НА ВИДУ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544616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Добавим, что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в семантике предложений с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на виду</a:t>
            </a:r>
            <a:r>
              <a:rPr lang="ru-RU" i="1" baseline="30000" dirty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часто содержится компонент неодобрения того, что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возможно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видеть субъекта действия, которое происходит «на виду», со стороны говорящего или наблюдателя: неодобрение может вызывать публичная демонстрация себя этим субъектом (что должно быть стыдно или чересчур дерзко).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45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41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580926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3.6. НА ВИДУ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544616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Обе 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фраземы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не допускают внутренних зависимых, за исключением слова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самый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ср.</a:t>
            </a: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Они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работали на самом виду у </a:t>
            </a: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начальства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на </a:t>
            </a: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виду</a:t>
            </a:r>
            <a:r>
              <a:rPr lang="ru-RU" baseline="30000" dirty="0" smtClean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);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dirty="0">
                <a:latin typeface="Arial" charset="0"/>
                <a:ea typeface="Arial" charset="0"/>
                <a:cs typeface="Arial" charset="0"/>
              </a:rPr>
              <a:t>(26)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День был ясный, и мы бы плыли на самом виду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на </a:t>
            </a: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виду</a:t>
            </a:r>
            <a:r>
              <a:rPr lang="ru-RU" baseline="30000" dirty="0" smtClean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); </a:t>
            </a: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у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самолетов, если бы они появились, но, слава Богу, их не было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(Д.С. Лихачев</a:t>
            </a:r>
            <a:r>
              <a:rPr lang="ru-RU" dirty="0"/>
              <a:t>)</a:t>
            </a:r>
            <a:r>
              <a:rPr lang="ru-RU" i="1" dirty="0"/>
              <a:t>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85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580926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3.6. НА ВИДУ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47</a:t>
            </a:fld>
            <a:endParaRPr lang="ru-RU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335949"/>
            <a:ext cx="7920880" cy="495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06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580926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3.6. НА ВИДУ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48</a:t>
            </a:fld>
            <a:endParaRPr lang="ru-RU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979765"/>
            <a:ext cx="5688632" cy="5277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580926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3.7. ПОД ВИДОМ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544616"/>
          </a:xfrm>
        </p:spPr>
        <p:txBody>
          <a:bodyPr>
            <a:noAutofit/>
          </a:bodyPr>
          <a:lstStyle/>
          <a:p>
            <a:r>
              <a:rPr lang="ru-RU" dirty="0">
                <a:latin typeface="Arial" charset="0"/>
                <a:ea typeface="Arial" charset="0"/>
                <a:cs typeface="Arial" charset="0"/>
              </a:rPr>
              <a:t>Эта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единица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выступает как предлог, управляющий генитивом, и, как и в предыдущем случае, имеет два разных значения; назовем их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под видом</a:t>
            </a:r>
            <a:r>
              <a:rPr lang="ru-RU" baseline="30000" dirty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и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под видом</a:t>
            </a:r>
            <a:r>
              <a:rPr lang="ru-RU" baseline="30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i="1" dirty="0">
                <a:latin typeface="Arial" charset="0"/>
                <a:ea typeface="Arial" charset="0"/>
                <a:cs typeface="Arial" charset="0"/>
              </a:rPr>
              <a:t>Под видом</a:t>
            </a:r>
            <a:r>
              <a:rPr lang="ru-RU" baseline="30000" dirty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характеризует ситуацию, в которой один ее участник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выдается (или выдает себя) за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другого с намерением ввести в заблуждение наблюдателя. Этот участник может быть как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человеком,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так и любым другим физическим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объектом: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49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6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229600" cy="877888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2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1. Вводные замечания о </a:t>
            </a:r>
            <a:r>
              <a:rPr lang="ru-RU" sz="32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микросинтаксисе</a:t>
            </a:r>
            <a:r>
              <a:rPr lang="ru-RU" sz="32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 </a:t>
            </a:r>
            <a:endParaRPr lang="ru-RU" sz="32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484784"/>
            <a:ext cx="8750300" cy="4608512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Микросинтаксис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 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область </a:t>
            </a:r>
            <a:r>
              <a:rPr lang="ru-RU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языковых явлений на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перекрестье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грамматики 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(в первую очередь, синтаксиса) и словаря.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Из-за 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промежуточного положения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эти явления оказываются обделенными вниманием.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26.06.2019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ru-RU" smtClean="0">
                <a:latin typeface="Arial"/>
              </a:rPr>
              <a:t>Корпусная лингвистика 2019</a:t>
            </a:r>
            <a:endParaRPr lang="ru-RU">
              <a:latin typeface="Arial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644F6-4637-41CB-8BA2-6CDB3BF28641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803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580926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3.7. ПОД ВИДОМ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544616"/>
          </a:xfrm>
        </p:spPr>
        <p:txBody>
          <a:bodyPr>
            <a:noAutofit/>
          </a:bodyPr>
          <a:lstStyle/>
          <a:p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Под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видом рабочих они по подложным документам проникли в клуб и установили в трех разных местах адские машинки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(Ю. Домбровский);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Просит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она чаще всего «</a:t>
            </a:r>
            <a:r>
              <a:rPr lang="ru-RU" i="1" dirty="0" err="1">
                <a:latin typeface="Arial" charset="0"/>
                <a:ea typeface="Arial" charset="0"/>
                <a:cs typeface="Arial" charset="0"/>
              </a:rPr>
              <a:t>мартель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», хотя все знают, что под видом коньяка ей приносят остуженный чай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(В. Овчинников).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50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77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580926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3.7. ПОД ВИДОМ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544616"/>
          </a:xfrm>
        </p:spPr>
        <p:txBody>
          <a:bodyPr>
            <a:noAutofit/>
          </a:bodyPr>
          <a:lstStyle/>
          <a:p>
            <a:r>
              <a:rPr lang="ru-RU" i="1" dirty="0">
                <a:latin typeface="Arial" charset="0"/>
                <a:ea typeface="Arial" charset="0"/>
                <a:cs typeface="Arial" charset="0"/>
              </a:rPr>
              <a:t>Под видом</a:t>
            </a:r>
            <a:r>
              <a:rPr lang="ru-RU" baseline="30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вводит ситуацию, протагонист которой заявляет цель, отличную от его реальной цели (как правило, заявленная цель «благовиднее» реальной).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Под видом</a:t>
            </a:r>
            <a:r>
              <a:rPr lang="ru-RU" baseline="30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имеет близкий синоним – 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микросинтаксическую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единицу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под предлогом.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Зависимым элементом у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под видом</a:t>
            </a:r>
            <a:r>
              <a:rPr lang="ru-RU" baseline="30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может быть существительное со значением целесообразного действия или 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номинализатор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то, что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: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51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0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580926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3.7. ПОД ВИДОМ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544616"/>
          </a:xfrm>
        </p:spPr>
        <p:txBody>
          <a:bodyPr>
            <a:noAutofit/>
          </a:bodyPr>
          <a:lstStyle/>
          <a:p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Долго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он потом, под видом перевязки, хаживал в старый барак иль водил свою зазнобу в лес, по грибы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(В. Астафьев);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Он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то и дело оставлял меня одного, под видом того, что ему нужно то в умывальник, то в буфет, то в киоск, то к старику Якову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(А. Гайдар). 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52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2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580926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3.8. ПРИ ВИДЕ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544616"/>
          </a:xfrm>
        </p:spPr>
        <p:txBody>
          <a:bodyPr>
            <a:noAutofit/>
          </a:bodyPr>
          <a:lstStyle/>
          <a:p>
            <a:r>
              <a:rPr lang="ru-RU" dirty="0">
                <a:latin typeface="Arial" charset="0"/>
                <a:ea typeface="Arial" charset="0"/>
                <a:cs typeface="Arial" charset="0"/>
              </a:rPr>
              <a:t>Эта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единица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также ведет себя в целом как составной предлог, управляющий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NP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в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род.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падеже. Эта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единица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теснее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других связана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с семантикой видения как процесса. Объект видения выражается как раз зависящей от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при виде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именной группой, а субъект видения – это субъект действия или процесса, выражаемого предикатом, заполняющим пассивную валентность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при виде.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Тем самым во фразе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53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2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580926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3.8. ПРИ ВИДЕ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544616"/>
          </a:xfrm>
        </p:spPr>
        <p:txBody>
          <a:bodyPr>
            <a:noAutofit/>
          </a:bodyPr>
          <a:lstStyle/>
          <a:p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При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виде вошедшего сидящий за столом побледнел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(М.  Булгаков)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ru-RU" dirty="0">
                <a:latin typeface="Arial" charset="0"/>
                <a:ea typeface="Arial" charset="0"/>
                <a:cs typeface="Arial" charset="0"/>
              </a:rPr>
              <a:t>говорится, что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сидящий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увидел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 вошедшего.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Выражение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при виде </a:t>
            </a:r>
            <a:r>
              <a:rPr lang="ru-RU" dirty="0" err="1" smtClean="0">
                <a:latin typeface="Arial" charset="0"/>
                <a:ea typeface="Arial" charset="0"/>
                <a:cs typeface="Arial" charset="0"/>
              </a:rPr>
              <a:t>некомпозиционально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О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но содержит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семантический компонент 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начинательности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, относящейся к реакции субъекта: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сидящий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побледнел, </a:t>
            </a:r>
            <a:r>
              <a:rPr lang="ru-RU" b="1" dirty="0">
                <a:latin typeface="Arial" charset="0"/>
                <a:ea typeface="Arial" charset="0"/>
                <a:cs typeface="Arial" charset="0"/>
              </a:rPr>
              <a:t>как только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вошедший попал в его поле зрения. Поэтому фразы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типа </a:t>
            </a:r>
            <a:r>
              <a:rPr lang="ru-RU" i="1" baseline="30000" dirty="0" smtClean="0">
                <a:latin typeface="Arial" charset="0"/>
                <a:ea typeface="Arial" charset="0"/>
                <a:cs typeface="Arial" charset="0"/>
              </a:rPr>
              <a:t>#</a:t>
            </a: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При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виде вошедшего сидящий продолжал курить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семантически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небезупречны.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54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18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580926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3.8. ПРИ ВИДЕ</a:t>
            </a:r>
            <a:endParaRPr lang="ru-RU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544616"/>
          </a:xfrm>
        </p:spPr>
        <p:txBody>
          <a:bodyPr>
            <a:noAutofit/>
          </a:bodyPr>
          <a:lstStyle/>
          <a:p>
            <a:pPr marL="0" indent="0">
              <a:spcBef>
                <a:spcPts val="100"/>
              </a:spcBef>
              <a:buNone/>
            </a:pPr>
            <a:r>
              <a:rPr lang="ru-RU" dirty="0">
                <a:latin typeface="Arial" charset="0"/>
                <a:ea typeface="Arial" charset="0"/>
                <a:cs typeface="Arial" charset="0"/>
              </a:rPr>
              <a:t>Заметим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что 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фразема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при виде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не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до конца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превратилась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в неделимый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предлог.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В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о-первых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бывают ситуации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, когда объект видения выражается притяжательным прилагательным, зависящим от </a:t>
            </a: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виде,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ср.</a:t>
            </a: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00"/>
              </a:spcBef>
            </a:pP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Но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и радости при их виде не испытывал Данилов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(В. Орлов).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100"/>
              </a:spcBef>
              <a:buNone/>
            </a:pPr>
            <a:r>
              <a:rPr lang="ru-RU" dirty="0">
                <a:latin typeface="Arial" charset="0"/>
                <a:ea typeface="Arial" charset="0"/>
                <a:cs typeface="Arial" charset="0"/>
              </a:rPr>
              <a:t>В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о-вторых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, внутрь конструкции могут вклиниваться и другие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определения: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00"/>
              </a:spcBef>
            </a:pPr>
            <a:r>
              <a:rPr lang="ru-RU" i="1" dirty="0" smtClean="0">
                <a:latin typeface="Arial" charset="0"/>
                <a:ea typeface="Arial" charset="0"/>
                <a:cs typeface="Arial" charset="0"/>
              </a:rPr>
              <a:t>Уж </a:t>
            </a:r>
            <a:r>
              <a:rPr lang="ru-RU" i="1" dirty="0">
                <a:latin typeface="Arial" charset="0"/>
                <a:ea typeface="Arial" charset="0"/>
                <a:cs typeface="Arial" charset="0"/>
              </a:rPr>
              <a:t>сердце в радости не бьется / При милом виде мотылька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 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А.С.Пушкин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).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26.06.2019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7E10-6A46-417D-BA71-E1DEB34AB710}" type="slidenum">
              <a:rPr lang="ru-RU" smtClean="0"/>
              <a:pPr/>
              <a:t>55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15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229600" cy="733872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1. Вводные </a:t>
            </a:r>
            <a:r>
              <a:rPr lang="ru-RU" sz="3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замечания о микросинтаксисе </a:t>
            </a:r>
            <a:endParaRPr lang="ru-RU" sz="32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980728"/>
            <a:ext cx="8750300" cy="5445224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Грамматисты считают, что место этим явлениям – в словаре. </a:t>
            </a:r>
            <a:r>
              <a:rPr lang="ru-RU" dirty="0">
                <a:latin typeface="Arial" pitchFamily="34" charset="0"/>
                <a:cs typeface="Arial" pitchFamily="34" charset="0"/>
              </a:rPr>
              <a:t>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ексикографы не имеют возможности детально описывать такие единицы в словарных статьях (в частности, отражать их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синтаксические свойства). </a:t>
            </a:r>
            <a:r>
              <a:rPr lang="ru-RU" dirty="0">
                <a:latin typeface="Arial" pitchFamily="34" charset="0"/>
                <a:cs typeface="Arial" pitchFamily="34" charset="0"/>
              </a:rPr>
              <a:t>К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омпьютерные лингвисты заносят их в группу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multiword expressions,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отвергая индивидуальный подход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даже не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 отдельно взятой единице, а к разрядам таких единиц. Это положение начинает меняться: вспомним вчерашний доклад В.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Петкевича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26.06.2019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ru-RU" smtClean="0">
                <a:latin typeface="Arial"/>
              </a:rPr>
              <a:t>Корпусная лингвистика 2019</a:t>
            </a:r>
            <a:endParaRPr lang="ru-RU">
              <a:latin typeface="Arial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644F6-4637-41CB-8BA2-6CDB3BF28641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964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229600" cy="877888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1. Вводные </a:t>
            </a:r>
            <a:r>
              <a:rPr lang="ru-RU" sz="3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замечания о микросинтаксисе </a:t>
            </a:r>
            <a:endParaRPr lang="ru-RU" sz="32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412776"/>
            <a:ext cx="8750300" cy="4896544"/>
          </a:xfrm>
        </p:spPr>
        <p:txBody>
          <a:bodyPr rtlCol="0">
            <a:noAutofit/>
          </a:bodyPr>
          <a:lstStyle/>
          <a:p>
            <a:pPr marL="0" indent="0">
              <a:buNone/>
              <a:defRPr/>
            </a:pPr>
            <a:r>
              <a:rPr lang="ru-RU" dirty="0" err="1">
                <a:latin typeface="Arial" pitchFamily="34" charset="0"/>
                <a:cs typeface="Arial" pitchFamily="34" charset="0"/>
              </a:rPr>
              <a:t>Микросинтаксис</a:t>
            </a:r>
            <a:r>
              <a:rPr lang="ru-RU" dirty="0">
                <a:latin typeface="Arial" pitchFamily="34" charset="0"/>
                <a:cs typeface="Arial" pitchFamily="34" charset="0"/>
              </a:rPr>
              <a:t> состоит из двух основных типов языковых элементов высокой степени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идиоматичности</a:t>
            </a:r>
            <a:r>
              <a:rPr lang="ru-RU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457200" indent="-457200">
              <a:buFont typeface="Arial" pitchFamily="34" charset="0"/>
              <a:buAutoNum type="arabicParenR"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с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лабо или </a:t>
            </a:r>
            <a:r>
              <a:rPr lang="ru-RU" dirty="0">
                <a:latin typeface="Arial" pitchFamily="34" charset="0"/>
                <a:cs typeface="Arial" pitchFamily="34" charset="0"/>
              </a:rPr>
              <a:t>совсем не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лексикализованных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нестандартных синтаксических конструкций </a:t>
            </a:r>
            <a:r>
              <a:rPr lang="ru-RU" dirty="0">
                <a:latin typeface="Arial" pitchFamily="34" charset="0"/>
                <a:cs typeface="Arial" pitchFamily="34" charset="0"/>
              </a:rPr>
              <a:t>и </a:t>
            </a:r>
          </a:p>
          <a:p>
            <a:pPr marL="457200" indent="-457200">
              <a:buFont typeface="Arial" pitchFamily="34" charset="0"/>
              <a:buAutoNum type="arabicParenR"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сильно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лексикализованных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синтаксических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фразем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.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26.06.2019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ru-RU" smtClean="0">
                <a:latin typeface="Arial"/>
              </a:rPr>
              <a:t>Корпусная лингвистика 2019</a:t>
            </a:r>
            <a:endParaRPr lang="ru-RU">
              <a:latin typeface="Arial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644F6-4637-41CB-8BA2-6CDB3BF28641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88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229600" cy="1008112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1. Вводные </a:t>
            </a:r>
            <a:r>
              <a:rPr lang="ru-RU" sz="3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замечания о микросинтаксисе </a:t>
            </a:r>
            <a:endParaRPr lang="ru-RU" sz="32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412776"/>
            <a:ext cx="8750300" cy="4896544"/>
          </a:xfrm>
        </p:spPr>
        <p:txBody>
          <a:bodyPr rtlCol="0">
            <a:noAutofit/>
          </a:bodyPr>
          <a:lstStyle/>
          <a:p>
            <a:pPr marL="0" indent="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None/>
            </a:pPr>
            <a:r>
              <a:rPr lang="ru-RU" altLang="ru-RU" dirty="0" smtClean="0">
                <a:latin typeface="Arial" charset="0"/>
                <a:cs typeface="Arial" charset="0"/>
              </a:rPr>
              <a:t>Разумным средством адекватного </a:t>
            </a:r>
            <a:r>
              <a:rPr lang="ru-RU" altLang="ru-RU" dirty="0">
                <a:latin typeface="Arial" charset="0"/>
                <a:cs typeface="Arial" charset="0"/>
              </a:rPr>
              <a:t>описания </a:t>
            </a:r>
            <a:r>
              <a:rPr lang="ru-RU" altLang="ru-RU" dirty="0" err="1">
                <a:latin typeface="Arial" charset="0"/>
                <a:cs typeface="Arial" charset="0"/>
              </a:rPr>
              <a:t>микросинтаксических</a:t>
            </a:r>
            <a:r>
              <a:rPr lang="ru-RU" altLang="ru-RU" dirty="0">
                <a:latin typeface="Arial" charset="0"/>
                <a:cs typeface="Arial" charset="0"/>
              </a:rPr>
              <a:t> единиц </a:t>
            </a:r>
            <a:r>
              <a:rPr lang="ru-RU" altLang="ru-RU" dirty="0" smtClean="0">
                <a:latin typeface="Arial" charset="0"/>
                <a:cs typeface="Arial" charset="0"/>
              </a:rPr>
              <a:t>мы считаем развитые </a:t>
            </a:r>
            <a:r>
              <a:rPr lang="ru-RU" altLang="ru-RU" dirty="0">
                <a:latin typeface="Arial" charset="0"/>
                <a:cs typeface="Arial" charset="0"/>
              </a:rPr>
              <a:t>лингвистические ресурсы, в которых </a:t>
            </a:r>
            <a:r>
              <a:rPr lang="ru-RU" altLang="ru-RU" dirty="0" smtClean="0">
                <a:latin typeface="Arial" charset="0"/>
                <a:cs typeface="Arial" charset="0"/>
              </a:rPr>
              <a:t>эти </a:t>
            </a:r>
            <a:r>
              <a:rPr lang="ru-RU" altLang="ru-RU" dirty="0">
                <a:latin typeface="Arial" charset="0"/>
                <a:cs typeface="Arial" charset="0"/>
              </a:rPr>
              <a:t>единицы четко </a:t>
            </a:r>
            <a:r>
              <a:rPr lang="ru-RU" altLang="ru-RU" dirty="0" smtClean="0">
                <a:latin typeface="Arial" charset="0"/>
                <a:cs typeface="Arial" charset="0"/>
              </a:rPr>
              <a:t>фиксировались бы </a:t>
            </a:r>
            <a:r>
              <a:rPr lang="ru-RU" altLang="ru-RU" dirty="0">
                <a:latin typeface="Arial" charset="0"/>
                <a:cs typeface="Arial" charset="0"/>
              </a:rPr>
              <a:t>и </a:t>
            </a:r>
            <a:r>
              <a:rPr lang="ru-RU" altLang="ru-RU" dirty="0" smtClean="0">
                <a:latin typeface="Arial" charset="0"/>
                <a:cs typeface="Arial" charset="0"/>
              </a:rPr>
              <a:t>распределялись </a:t>
            </a:r>
            <a:r>
              <a:rPr lang="ru-RU" altLang="ru-RU" dirty="0">
                <a:latin typeface="Arial" charset="0"/>
                <a:cs typeface="Arial" charset="0"/>
              </a:rPr>
              <a:t>по значениям.</a:t>
            </a:r>
          </a:p>
          <a:p>
            <a:pPr marL="0" indent="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None/>
            </a:pPr>
            <a:r>
              <a:rPr lang="ru-RU" altLang="ru-RU" dirty="0">
                <a:latin typeface="Arial" charset="0"/>
                <a:cs typeface="Arial" charset="0"/>
              </a:rPr>
              <a:t>Мы разрабатываем два таких ресурса, интегрально связанных между собой: </a:t>
            </a:r>
          </a:p>
          <a:p>
            <a:pPr marL="514350" indent="-5143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AutoNum type="arabicParenBoth"/>
            </a:pPr>
            <a:r>
              <a:rPr lang="ru-RU" altLang="ru-RU" dirty="0" smtClean="0">
                <a:latin typeface="Arial" charset="0"/>
                <a:cs typeface="Arial" charset="0"/>
              </a:rPr>
              <a:t> </a:t>
            </a:r>
            <a:r>
              <a:rPr lang="ru-RU" altLang="ru-RU" dirty="0" err="1" smtClean="0">
                <a:latin typeface="Arial" charset="0"/>
                <a:cs typeface="Arial" charset="0"/>
              </a:rPr>
              <a:t>Микросинтаксический</a:t>
            </a:r>
            <a:r>
              <a:rPr lang="ru-RU" altLang="ru-RU" dirty="0" smtClean="0">
                <a:latin typeface="Arial" charset="0"/>
                <a:cs typeface="Arial" charset="0"/>
              </a:rPr>
              <a:t> словарь, </a:t>
            </a:r>
            <a:endParaRPr lang="ru-RU" altLang="ru-RU" dirty="0">
              <a:latin typeface="Arial" charset="0"/>
              <a:cs typeface="Arial" charset="0"/>
            </a:endParaRPr>
          </a:p>
          <a:p>
            <a:pPr marL="514350" indent="-5143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AutoNum type="arabicParenBoth"/>
            </a:pPr>
            <a:r>
              <a:rPr lang="ru-RU" altLang="ru-RU" dirty="0" smtClean="0">
                <a:latin typeface="Arial" charset="0"/>
                <a:cs typeface="Arial" charset="0"/>
              </a:rPr>
              <a:t> </a:t>
            </a:r>
            <a:r>
              <a:rPr lang="ru-RU" altLang="ru-RU" dirty="0" err="1" smtClean="0">
                <a:latin typeface="Arial" charset="0"/>
                <a:cs typeface="Arial" charset="0"/>
              </a:rPr>
              <a:t>микросинтаксически</a:t>
            </a:r>
            <a:r>
              <a:rPr lang="ru-RU" altLang="ru-RU" dirty="0" smtClean="0">
                <a:latin typeface="Arial" charset="0"/>
                <a:cs typeface="Arial" charset="0"/>
              </a:rPr>
              <a:t> </a:t>
            </a:r>
            <a:r>
              <a:rPr lang="ru-RU" altLang="ru-RU" dirty="0">
                <a:latin typeface="Arial" charset="0"/>
                <a:cs typeface="Arial" charset="0"/>
              </a:rPr>
              <a:t>размеченный корпус текстов.  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26.06.2019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ru-RU" smtClean="0">
                <a:latin typeface="Arial"/>
              </a:rPr>
              <a:t>Корпусная лингвистика 2019</a:t>
            </a:r>
            <a:endParaRPr lang="ru-RU">
              <a:latin typeface="Arial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644F6-4637-41CB-8BA2-6CDB3BF28641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387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229600" cy="1008112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1. Вводные </a:t>
            </a:r>
            <a:r>
              <a:rPr lang="ru-RU" sz="3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</a:rPr>
              <a:t>замечания о микросинтаксисе </a:t>
            </a:r>
            <a:endParaRPr lang="ru-RU" sz="32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340768"/>
            <a:ext cx="8750300" cy="5015582"/>
          </a:xfrm>
        </p:spPr>
        <p:txBody>
          <a:bodyPr rtlCol="0">
            <a:noAutofit/>
          </a:bodyPr>
          <a:lstStyle/>
          <a:p>
            <a:pPr marL="0" indent="457200">
              <a:spcBef>
                <a:spcPts val="168"/>
              </a:spcBef>
              <a:buNone/>
            </a:pPr>
            <a:r>
              <a:rPr lang="ru-RU" dirty="0" err="1">
                <a:latin typeface="Arial" charset="0"/>
                <a:ea typeface="Arial" charset="0"/>
                <a:cs typeface="Arial" charset="0"/>
              </a:rPr>
              <a:t>Микросинтаксический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словарь русского языка – особый лексикографический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ресурс. </a:t>
            </a:r>
            <a:endParaRPr lang="ru-RU" dirty="0">
              <a:latin typeface="Arial" charset="0"/>
              <a:ea typeface="Arial" charset="0"/>
              <a:cs typeface="Arial" charset="0"/>
            </a:endParaRPr>
          </a:p>
          <a:p>
            <a:pPr marL="0" indent="457200">
              <a:spcBef>
                <a:spcPts val="168"/>
              </a:spcBef>
              <a:buNone/>
            </a:pPr>
            <a:r>
              <a:rPr lang="ru-RU" dirty="0">
                <a:latin typeface="Arial" charset="0"/>
                <a:ea typeface="Arial" charset="0"/>
                <a:cs typeface="Arial" charset="0"/>
              </a:rPr>
              <a:t>Статьи 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Микросинтаксического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 словаря составляются по единой схеме, в значительной мере опирающейся на опыт создания Активного словаря русского языка под ред. </a:t>
            </a:r>
            <a:r>
              <a:rPr lang="ru-RU" dirty="0" err="1" smtClean="0">
                <a:latin typeface="Arial" charset="0"/>
                <a:ea typeface="Arial" charset="0"/>
                <a:cs typeface="Arial" charset="0"/>
              </a:rPr>
              <a:t>Ю.Д.Апресяна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0" indent="457200">
              <a:spcBef>
                <a:spcPts val="168"/>
              </a:spcBef>
              <a:buNone/>
            </a:pPr>
            <a:r>
              <a:rPr lang="ru-RU" dirty="0">
                <a:latin typeface="Arial" charset="0"/>
                <a:ea typeface="Arial" charset="0"/>
                <a:cs typeface="Arial" charset="0"/>
              </a:rPr>
              <a:t>Сейчас в словнике словаря около 1100 единиц.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26.06.2019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>
                <a:latin typeface="Arial"/>
              </a:rPr>
              <a:t>Корпусная лингвистика 2019</a:t>
            </a:r>
            <a:endParaRPr lang="ru-RU" dirty="0">
              <a:latin typeface="Arial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644F6-4637-41CB-8BA2-6CDB3BF28641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46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4288</TotalTime>
  <Words>2997</Words>
  <Application>Microsoft Office PowerPoint</Application>
  <PresentationFormat>On-screen Show (4:3)</PresentationFormat>
  <Paragraphs>351</Paragraphs>
  <Slides>55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55</vt:i4>
      </vt:variant>
    </vt:vector>
  </HeadingPairs>
  <TitlesOfParts>
    <vt:vector size="57" baseType="lpstr">
      <vt:lpstr>Custom Design</vt:lpstr>
      <vt:lpstr>Office Theme</vt:lpstr>
      <vt:lpstr>Русские микросинтаксические элементы, мотивированные словом вид: корпусное исследование семантики  RussiAn MICROSYNTACTIC ELEMENTS DeRIVED FROM THE NOUN VID: A CORPUS STUDY OF SEMANTICS</vt:lpstr>
      <vt:lpstr>Аннотация</vt:lpstr>
      <vt:lpstr>Аннотация</vt:lpstr>
      <vt:lpstr>План доклада</vt:lpstr>
      <vt:lpstr>1. Вводные замечания о микросинтаксисе </vt:lpstr>
      <vt:lpstr>1. Вводные замечания о микросинтаксисе </vt:lpstr>
      <vt:lpstr>1. Вводные замечания о микросинтаксисе </vt:lpstr>
      <vt:lpstr>1. Вводные замечания о микросинтаксисе </vt:lpstr>
      <vt:lpstr>1. Вводные замечания о микросинтаксисе </vt:lpstr>
      <vt:lpstr>1. Вводные замечания о микросинтаксисе </vt:lpstr>
      <vt:lpstr>1. Вводные замечания о микросинтаксисе </vt:lpstr>
      <vt:lpstr>  2. Адвербиальные микросинтаксические единицы</vt:lpstr>
      <vt:lpstr>2. Адвербиальные синтаксические фраземы</vt:lpstr>
      <vt:lpstr>2. Адвербиальные синтаксические фраземы</vt:lpstr>
      <vt:lpstr>2. Адвербиальные синтаксические фраземы</vt:lpstr>
      <vt:lpstr>2. Адвербиальные синтаксические фраземы</vt:lpstr>
      <vt:lpstr>3. Синтаксические фраземы со словом ВИД</vt:lpstr>
      <vt:lpstr>3. Синтаксические фраземы со словом ВИД</vt:lpstr>
      <vt:lpstr>3. Синтаксические фраземы со словом ВИД</vt:lpstr>
      <vt:lpstr>3. Синтаксические фраземы со словом ВИД</vt:lpstr>
      <vt:lpstr>3.1. В ВИДЕ</vt:lpstr>
      <vt:lpstr>3.1. В ВИДЕ</vt:lpstr>
      <vt:lpstr>3.1. В ВИДЕ</vt:lpstr>
      <vt:lpstr>3.2. В ВИДУ</vt:lpstr>
      <vt:lpstr>3.2. В ВИДУ</vt:lpstr>
      <vt:lpstr>3.2. В ВИДУ</vt:lpstr>
      <vt:lpstr>3.2. В ВИДУ</vt:lpstr>
      <vt:lpstr>3.2. В ВИДУ</vt:lpstr>
      <vt:lpstr>3.3. ДЛЯ ВИДУ</vt:lpstr>
      <vt:lpstr>3.3. ДЛЯ ВИДУ</vt:lpstr>
      <vt:lpstr>3.3. ДЛЯ ВИДУ</vt:lpstr>
      <vt:lpstr>3.4. ИЗ ВИДУ</vt:lpstr>
      <vt:lpstr>3.4. ИЗ ВИДУ</vt:lpstr>
      <vt:lpstr>3.4. ИЗ ВИДУ</vt:lpstr>
      <vt:lpstr>3.4. ИЗ ВИДУ</vt:lpstr>
      <vt:lpstr>3.4. ИЗ ВИДУ</vt:lpstr>
      <vt:lpstr>3.5. НА ВИД – ПО ВИДУ – С ВИДУ</vt:lpstr>
      <vt:lpstr>3.5. НА ВИД – ПО ВИДУ – С ВИДУ</vt:lpstr>
      <vt:lpstr>3.5. НА ВИД – ПО ВИДУ – С ВИДУ</vt:lpstr>
      <vt:lpstr>3.5. НА ВИД – ПО ВИДУ – С ВИДУ</vt:lpstr>
      <vt:lpstr>3.5. НА ВИД – ПО ВИДУ – С ВИДУ</vt:lpstr>
      <vt:lpstr>3.6. НА ВИДУ</vt:lpstr>
      <vt:lpstr>3.6. НА ВИДУ</vt:lpstr>
      <vt:lpstr>3.6. НА ВИДУ</vt:lpstr>
      <vt:lpstr>3.6. НА ВИДУ</vt:lpstr>
      <vt:lpstr>3.6. НА ВИДУ</vt:lpstr>
      <vt:lpstr>3.6. НА ВИДУ</vt:lpstr>
      <vt:lpstr>3.6. НА ВИДУ</vt:lpstr>
      <vt:lpstr>3.7. ПОД ВИДОМ</vt:lpstr>
      <vt:lpstr>3.7. ПОД ВИДОМ</vt:lpstr>
      <vt:lpstr>3.7. ПОД ВИДОМ</vt:lpstr>
      <vt:lpstr>3.7. ПОД ВИДОМ</vt:lpstr>
      <vt:lpstr>3.8. ПРИ ВИДЕ</vt:lpstr>
      <vt:lpstr>3.8. ПРИ ВИДЕ</vt:lpstr>
      <vt:lpstr>3.8. ПРИ ВИДЕ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Leonid Iomdin</dc:creator>
  <cp:lastModifiedBy>Leonid L. Iomdin</cp:lastModifiedBy>
  <cp:revision>371</cp:revision>
  <dcterms:created xsi:type="dcterms:W3CDTF">2013-07-08T22:10:56Z</dcterms:created>
  <dcterms:modified xsi:type="dcterms:W3CDTF">2019-07-02T07:33:18Z</dcterms:modified>
</cp:coreProperties>
</file>