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52" r:id="rId2"/>
    <p:sldId id="379" r:id="rId3"/>
    <p:sldId id="414" r:id="rId4"/>
    <p:sldId id="401" r:id="rId5"/>
    <p:sldId id="402" r:id="rId6"/>
    <p:sldId id="311" r:id="rId7"/>
    <p:sldId id="416" r:id="rId8"/>
    <p:sldId id="397" r:id="rId9"/>
    <p:sldId id="403" r:id="rId10"/>
    <p:sldId id="417" r:id="rId11"/>
    <p:sldId id="375" r:id="rId12"/>
    <p:sldId id="404" r:id="rId13"/>
    <p:sldId id="415" r:id="rId14"/>
    <p:sldId id="409" r:id="rId15"/>
    <p:sldId id="406" r:id="rId16"/>
    <p:sldId id="408" r:id="rId17"/>
    <p:sldId id="411" r:id="rId18"/>
    <p:sldId id="412" r:id="rId19"/>
    <p:sldId id="413" r:id="rId20"/>
    <p:sldId id="405" r:id="rId21"/>
    <p:sldId id="262" r:id="rId22"/>
  </p:sldIdLst>
  <p:sldSz cx="10691813" cy="7559675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rsková, Zuzana" initials="KZ" lastIdx="11" clrIdx="0">
    <p:extLst>
      <p:ext uri="{19B8F6BF-5375-455C-9EA6-DF929625EA0E}">
        <p15:presenceInfo xmlns:p15="http://schemas.microsoft.com/office/powerpoint/2012/main" userId="Komrsková, Zuzana" providerId="None"/>
      </p:ext>
    </p:extLst>
  </p:cmAuthor>
  <p:cmAuthor id="2" name="Marie" initials="mk" lastIdx="4" clrIdx="1">
    <p:extLst>
      <p:ext uri="{19B8F6BF-5375-455C-9EA6-DF929625EA0E}">
        <p15:presenceInfo xmlns:p15="http://schemas.microsoft.com/office/powerpoint/2012/main" userId="Mar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A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89229" autoAdjust="0"/>
  </p:normalViewPr>
  <p:slideViewPr>
    <p:cSldViewPr>
      <p:cViewPr varScale="1">
        <p:scale>
          <a:sx n="92" d="100"/>
          <a:sy n="92" d="100"/>
        </p:scale>
        <p:origin x="108" y="57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6-20T09:44:02.251" idx="3">
    <p:pos x="10" y="10"/>
    <p:text>tady by možná bylo dobré zmínit, že jsme stanovili maximum počtu slov od jednoho mluvčího už při sběru - částečně to vyplývá z těch kritérií, ale stačí to jen říct.</p:text>
    <p:extLst>
      <p:ext uri="{C676402C-5697-4E1C-873F-D02D1690AC5C}">
        <p15:threadingInfo xmlns:p15="http://schemas.microsoft.com/office/powerpoint/2012/main" timeZoneBias="-120"/>
      </p:ext>
    </p:extLst>
  </p:cm>
  <p:cm authorId="2" dt="2019-06-20T10:18:22.970" idx="4">
    <p:pos x="146" y="146"/>
    <p:text>není to příliš malé? Bude to vidět?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58F02-A2C4-44C4-A9AE-D9F29540BF12}" type="datetimeFigureOut">
              <a:rPr lang="cs-CZ" smtClean="0"/>
              <a:pPr/>
              <a:t>22.6.2019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899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1D370-0818-4426-A3D1-7D297A2257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959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lIns="83796" tIns="41898" rIns="83796" bIns="41898" anchor="ctr"/>
          <a:lstStyle/>
          <a:p>
            <a:pPr>
              <a:defRPr/>
            </a:pPr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83796" tIns="41898" rIns="83796" bIns="41898" anchor="ctr"/>
          <a:lstStyle/>
          <a:p>
            <a:pPr>
              <a:defRPr/>
            </a:pPr>
            <a:endParaRPr lang="cs-CZ"/>
          </a:p>
        </p:txBody>
      </p:sp>
      <p:sp>
        <p:nvSpPr>
          <p:cNvPr id="286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4625" cy="3716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79483" y="4714970"/>
            <a:ext cx="5434429" cy="446293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6325" cy="492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6325" cy="492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8"/>
            <a:ext cx="2946325" cy="492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8"/>
            <a:ext cx="2946325" cy="4922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C031BCD-BD4C-4209-A121-D70A70DBF4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98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43107DA-8A22-409F-A325-2DEAC025E0BA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6763" y="755650"/>
            <a:ext cx="5262562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83" y="4714970"/>
            <a:ext cx="5435856" cy="4464407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544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85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6452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09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/>
              <a:t>The idea: </a:t>
            </a:r>
            <a:r>
              <a:rPr lang="en-US" sz="1200"/>
              <a:t>applied to the collection of material for all of the </a:t>
            </a:r>
            <a:r>
              <a:rPr lang="cs-CZ" sz="1200"/>
              <a:t>ICNC</a:t>
            </a:r>
            <a:r>
              <a:rPr lang="en-US" sz="1200"/>
              <a:t> spoken corpora</a:t>
            </a:r>
            <a:endParaRPr lang="cs-CZ" sz="1200"/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/>
              <a:t>A minimum of 5 speaker should also minimize the influence of idiolect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60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xmlns="" id="{E1426092-F28E-4CB4-AC3C-D630152702A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280312" y="10151955"/>
            <a:ext cx="3278131" cy="52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1CF1420-F247-4D36-BE39-ED6C704D0C88}" type="slidenum">
              <a:rPr lang="cs-CZ" altLang="cs-CZ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xmlns="" id="{A5C71A7B-1703-4C48-8793-F9E4A0130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812800"/>
            <a:ext cx="5664200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xmlns="" id="{2E27ECEC-7021-4D75-BDFB-4CB08EFC5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6003" y="5075979"/>
            <a:ext cx="6048025" cy="4806231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7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054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/>
              <a:t>Red dots show the places from which the speakers within the ORTOFON corpus come out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35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82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/>
              <a:t>The idea: </a:t>
            </a:r>
            <a:r>
              <a:rPr lang="en-US" sz="1200"/>
              <a:t>applied to the collection of material for all of the </a:t>
            </a:r>
            <a:r>
              <a:rPr lang="cs-CZ" sz="1200"/>
              <a:t>ICNC</a:t>
            </a:r>
            <a:r>
              <a:rPr lang="en-US" sz="1200"/>
              <a:t> spoken corpora</a:t>
            </a:r>
            <a:endParaRPr lang="cs-CZ" sz="1200"/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/>
              <a:t>A minimum of 5 speaker should also minimize the influence of idiolect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041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/>
              <a:t>The selection problém: the required speakers are mixed within different recordings</a:t>
            </a:r>
          </a:p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cs-CZ" sz="1200"/>
          </a:p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/>
              <a:t>5) Obj funkction which quantifies how badly any given corpus variant fails at fulfilling the stipulated balancing criteria</a:t>
            </a:r>
          </a:p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cs-CZ" sz="1200"/>
              <a:t>6) + determine the best / least bad solution from the pool of corpus variants generated in step 3, and select that as the final composition of the corpus</a:t>
            </a:r>
          </a:p>
          <a:p>
            <a:pPr marL="0" marR="0" lvl="0" indent="0" algn="l" defTabSz="449263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7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391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536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>
            <a:extLst>
              <a:ext uri="{FF2B5EF4-FFF2-40B4-BE49-F238E27FC236}">
                <a16:creationId xmlns:a16="http://schemas.microsoft.com/office/drawing/2014/main" xmlns="" id="{C9DDF8CE-1CF4-499D-AF17-B9AEC99FD63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3B8091-2D6A-4556-A261-1ADDEA5862F6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52227" name="Rectangle 1">
            <a:extLst>
              <a:ext uri="{FF2B5EF4-FFF2-40B4-BE49-F238E27FC236}">
                <a16:creationId xmlns:a16="http://schemas.microsoft.com/office/drawing/2014/main" xmlns="" id="{15C63D53-A23C-40A6-87FD-AF1086F0BB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812800"/>
            <a:ext cx="5664200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xmlns="" id="{00E85AE0-FEF0-429A-A02B-F2D2F5A8E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6003" y="5075979"/>
            <a:ext cx="6048025" cy="480623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0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41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40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535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>
            <a:extLst>
              <a:ext uri="{FF2B5EF4-FFF2-40B4-BE49-F238E27FC236}">
                <a16:creationId xmlns:a16="http://schemas.microsoft.com/office/drawing/2014/main" xmlns="" id="{E1426092-F28E-4CB4-AC3C-D630152702A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280312" y="10151955"/>
            <a:ext cx="3278131" cy="529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01CF1420-F247-4D36-BE39-ED6C704D0C88}" type="slidenum">
              <a:rPr lang="cs-CZ" altLang="cs-CZ" sz="1400"/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xmlns="" id="{A5C71A7B-1703-4C48-8793-F9E4A0130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812800"/>
            <a:ext cx="5664200" cy="40052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xmlns="" id="{2E27ECEC-7021-4D75-BDFB-4CB08EFC5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6003" y="5075979"/>
            <a:ext cx="6048025" cy="4806231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altLang="cs-CZ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93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187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139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6B342-D803-4175-BA8A-2E2BB47D31A8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55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0A201-8F3F-4F5F-9569-779CA02FBF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2DB9B-BE27-4EE0-92F3-8784425D19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86663" y="576263"/>
            <a:ext cx="2241550" cy="58928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58838" y="576263"/>
            <a:ext cx="6575425" cy="58928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5A9E8-DD08-412E-8B52-FEB04FA40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8D2D1-C691-44F3-89D1-1164E2CF5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CF21-E8D8-416B-ABD5-D498108933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58838" y="1960563"/>
            <a:ext cx="4408487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19725" y="1960563"/>
            <a:ext cx="4408488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F45FC-568E-491C-BA78-C3A8E8DA71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FE34B-4BC2-47F6-B349-4DD8C5318D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864ED-5568-4783-A5AB-D7FD3B4ACD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A8D9A-A0A3-4FC9-8A66-C51F8B8DA7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9CD-7BFD-49B5-B4C5-4884A4E118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6CACA-324C-4200-90B3-E320FEB43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58838" y="576263"/>
            <a:ext cx="8969375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8838" y="1960563"/>
            <a:ext cx="8969375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Klepněte pro úpravu formátu textu osnovy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 osnovy</a:t>
            </a:r>
          </a:p>
          <a:p>
            <a:pPr lvl="4"/>
            <a:r>
              <a:rPr lang="en-GB"/>
              <a:t>Pátá úroveň osnovy</a:t>
            </a:r>
          </a:p>
          <a:p>
            <a:pPr lvl="4"/>
            <a:r>
              <a:rPr lang="en-GB"/>
              <a:t>Šestá úroveň</a:t>
            </a:r>
          </a:p>
          <a:p>
            <a:pPr lvl="4"/>
            <a:r>
              <a:rPr lang="en-GB"/>
              <a:t>Sedmá úroveň</a:t>
            </a:r>
          </a:p>
          <a:p>
            <a:pPr lvl="4"/>
            <a:r>
              <a:rPr lang="en-GB"/>
              <a:t>Osmá úroveň textu</a:t>
            </a:r>
          </a:p>
          <a:p>
            <a:pPr lvl="4"/>
            <a:r>
              <a:rPr lang="en-GB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858838" y="6591300"/>
            <a:ext cx="23177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cs-CZ"/>
              <a:t>2. 8. 2016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770313" y="6591300"/>
            <a:ext cx="31559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cs-CZ"/>
              <a:t>Europhras 2016, Trier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508875" y="6591300"/>
            <a:ext cx="2317750" cy="46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309F71B-FA42-4D7C-9B2D-7990C200D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Myriad Pro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Myriad Pro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Myriad Pro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Myriad Pro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00338" cy="212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858837" y="1835621"/>
            <a:ext cx="8974137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150120" rIns="0" bIns="0" anchor="ctr"/>
          <a:lstStyle/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4400" b="1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Creating</a:t>
            </a:r>
            <a:r>
              <a:rPr lang="cs-CZ" sz="4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a </a:t>
            </a:r>
            <a:r>
              <a:rPr lang="cs-CZ" sz="4400" b="1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sociologically</a:t>
            </a:r>
            <a:r>
              <a:rPr lang="cs-CZ" sz="4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4400" b="1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balanced</a:t>
            </a:r>
            <a:r>
              <a:rPr lang="cs-CZ" sz="4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4400" b="1" dirty="0" err="1">
                <a:solidFill>
                  <a:schemeClr val="tx1"/>
                </a:solidFill>
                <a:latin typeface="+mn-lt"/>
                <a:ea typeface="+mj-ea"/>
                <a:cs typeface="+mj-cs"/>
              </a:rPr>
              <a:t>spoken</a:t>
            </a:r>
            <a:r>
              <a:rPr lang="cs-CZ" sz="44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corpus</a:t>
            </a: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800" dirty="0">
              <a:solidFill>
                <a:schemeClr val="accent2"/>
              </a:solidFill>
              <a:latin typeface="+mn-lt"/>
              <a:ea typeface="+mj-ea"/>
              <a:cs typeface="+mj-cs"/>
            </a:endParaRP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b="1" dirty="0">
                <a:solidFill>
                  <a:schemeClr val="accent4"/>
                </a:solidFill>
                <a:latin typeface="+mn-lt"/>
              </a:rPr>
              <a:t>Marie Kopřivová, Zuzana Komrsková</a:t>
            </a: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solidFill>
                  <a:schemeClr val="accent4"/>
                </a:solidFill>
                <a:latin typeface="+mn-lt"/>
              </a:rPr>
              <a:t>David Lukeš, Petra </a:t>
            </a:r>
            <a:r>
              <a:rPr lang="cs-CZ" sz="2800" dirty="0" err="1">
                <a:solidFill>
                  <a:schemeClr val="accent4"/>
                </a:solidFill>
                <a:latin typeface="+mn-lt"/>
              </a:rPr>
              <a:t>Poukarová</a:t>
            </a:r>
            <a:endParaRPr lang="cs-CZ" sz="2800" dirty="0">
              <a:solidFill>
                <a:schemeClr val="accent4"/>
              </a:solidFill>
              <a:latin typeface="+mn-lt"/>
            </a:endParaRP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800" dirty="0">
              <a:solidFill>
                <a:schemeClr val="accent4"/>
              </a:solidFill>
              <a:latin typeface="+mn-lt"/>
              <a:ea typeface="+mj-ea"/>
              <a:cs typeface="+mj-cs"/>
            </a:endParaRP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Institute </a:t>
            </a:r>
            <a:r>
              <a:rPr lang="cs-CZ" sz="2800" dirty="0" err="1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of</a:t>
            </a:r>
            <a:r>
              <a:rPr lang="cs-CZ" sz="2800" dirty="0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 </a:t>
            </a:r>
            <a:r>
              <a:rPr lang="cs-CZ" sz="2800" dirty="0" err="1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the</a:t>
            </a:r>
            <a:r>
              <a:rPr lang="cs-CZ" sz="2800" dirty="0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 Czech </a:t>
            </a:r>
            <a:r>
              <a:rPr lang="cs-CZ" sz="2800" dirty="0" err="1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National</a:t>
            </a:r>
            <a:r>
              <a:rPr lang="cs-CZ" sz="2800" dirty="0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 Corpus</a:t>
            </a: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800" dirty="0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Charles University, </a:t>
            </a:r>
            <a:r>
              <a:rPr lang="cs-CZ" sz="2800" dirty="0" err="1">
                <a:solidFill>
                  <a:schemeClr val="accent4"/>
                </a:solidFill>
                <a:latin typeface="+mn-lt"/>
                <a:ea typeface="+mj-ea"/>
                <a:cs typeface="+mj-cs"/>
              </a:rPr>
              <a:t>Prague</a:t>
            </a:r>
            <a:endParaRPr lang="en-US" sz="2800" dirty="0">
              <a:solidFill>
                <a:schemeClr val="accent4"/>
              </a:solidFill>
              <a:latin typeface="+mn-lt"/>
              <a:ea typeface="+mj-ea"/>
              <a:cs typeface="+mj-cs"/>
            </a:endParaRP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2800" dirty="0">
              <a:solidFill>
                <a:schemeClr val="accent4"/>
              </a:solidFill>
              <a:latin typeface="+mn-lt"/>
              <a:ea typeface="+mj-ea"/>
              <a:cs typeface="+mj-cs"/>
            </a:endParaRPr>
          </a:p>
          <a:p>
            <a:pPr algn="ctr">
              <a:lnSpc>
                <a:spcPct val="83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cs-CZ" sz="4400" dirty="0">
              <a:solidFill>
                <a:schemeClr val="accent4"/>
              </a:solidFill>
              <a:latin typeface="+mn-lt"/>
            </a:endParaRPr>
          </a:p>
          <a:p>
            <a:pPr algn="ctr">
              <a:lnSpc>
                <a:spcPct val="83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dirty="0">
                <a:solidFill>
                  <a:srgbClr val="000000"/>
                </a:solidFill>
                <a:latin typeface="+mn-lt"/>
              </a:rPr>
              <a:t>Corpus </a:t>
            </a:r>
            <a:r>
              <a:rPr lang="cs-CZ" dirty="0" err="1">
                <a:solidFill>
                  <a:srgbClr val="000000"/>
                </a:solidFill>
                <a:latin typeface="+mn-lt"/>
              </a:rPr>
              <a:t>Linguistics</a:t>
            </a:r>
            <a:r>
              <a:rPr lang="cs-CZ" dirty="0">
                <a:solidFill>
                  <a:srgbClr val="000000"/>
                </a:solidFill>
                <a:latin typeface="+mn-lt"/>
              </a:rPr>
              <a:t> 2019										26th June 2019 			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00863"/>
            <a:ext cx="10691813" cy="658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6983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ORAL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094" y="1223343"/>
            <a:ext cx="9622632" cy="5688632"/>
          </a:xfrm>
        </p:spPr>
        <p:txBody>
          <a:bodyPr>
            <a:normAutofit/>
          </a:bodyPr>
          <a:lstStyle/>
          <a:p>
            <a:pPr lvl="1" eaLnBrk="1">
              <a:buFont typeface="Arial" charset="0"/>
              <a:buChar char="•"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208699"/>
              </p:ext>
            </p:extLst>
          </p:nvPr>
        </p:nvGraphicFramePr>
        <p:xfrm>
          <a:off x="1781969" y="1403879"/>
          <a:ext cx="7308352" cy="360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088"/>
                <a:gridCol w="1827088"/>
                <a:gridCol w="1827088"/>
                <a:gridCol w="1827088"/>
              </a:tblGrid>
              <a:tr h="108519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span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Tokens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ORAL2006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Bohemia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1,000,798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ORAL2008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Bohemia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1,000,097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ORAL2013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2008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Czech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2,785,189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ORAL-Z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Bohemia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623,688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9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4"/>
                </a:solidFill>
              </a:rPr>
              <a:t>Map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5244FD7B-E7AE-421B-96E8-B625199EB2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432" y="1692274"/>
            <a:ext cx="7786946" cy="4558659"/>
          </a:xfr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4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The</a:t>
            </a:r>
            <a:r>
              <a:rPr lang="cs-CZ" b="1" dirty="0">
                <a:solidFill>
                  <a:schemeClr val="accent4"/>
                </a:solidFill>
              </a:rPr>
              <a:t> ORAL corpus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187549"/>
            <a:ext cx="9622632" cy="5688632"/>
          </a:xfrm>
        </p:spPr>
        <p:txBody>
          <a:bodyPr>
            <a:normAutofit/>
          </a:bodyPr>
          <a:lstStyle/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(2002–2011), </a:t>
            </a:r>
            <a:r>
              <a:rPr lang="cs-CZ" sz="3200" b="1" dirty="0" err="1"/>
              <a:t>informal</a:t>
            </a:r>
            <a:r>
              <a:rPr lang="cs-CZ" sz="3200" b="1" dirty="0"/>
              <a:t> </a:t>
            </a:r>
            <a:r>
              <a:rPr lang="cs-CZ" sz="3200" b="1" dirty="0" err="1" smtClean="0"/>
              <a:t>situations</a:t>
            </a:r>
            <a:endParaRPr lang="cs-CZ" sz="3200" b="1" dirty="0" smtClean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200" b="1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6 mil. </a:t>
            </a:r>
            <a:r>
              <a:rPr lang="cs-CZ" sz="3200" b="1" dirty="0" err="1"/>
              <a:t>running</a:t>
            </a:r>
            <a:r>
              <a:rPr lang="cs-CZ" sz="3200" b="1" dirty="0"/>
              <a:t> </a:t>
            </a:r>
            <a:r>
              <a:rPr lang="cs-CZ" sz="3200" b="1" dirty="0" err="1"/>
              <a:t>words</a:t>
            </a:r>
            <a:r>
              <a:rPr lang="cs-CZ" sz="3200" b="1" dirty="0"/>
              <a:t>, 582 </a:t>
            </a:r>
            <a:r>
              <a:rPr lang="cs-CZ" sz="3200" b="1" dirty="0" err="1"/>
              <a:t>hours</a:t>
            </a:r>
            <a:r>
              <a:rPr lang="cs-CZ" sz="3200" b="1" dirty="0"/>
              <a:t>, 1,546 </a:t>
            </a:r>
            <a:r>
              <a:rPr lang="cs-CZ" sz="3200" b="1" dirty="0" err="1"/>
              <a:t>recordings</a:t>
            </a:r>
            <a:r>
              <a:rPr lang="cs-CZ" sz="3200" b="1" dirty="0"/>
              <a:t> 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 err="1"/>
              <a:t>unbalanced</a:t>
            </a:r>
            <a:r>
              <a:rPr lang="cs-CZ" sz="3200" b="1" dirty="0"/>
              <a:t> </a:t>
            </a:r>
            <a:r>
              <a:rPr lang="cs-CZ" sz="3200" b="1" dirty="0" smtClean="0"/>
              <a:t>corpus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200" b="1" dirty="0" smtClean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 err="1"/>
              <a:t>s</a:t>
            </a:r>
            <a:r>
              <a:rPr lang="cs-CZ" sz="3200" b="1" dirty="0" err="1" smtClean="0"/>
              <a:t>peaker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characteristics</a:t>
            </a:r>
            <a:r>
              <a:rPr lang="cs-CZ" sz="3200" b="1" dirty="0" smtClean="0"/>
              <a:t>:</a:t>
            </a:r>
            <a:endParaRPr lang="cs-CZ" sz="3200" b="1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</a:t>
            </a:r>
            <a:r>
              <a:rPr lang="cs-CZ" sz="3200" b="1" dirty="0">
                <a:solidFill>
                  <a:schemeClr val="accent2"/>
                </a:solidFill>
              </a:rPr>
              <a:t> g</a:t>
            </a:r>
            <a:r>
              <a:rPr lang="en-US" sz="3200" b="1" dirty="0">
                <a:solidFill>
                  <a:schemeClr val="accent2"/>
                </a:solidFill>
              </a:rPr>
              <a:t>ender</a:t>
            </a:r>
            <a:r>
              <a:rPr lang="cs-CZ" sz="3200" dirty="0" smtClean="0"/>
              <a:t>, </a:t>
            </a:r>
            <a:r>
              <a:rPr lang="cs-CZ" sz="3200" b="1" dirty="0">
                <a:solidFill>
                  <a:schemeClr val="accent4"/>
                </a:solidFill>
              </a:rPr>
              <a:t>a</a:t>
            </a:r>
            <a:r>
              <a:rPr lang="en-US" sz="3200" b="1" dirty="0" err="1">
                <a:solidFill>
                  <a:schemeClr val="accent4"/>
                </a:solidFill>
              </a:rPr>
              <a:t>ge</a:t>
            </a:r>
            <a:r>
              <a:rPr lang="cs-CZ" sz="3200" b="1" dirty="0">
                <a:solidFill>
                  <a:schemeClr val="accent4"/>
                </a:solidFill>
              </a:rPr>
              <a:t> </a:t>
            </a:r>
            <a:r>
              <a:rPr lang="cs-CZ" sz="3200" dirty="0" smtClean="0"/>
              <a:t>, </a:t>
            </a:r>
            <a:r>
              <a:rPr lang="en-US" sz="3200" b="1" dirty="0">
                <a:solidFill>
                  <a:schemeClr val="accent3"/>
                </a:solidFill>
              </a:rPr>
              <a:t>education</a:t>
            </a:r>
            <a:r>
              <a:rPr lang="cs-CZ" sz="3200" dirty="0" smtClean="0"/>
              <a:t> </a:t>
            </a:r>
            <a:endParaRPr lang="cs-CZ" sz="32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			+ </a:t>
            </a:r>
            <a:r>
              <a:rPr lang="en-US" sz="3200" b="1" dirty="0">
                <a:solidFill>
                  <a:schemeClr val="accent1"/>
                </a:solidFill>
              </a:rPr>
              <a:t>region </a:t>
            </a:r>
            <a:r>
              <a:rPr lang="cs-CZ" sz="3200" b="1" dirty="0" err="1" smtClean="0"/>
              <a:t>of</a:t>
            </a:r>
            <a:r>
              <a:rPr lang="cs-CZ" sz="3200" b="1" dirty="0" smtClean="0"/>
              <a:t> </a:t>
            </a:r>
            <a:r>
              <a:rPr lang="cs-CZ" sz="3200" b="1" dirty="0" err="1"/>
              <a:t>childhood</a:t>
            </a:r>
            <a:r>
              <a:rPr lang="cs-CZ" sz="3200" b="1" dirty="0"/>
              <a:t> residence 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 smtClean="0">
                <a:solidFill>
                  <a:schemeClr val="tx1"/>
                </a:solidFill>
              </a:rPr>
              <a:t>speakers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from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the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whole</a:t>
            </a:r>
            <a:r>
              <a:rPr lang="cs-CZ" sz="3200" dirty="0">
                <a:solidFill>
                  <a:schemeClr val="tx1"/>
                </a:solidFill>
              </a:rPr>
              <a:t> Czech </a:t>
            </a:r>
            <a:r>
              <a:rPr lang="cs-CZ" sz="3200" dirty="0" smtClean="0">
                <a:solidFill>
                  <a:schemeClr val="tx1"/>
                </a:solidFill>
              </a:rPr>
              <a:t>Republic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ORAL2013 </a:t>
            </a:r>
            <a:r>
              <a:rPr lang="cs-CZ" sz="2800" dirty="0" smtClean="0">
                <a:solidFill>
                  <a:srgbClr val="FF0000"/>
                </a:solidFill>
              </a:rPr>
              <a:t>+ ORAL-Z</a:t>
            </a:r>
            <a:r>
              <a:rPr lang="cs-CZ" sz="2800" dirty="0" smtClean="0">
                <a:solidFill>
                  <a:srgbClr val="FF0000"/>
                </a:solidFill>
              </a:rPr>
              <a:t>: </a:t>
            </a:r>
            <a:r>
              <a:rPr lang="cs-CZ" sz="2800" b="1" dirty="0">
                <a:solidFill>
                  <a:srgbClr val="FF0000"/>
                </a:solidFill>
              </a:rPr>
              <a:t>+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transcription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is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sound-aligned</a:t>
            </a: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465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Balancing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the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spoken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corpora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330" y="1156138"/>
            <a:ext cx="10153128" cy="5720043"/>
          </a:xfrm>
        </p:spPr>
        <p:txBody>
          <a:bodyPr>
            <a:normAutofit/>
          </a:bodyPr>
          <a:lstStyle/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3000" dirty="0"/>
          </a:p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PSC and BSC </a:t>
            </a:r>
            <a:r>
              <a:rPr lang="cs-CZ" sz="3000" dirty="0" err="1"/>
              <a:t>approximately</a:t>
            </a:r>
            <a:r>
              <a:rPr lang="cs-CZ" sz="3000" dirty="0"/>
              <a:t> </a:t>
            </a:r>
            <a:r>
              <a:rPr lang="cs-CZ" sz="3000" dirty="0" err="1"/>
              <a:t>balanced</a:t>
            </a:r>
            <a:r>
              <a:rPr lang="cs-CZ" sz="3000" dirty="0"/>
              <a:t> in 3 </a:t>
            </a:r>
            <a:r>
              <a:rPr lang="cs-CZ" sz="3000" dirty="0" err="1"/>
              <a:t>categories</a:t>
            </a:r>
            <a:endParaRPr lang="cs-CZ" sz="3000" dirty="0"/>
          </a:p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ORAL 2006 non-</a:t>
            </a:r>
            <a:r>
              <a:rPr lang="cs-CZ" sz="3000" dirty="0" err="1"/>
              <a:t>balanced</a:t>
            </a:r>
            <a:endParaRPr lang="cs-CZ" sz="3000" dirty="0"/>
          </a:p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000" dirty="0"/>
              <a:t>ORAL 2008 </a:t>
            </a:r>
            <a:r>
              <a:rPr lang="cs-CZ" sz="3000" dirty="0" err="1"/>
              <a:t>approximately</a:t>
            </a:r>
            <a:r>
              <a:rPr lang="cs-CZ" sz="3000" dirty="0"/>
              <a:t> </a:t>
            </a:r>
            <a:r>
              <a:rPr lang="cs-CZ" sz="3000" dirty="0" err="1"/>
              <a:t>balanced</a:t>
            </a:r>
            <a:r>
              <a:rPr lang="cs-CZ" sz="3000" dirty="0"/>
              <a:t> </a:t>
            </a:r>
          </a:p>
          <a:p>
            <a:pPr marL="1758711" lvl="4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b="1" dirty="0">
                <a:solidFill>
                  <a:schemeClr val="accent2"/>
                </a:solidFill>
              </a:rPr>
              <a:t>g</a:t>
            </a:r>
            <a:r>
              <a:rPr lang="en-US" sz="2800" b="1" dirty="0">
                <a:solidFill>
                  <a:schemeClr val="accent2"/>
                </a:solidFill>
              </a:rPr>
              <a:t>ender</a:t>
            </a:r>
            <a:r>
              <a:rPr lang="cs-CZ" sz="2800" dirty="0"/>
              <a:t> </a:t>
            </a:r>
          </a:p>
          <a:p>
            <a:pPr marL="1758711" lvl="4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chemeClr val="accent4"/>
                </a:solidFill>
              </a:rPr>
              <a:t>age</a:t>
            </a:r>
            <a:r>
              <a:rPr lang="cs-CZ" sz="2800" dirty="0"/>
              <a:t> </a:t>
            </a:r>
          </a:p>
          <a:p>
            <a:pPr marL="1758711" lvl="4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>
                <a:solidFill>
                  <a:schemeClr val="accent3"/>
                </a:solidFill>
              </a:rPr>
              <a:t>education</a:t>
            </a:r>
            <a:r>
              <a:rPr lang="en-US" sz="2800" dirty="0"/>
              <a:t> </a:t>
            </a:r>
            <a:endParaRPr lang="cs-CZ" sz="2800" dirty="0"/>
          </a:p>
          <a:p>
            <a:pPr marL="1758711" lvl="4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dirty="0"/>
              <a:t>+ 4 </a:t>
            </a:r>
            <a:r>
              <a:rPr lang="en-US" sz="2800" b="1" dirty="0">
                <a:solidFill>
                  <a:schemeClr val="accent1"/>
                </a:solidFill>
              </a:rPr>
              <a:t>region</a:t>
            </a:r>
            <a:r>
              <a:rPr lang="cs-CZ" sz="2800" b="1" dirty="0">
                <a:solidFill>
                  <a:schemeClr val="accent1"/>
                </a:solidFill>
              </a:rPr>
              <a:t>s</a:t>
            </a:r>
            <a:r>
              <a:rPr lang="en-US" sz="2800" b="1" dirty="0"/>
              <a:t> </a:t>
            </a:r>
            <a:r>
              <a:rPr lang="en-US" sz="2800" dirty="0"/>
              <a:t>of residence up to the age of 15</a:t>
            </a:r>
            <a:endParaRPr lang="cs-CZ" sz="2800" dirty="0"/>
          </a:p>
          <a:p>
            <a:pPr marL="2215911" lvl="4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dirty="0"/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ORAL 2013 </a:t>
            </a:r>
            <a:r>
              <a:rPr lang="cs-CZ" sz="3200" dirty="0" err="1"/>
              <a:t>approximately</a:t>
            </a:r>
            <a:r>
              <a:rPr lang="cs-CZ" sz="3200" dirty="0"/>
              <a:t> </a:t>
            </a:r>
            <a:r>
              <a:rPr lang="cs-CZ" sz="3200" dirty="0" err="1"/>
              <a:t>balanced</a:t>
            </a:r>
            <a:endParaRPr lang="cs-CZ" sz="3200" dirty="0"/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 				9 </a:t>
            </a:r>
            <a:r>
              <a:rPr lang="en-US" sz="3200" b="1" dirty="0">
                <a:solidFill>
                  <a:schemeClr val="accent1"/>
                </a:solidFill>
              </a:rPr>
              <a:t>region</a:t>
            </a:r>
            <a:r>
              <a:rPr lang="cs-CZ" sz="3200" b="1" dirty="0">
                <a:solidFill>
                  <a:schemeClr val="accent1"/>
                </a:solidFill>
              </a:rPr>
              <a:t>s</a:t>
            </a:r>
            <a:r>
              <a:rPr lang="en-US" sz="3200" b="1" dirty="0"/>
              <a:t> </a:t>
            </a:r>
            <a:r>
              <a:rPr lang="en-US" sz="3200" dirty="0"/>
              <a:t>of </a:t>
            </a:r>
            <a:r>
              <a:rPr lang="en-US" sz="3200" dirty="0" smtClean="0"/>
              <a:t>residence</a:t>
            </a:r>
            <a:r>
              <a:rPr lang="cs-CZ" sz="3200" dirty="0" smtClean="0"/>
              <a:t> up to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15</a:t>
            </a: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688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xmlns="" id="{118190C5-482F-4422-BC44-92945F4B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38" y="1993164"/>
            <a:ext cx="6705473" cy="157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93700">
              <a:lnSpc>
                <a:spcPct val="93000"/>
              </a:lnSpc>
              <a:spcAft>
                <a:spcPts val="1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8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50875" indent="-250825" defTabSz="393700">
              <a:lnSpc>
                <a:spcPct val="93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5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01713" indent="-200025" defTabSz="393700">
              <a:lnSpc>
                <a:spcPct val="93000"/>
              </a:lnSpc>
              <a:spcAft>
                <a:spcPts val="7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1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403350" indent="-201613" defTabSz="393700">
              <a:lnSpc>
                <a:spcPct val="93000"/>
              </a:lnSpc>
              <a:spcAft>
                <a:spcPts val="5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03400" indent="-200025" defTabSz="393700"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606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178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1750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322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r>
              <a:rPr lang="cs-CZ" altLang="cs-CZ" sz="3527" dirty="0">
                <a:latin typeface="+mj-lt"/>
              </a:rPr>
              <a:t>	 </a:t>
            </a: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527" dirty="0">
              <a:latin typeface="+mj-lt"/>
            </a:endParaRP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r>
              <a:rPr lang="cs-CZ" altLang="cs-CZ" sz="4299" dirty="0">
                <a:latin typeface="+mj-lt"/>
              </a:rPr>
              <a:t>THE ORTOFON CORPUS</a:t>
            </a: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086" dirty="0">
              <a:solidFill>
                <a:srgbClr val="FFFFFF"/>
              </a:solidFill>
              <a:latin typeface="+mj-lt"/>
            </a:endParaRP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086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0483" name="Picture 1032" descr="T:\data\LOGO_ucnk_a_PORTAL\prezentace\prouzek-nadpis.png">
            <a:extLst>
              <a:ext uri="{FF2B5EF4-FFF2-40B4-BE49-F238E27FC236}">
                <a16:creationId xmlns:a16="http://schemas.microsoft.com/office/drawing/2014/main" xmlns="" id="{DC193D9B-9270-49E4-A688-2E233ADD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" y="2603887"/>
            <a:ext cx="1754178" cy="52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8D9B3D90-6B28-4E07-A630-33BEE547D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98375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The</a:t>
            </a:r>
            <a:r>
              <a:rPr lang="cs-CZ" b="1" dirty="0">
                <a:solidFill>
                  <a:schemeClr val="accent4"/>
                </a:solidFill>
              </a:rPr>
              <a:t> ORTOFON corpus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187549"/>
            <a:ext cx="9793088" cy="5688632"/>
          </a:xfrm>
        </p:spPr>
        <p:txBody>
          <a:bodyPr>
            <a:normAutofit/>
          </a:bodyPr>
          <a:lstStyle/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(2012–2017)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624 </a:t>
            </a:r>
            <a:r>
              <a:rPr lang="cs-CZ" sz="3200" dirty="0" err="1"/>
              <a:t>different</a:t>
            </a:r>
            <a:r>
              <a:rPr lang="cs-CZ" sz="3200" dirty="0"/>
              <a:t> </a:t>
            </a:r>
            <a:r>
              <a:rPr lang="cs-CZ" sz="3200" dirty="0" err="1"/>
              <a:t>speakers</a:t>
            </a:r>
            <a:r>
              <a:rPr lang="cs-CZ" sz="3200" dirty="0"/>
              <a:t> </a:t>
            </a:r>
            <a:r>
              <a:rPr lang="cs-CZ" sz="3200" dirty="0" err="1"/>
              <a:t>within</a:t>
            </a:r>
            <a:r>
              <a:rPr lang="cs-CZ" sz="3200" dirty="0"/>
              <a:t> 332 </a:t>
            </a:r>
            <a:r>
              <a:rPr lang="cs-CZ" sz="3200" dirty="0" err="1"/>
              <a:t>recordings</a:t>
            </a:r>
            <a:r>
              <a:rPr lang="cs-CZ" sz="3200" dirty="0"/>
              <a:t>, 103 </a:t>
            </a:r>
            <a:r>
              <a:rPr lang="cs-CZ" sz="3200" dirty="0" err="1"/>
              <a:t>hours</a:t>
            </a:r>
            <a:endParaRPr lang="cs-CZ" sz="3200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200" dirty="0" err="1">
                <a:solidFill>
                  <a:schemeClr val="tx1"/>
                </a:solidFill>
              </a:rPr>
              <a:t>transcription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is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sound-aligned</a:t>
            </a:r>
            <a:r>
              <a:rPr lang="cs-CZ" sz="3200" dirty="0">
                <a:solidFill>
                  <a:schemeClr val="tx1"/>
                </a:solidFill>
              </a:rPr>
              <a:t> (</a:t>
            </a:r>
            <a:r>
              <a:rPr lang="cs-CZ" sz="3200" dirty="0" err="1">
                <a:solidFill>
                  <a:schemeClr val="tx1"/>
                </a:solidFill>
              </a:rPr>
              <a:t>using</a:t>
            </a:r>
            <a:r>
              <a:rPr lang="cs-CZ" sz="3200" dirty="0">
                <a:solidFill>
                  <a:schemeClr val="tx1"/>
                </a:solidFill>
              </a:rPr>
              <a:t> ELAN)</a:t>
            </a:r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200" dirty="0" err="1">
                <a:solidFill>
                  <a:schemeClr val="tx1"/>
                </a:solidFill>
              </a:rPr>
              <a:t>speakers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from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the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whole</a:t>
            </a:r>
            <a:r>
              <a:rPr lang="cs-CZ" sz="3200" dirty="0">
                <a:solidFill>
                  <a:schemeClr val="tx1"/>
                </a:solidFill>
              </a:rPr>
              <a:t> Czech Republic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200" b="1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>
                <a:solidFill>
                  <a:schemeClr val="tx1"/>
                </a:solidFill>
              </a:rPr>
              <a:t>NEW:</a:t>
            </a:r>
          </a:p>
          <a:p>
            <a:pPr marL="901461" lvl="1" indent="-457200" eaLnBrk="1" fontAlgn="auto" hangingPunct="1">
              <a:spcAft>
                <a:spcPts val="0"/>
              </a:spcAft>
              <a:defRPr/>
            </a:pPr>
            <a:r>
              <a:rPr lang="cs-CZ" sz="3200" dirty="0" err="1">
                <a:solidFill>
                  <a:schemeClr val="tx1"/>
                </a:solidFill>
              </a:rPr>
              <a:t>multi-tier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transcription</a:t>
            </a:r>
            <a:r>
              <a:rPr lang="cs-CZ" sz="3200" dirty="0">
                <a:solidFill>
                  <a:schemeClr val="tx1"/>
                </a:solidFill>
              </a:rPr>
              <a:t>: </a:t>
            </a:r>
            <a:r>
              <a:rPr lang="cs-CZ" sz="3200" dirty="0" err="1">
                <a:solidFill>
                  <a:schemeClr val="tx1"/>
                </a:solidFill>
              </a:rPr>
              <a:t>orthographic</a:t>
            </a:r>
            <a:r>
              <a:rPr lang="cs-CZ" sz="3200" dirty="0">
                <a:solidFill>
                  <a:schemeClr val="tx1"/>
                </a:solidFill>
              </a:rPr>
              <a:t>, </a:t>
            </a:r>
            <a:r>
              <a:rPr lang="cs-CZ" sz="3200" dirty="0" err="1">
                <a:solidFill>
                  <a:schemeClr val="tx1"/>
                </a:solidFill>
              </a:rPr>
              <a:t>phonetic</a:t>
            </a:r>
            <a:r>
              <a:rPr lang="cs-CZ" sz="3200" dirty="0">
                <a:solidFill>
                  <a:schemeClr val="tx1"/>
                </a:solidFill>
              </a:rPr>
              <a:t>, </a:t>
            </a:r>
            <a:r>
              <a:rPr lang="cs-CZ" sz="3200" dirty="0" err="1">
                <a:solidFill>
                  <a:schemeClr val="tx1"/>
                </a:solidFill>
              </a:rPr>
              <a:t>metalinguistic</a:t>
            </a:r>
            <a:endParaRPr lang="cs-CZ" sz="3200" dirty="0">
              <a:solidFill>
                <a:schemeClr val="tx1"/>
              </a:solidFill>
            </a:endParaRPr>
          </a:p>
          <a:p>
            <a:pPr marL="901461" lvl="1" indent="-457200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1"/>
                </a:solidFill>
              </a:rPr>
              <a:t>more </a:t>
            </a:r>
            <a:r>
              <a:rPr lang="cs-CZ" sz="3200" dirty="0" err="1">
                <a:solidFill>
                  <a:schemeClr val="tx1"/>
                </a:solidFill>
              </a:rPr>
              <a:t>detailed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characteristics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of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speakers</a:t>
            </a:r>
            <a:r>
              <a:rPr lang="cs-CZ" sz="3200" dirty="0">
                <a:solidFill>
                  <a:schemeClr val="tx1"/>
                </a:solidFill>
              </a:rPr>
              <a:t> (</a:t>
            </a:r>
            <a:r>
              <a:rPr lang="cs-CZ" sz="3200" dirty="0" err="1">
                <a:solidFill>
                  <a:schemeClr val="tx1"/>
                </a:solidFill>
              </a:rPr>
              <a:t>e.g</a:t>
            </a:r>
            <a:r>
              <a:rPr lang="cs-CZ" sz="3200" dirty="0">
                <a:solidFill>
                  <a:schemeClr val="tx1"/>
                </a:solidFill>
              </a:rPr>
              <a:t>. </a:t>
            </a:r>
            <a:r>
              <a:rPr lang="cs-CZ" sz="3200" dirty="0" err="1">
                <a:solidFill>
                  <a:schemeClr val="tx1"/>
                </a:solidFill>
              </a:rPr>
              <a:t>career</a:t>
            </a:r>
            <a:r>
              <a:rPr lang="cs-CZ" sz="3200" dirty="0">
                <a:solidFill>
                  <a:schemeClr val="tx1"/>
                </a:solidFill>
              </a:rPr>
              <a:t>, </a:t>
            </a:r>
            <a:r>
              <a:rPr lang="cs-CZ" sz="3200" dirty="0" err="1">
                <a:solidFill>
                  <a:schemeClr val="tx1"/>
                </a:solidFill>
              </a:rPr>
              <a:t>relationship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between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speakers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66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4"/>
                </a:solidFill>
              </a:rPr>
              <a:t>Map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xmlns="" id="{AA4CD364-A6CE-4A6E-A0DA-E635AA2C2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70" y="899516"/>
            <a:ext cx="9678529" cy="6075967"/>
          </a:xfr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4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xmlns="" id="{087CC6F6-39DD-4842-8E57-1E8B8EEF4B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139" y="2411685"/>
            <a:ext cx="8299869" cy="432048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accent4"/>
                </a:solidFill>
              </a:rPr>
              <a:t>Balancing the ORTOFON corpus (I)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156138"/>
            <a:ext cx="10009112" cy="5720043"/>
          </a:xfrm>
        </p:spPr>
        <p:txBody>
          <a:bodyPr>
            <a:normAutofit/>
          </a:bodyPr>
          <a:lstStyle/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- </a:t>
            </a:r>
            <a:r>
              <a:rPr lang="cs-CZ" sz="3200" b="1" dirty="0" err="1"/>
              <a:t>fully</a:t>
            </a:r>
            <a:r>
              <a:rPr lang="cs-CZ" sz="3200" b="1" dirty="0"/>
              <a:t> </a:t>
            </a:r>
            <a:r>
              <a:rPr lang="cs-CZ" sz="3200" b="1" dirty="0" err="1"/>
              <a:t>balanced</a:t>
            </a:r>
            <a:r>
              <a:rPr lang="cs-CZ" sz="3200" b="1" dirty="0"/>
              <a:t> </a:t>
            </a:r>
            <a:r>
              <a:rPr lang="cs-CZ" sz="3200" b="1" dirty="0" err="1"/>
              <a:t>with</a:t>
            </a:r>
            <a:r>
              <a:rPr lang="cs-CZ" sz="3200" b="1" dirty="0"/>
              <a:t> </a:t>
            </a:r>
            <a:r>
              <a:rPr lang="cs-CZ" sz="3200" b="1" dirty="0" err="1"/>
              <a:t>respect</a:t>
            </a:r>
            <a:r>
              <a:rPr lang="cs-CZ" sz="3200" b="1" dirty="0"/>
              <a:t> to</a:t>
            </a:r>
          </a:p>
          <a:p>
            <a:pPr marL="444261" lvl="1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3200" dirty="0"/>
              <a:t>		gender, </a:t>
            </a:r>
            <a:r>
              <a:rPr lang="cs-CZ" sz="3200" dirty="0" err="1"/>
              <a:t>age</a:t>
            </a:r>
            <a:r>
              <a:rPr lang="cs-CZ" sz="3200" dirty="0"/>
              <a:t>, </a:t>
            </a:r>
            <a:r>
              <a:rPr lang="cs-CZ" sz="3200" dirty="0" err="1"/>
              <a:t>education</a:t>
            </a:r>
            <a:r>
              <a:rPr lang="cs-CZ" sz="3200" dirty="0"/>
              <a:t>, region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childhood</a:t>
            </a:r>
            <a:r>
              <a:rPr lang="cs-CZ" sz="3200" dirty="0"/>
              <a:t> </a:t>
            </a:r>
          </a:p>
          <a:p>
            <a:pPr marL="444261" lvl="1" indent="0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sz="3200" dirty="0"/>
              <a:t>										    residence (up to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age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15)</a:t>
            </a:r>
            <a:endParaRPr lang="cs-CZ" sz="32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E6D715F-301F-4D6D-AFB5-E308DEE3CF79}"/>
              </a:ext>
            </a:extLst>
          </p:cNvPr>
          <p:cNvSpPr txBox="1"/>
          <p:nvPr/>
        </p:nvSpPr>
        <p:spPr>
          <a:xfrm>
            <a:off x="8298234" y="4354012"/>
            <a:ext cx="288032" cy="435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&gt;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8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Balancing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the</a:t>
            </a:r>
            <a:r>
              <a:rPr lang="cs-CZ" b="1" dirty="0">
                <a:solidFill>
                  <a:schemeClr val="accent4"/>
                </a:solidFill>
              </a:rPr>
              <a:t> ORTOFON corpus (II)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330" y="1156138"/>
            <a:ext cx="10153128" cy="5720043"/>
          </a:xfrm>
        </p:spPr>
        <p:txBody>
          <a:bodyPr>
            <a:normAutofit/>
          </a:bodyPr>
          <a:lstStyle/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basic concept</a:t>
            </a:r>
            <a:r>
              <a:rPr lang="cs-CZ" sz="3000" dirty="0"/>
              <a:t>: </a:t>
            </a:r>
            <a:r>
              <a:rPr lang="en-US" sz="3000" dirty="0"/>
              <a:t>the same proportional representation of </a:t>
            </a:r>
            <a:r>
              <a:rPr lang="cs-CZ" sz="3000" dirty="0" err="1"/>
              <a:t>each</a:t>
            </a:r>
            <a:r>
              <a:rPr lang="cs-CZ" sz="3000" dirty="0"/>
              <a:t> </a:t>
            </a:r>
            <a:r>
              <a:rPr lang="cs-CZ" sz="3000" dirty="0" err="1"/>
              <a:t>category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speakers</a:t>
            </a:r>
            <a:r>
              <a:rPr lang="cs-CZ" sz="3000" dirty="0"/>
              <a:t> </a:t>
            </a:r>
            <a:r>
              <a:rPr lang="cs-CZ" sz="3000" dirty="0" err="1"/>
              <a:t>based</a:t>
            </a:r>
            <a:r>
              <a:rPr lang="cs-CZ" sz="3000" dirty="0"/>
              <a:t> on </a:t>
            </a:r>
            <a:r>
              <a:rPr lang="cs-CZ" sz="3000" dirty="0" err="1"/>
              <a:t>the</a:t>
            </a:r>
            <a:r>
              <a:rPr lang="cs-CZ" sz="3000" dirty="0"/>
              <a:t> 4 </a:t>
            </a:r>
            <a:r>
              <a:rPr lang="cs-CZ" sz="3000" dirty="0" err="1"/>
              <a:t>key</a:t>
            </a:r>
            <a:r>
              <a:rPr lang="cs-CZ" sz="3000" dirty="0"/>
              <a:t> </a:t>
            </a:r>
            <a:r>
              <a:rPr lang="en-US" sz="3000" dirty="0"/>
              <a:t>sociolinguistic </a:t>
            </a:r>
            <a:r>
              <a:rPr lang="cs-CZ" sz="3000" dirty="0" err="1"/>
              <a:t>characteristics</a:t>
            </a:r>
            <a:endParaRPr lang="cs-CZ" sz="3000" dirty="0"/>
          </a:p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target corpus size</a:t>
            </a:r>
            <a:r>
              <a:rPr lang="cs-CZ" sz="3000" dirty="0"/>
              <a:t>:</a:t>
            </a:r>
            <a:r>
              <a:rPr lang="en-US" sz="3000" dirty="0"/>
              <a:t> 1</a:t>
            </a:r>
            <a:r>
              <a:rPr lang="cs-CZ" sz="3000" dirty="0"/>
              <a:t> mil.</a:t>
            </a:r>
            <a:r>
              <a:rPr lang="en-US" sz="3000" dirty="0"/>
              <a:t> words</a:t>
            </a:r>
            <a:endParaRPr lang="cs-CZ" sz="3000" dirty="0"/>
          </a:p>
          <a:p>
            <a:pPr marL="1301511" lvl="2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 target for every category </a:t>
            </a:r>
            <a:r>
              <a:rPr lang="cs-CZ" sz="2800" dirty="0"/>
              <a:t>re</a:t>
            </a:r>
            <a:r>
              <a:rPr lang="en-US" sz="2800" dirty="0"/>
              <a:t>presented by the combination of four variables</a:t>
            </a:r>
            <a:r>
              <a:rPr lang="cs-CZ" sz="2800" dirty="0"/>
              <a:t>:</a:t>
            </a:r>
          </a:p>
          <a:p>
            <a:pPr marL="2215911" lvl="4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chemeClr val="accent2"/>
                </a:solidFill>
              </a:rPr>
              <a:t>g</a:t>
            </a:r>
            <a:r>
              <a:rPr lang="en-US" sz="2800" b="1" dirty="0">
                <a:solidFill>
                  <a:schemeClr val="accent2"/>
                </a:solidFill>
              </a:rPr>
              <a:t>ender</a:t>
            </a:r>
            <a:r>
              <a:rPr lang="cs-CZ" sz="2800" dirty="0"/>
              <a:t> </a:t>
            </a:r>
            <a:r>
              <a:rPr lang="en-US" sz="2800" dirty="0"/>
              <a:t>(2) × </a:t>
            </a:r>
            <a:r>
              <a:rPr lang="en-US" sz="2800" b="1" dirty="0">
                <a:solidFill>
                  <a:schemeClr val="accent4"/>
                </a:solidFill>
              </a:rPr>
              <a:t>age</a:t>
            </a:r>
            <a:r>
              <a:rPr lang="cs-CZ" sz="2800" dirty="0"/>
              <a:t> </a:t>
            </a:r>
            <a:r>
              <a:rPr lang="en-US" sz="2800" dirty="0"/>
              <a:t>(2) × </a:t>
            </a:r>
            <a:r>
              <a:rPr lang="en-US" sz="2800" b="1" dirty="0">
                <a:solidFill>
                  <a:schemeClr val="accent3"/>
                </a:solidFill>
              </a:rPr>
              <a:t>education</a:t>
            </a:r>
            <a:r>
              <a:rPr lang="en-US" sz="2800" dirty="0"/>
              <a:t> (2) × </a:t>
            </a:r>
            <a:r>
              <a:rPr lang="en-US" sz="2800" b="1" dirty="0">
                <a:solidFill>
                  <a:schemeClr val="accent1"/>
                </a:solidFill>
              </a:rPr>
              <a:t>region</a:t>
            </a:r>
            <a:r>
              <a:rPr lang="en-US" sz="2800" b="1" dirty="0"/>
              <a:t> </a:t>
            </a:r>
            <a:r>
              <a:rPr lang="en-US" sz="2800" dirty="0"/>
              <a:t>of residence up to the age of 15 (10) </a:t>
            </a:r>
            <a:r>
              <a:rPr lang="cs-CZ" sz="2800" dirty="0"/>
              <a:t>= 80 </a:t>
            </a:r>
            <a:r>
              <a:rPr lang="cs-CZ" sz="2800" dirty="0" err="1"/>
              <a:t>categories</a:t>
            </a:r>
            <a:endParaRPr lang="cs-CZ" sz="2800" dirty="0"/>
          </a:p>
          <a:p>
            <a:pPr marL="2215911" lvl="4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1 mil. </a:t>
            </a:r>
            <a:r>
              <a:rPr lang="cs-CZ" sz="2800" dirty="0" err="1"/>
              <a:t>words</a:t>
            </a:r>
            <a:r>
              <a:rPr lang="cs-CZ" sz="2800" dirty="0"/>
              <a:t> /  80 </a:t>
            </a:r>
            <a:r>
              <a:rPr lang="cs-CZ" sz="2800" dirty="0" err="1"/>
              <a:t>categories</a:t>
            </a:r>
            <a:r>
              <a:rPr lang="cs-CZ" sz="2800" dirty="0"/>
              <a:t> = </a:t>
            </a:r>
            <a:r>
              <a:rPr lang="en-US" sz="2800" b="1" dirty="0"/>
              <a:t>12 500 </a:t>
            </a:r>
            <a:r>
              <a:rPr lang="en-US" sz="2800" dirty="0"/>
              <a:t>words</a:t>
            </a:r>
            <a:r>
              <a:rPr lang="cs-CZ" sz="2800" dirty="0"/>
              <a:t> per </a:t>
            </a:r>
            <a:r>
              <a:rPr lang="cs-CZ" sz="2800" dirty="0" err="1"/>
              <a:t>cat</a:t>
            </a:r>
            <a:r>
              <a:rPr lang="cs-CZ" sz="2800" dirty="0"/>
              <a:t>.</a:t>
            </a:r>
          </a:p>
          <a:p>
            <a:pPr marL="2215911" lvl="4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600" dirty="0"/>
          </a:p>
          <a:p>
            <a:pPr marL="1301511" lvl="3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dirty="0"/>
              <a:t>+ </a:t>
            </a:r>
            <a:r>
              <a:rPr lang="cs-CZ" sz="2800" dirty="0" err="1"/>
              <a:t>condition</a:t>
            </a:r>
            <a:r>
              <a:rPr lang="cs-CZ" sz="2800" dirty="0"/>
              <a:t>: </a:t>
            </a:r>
            <a:r>
              <a:rPr lang="en-US" sz="2800" dirty="0"/>
              <a:t>the highest possible speaker variability within the scope of each category</a:t>
            </a:r>
            <a:r>
              <a:rPr lang="cs-CZ" sz="2800" dirty="0"/>
              <a:t> =&gt;</a:t>
            </a:r>
            <a:r>
              <a:rPr lang="en-US" sz="2800" dirty="0"/>
              <a:t> a minimum of </a:t>
            </a:r>
            <a:r>
              <a:rPr lang="cs-CZ" sz="2800" dirty="0"/>
              <a:t>5</a:t>
            </a:r>
            <a:r>
              <a:rPr lang="en-US" sz="2800" dirty="0"/>
              <a:t> different speakers</a:t>
            </a:r>
            <a:endParaRPr lang="cs-CZ" sz="3200" dirty="0"/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833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accent4"/>
                </a:solidFill>
              </a:rPr>
              <a:t>Balancing the ORTOFON corpus (III)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354" y="1156138"/>
            <a:ext cx="9937104" cy="5720043"/>
          </a:xfrm>
        </p:spPr>
        <p:txBody>
          <a:bodyPr>
            <a:noAutofit/>
          </a:bodyPr>
          <a:lstStyle/>
          <a:p>
            <a:pPr marL="901461" lvl="1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t</a:t>
            </a:r>
            <a:r>
              <a:rPr lang="en-US" dirty="0"/>
              <a:t>he </a:t>
            </a:r>
            <a:r>
              <a:rPr lang="cs-CZ" dirty="0" err="1"/>
              <a:t>implementation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en-US" dirty="0"/>
              <a:t> concept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data </a:t>
            </a:r>
            <a:r>
              <a:rPr lang="cs-CZ" dirty="0" err="1"/>
              <a:t>collection</a:t>
            </a:r>
            <a:endParaRPr lang="cs-CZ" dirty="0"/>
          </a:p>
          <a:p>
            <a:pPr marL="901461" lvl="1" indent="-457200" eaLnBrk="1" fontAlgn="auto" hangingPunct="1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</a:t>
            </a:r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choose</a:t>
            </a:r>
            <a:r>
              <a:rPr lang="cs-CZ" sz="2600" dirty="0"/>
              <a:t> </a:t>
            </a:r>
            <a:r>
              <a:rPr lang="cs-CZ" sz="2600" dirty="0" err="1"/>
              <a:t>an</a:t>
            </a:r>
            <a:r>
              <a:rPr lang="cs-CZ" sz="2600" dirty="0"/>
              <a:t> </a:t>
            </a:r>
            <a:r>
              <a:rPr lang="cs-CZ" sz="2600" dirty="0" err="1"/>
              <a:t>initial</a:t>
            </a:r>
            <a:r>
              <a:rPr lang="cs-CZ" sz="2600" dirty="0"/>
              <a:t> “</a:t>
            </a:r>
            <a:r>
              <a:rPr lang="cs-CZ" sz="2600" dirty="0" err="1"/>
              <a:t>seed</a:t>
            </a:r>
            <a:r>
              <a:rPr lang="cs-CZ" sz="2600" dirty="0"/>
              <a:t>” </a:t>
            </a:r>
            <a:r>
              <a:rPr lang="cs-CZ" sz="2600" dirty="0" err="1"/>
              <a:t>recording</a:t>
            </a:r>
            <a:r>
              <a:rPr lang="cs-CZ" sz="2600" dirty="0"/>
              <a:t> </a:t>
            </a:r>
            <a:r>
              <a:rPr lang="cs-CZ" sz="2600" dirty="0" err="1"/>
              <a:t>at</a:t>
            </a:r>
            <a:r>
              <a:rPr lang="cs-CZ" sz="2600" dirty="0"/>
              <a:t> </a:t>
            </a:r>
            <a:r>
              <a:rPr lang="cs-CZ" sz="2600" dirty="0" err="1"/>
              <a:t>random</a:t>
            </a:r>
            <a:endParaRPr lang="cs-CZ" sz="2600" dirty="0"/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add</a:t>
            </a:r>
            <a:r>
              <a:rPr lang="cs-CZ" sz="2600" dirty="0"/>
              <a:t> </a:t>
            </a:r>
            <a:r>
              <a:rPr lang="cs-CZ" sz="2600" dirty="0" err="1"/>
              <a:t>another</a:t>
            </a:r>
            <a:r>
              <a:rPr lang="cs-CZ" sz="2600" dirty="0"/>
              <a:t> </a:t>
            </a:r>
            <a:r>
              <a:rPr lang="cs-CZ" sz="2600" dirty="0" err="1"/>
              <a:t>recording</a:t>
            </a:r>
            <a:r>
              <a:rPr lang="cs-CZ" sz="2600" dirty="0"/>
              <a:t>: </a:t>
            </a:r>
            <a:r>
              <a:rPr lang="cs-CZ" sz="2600" dirty="0" err="1"/>
              <a:t>picking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recording</a:t>
            </a:r>
            <a:r>
              <a:rPr lang="cs-CZ" sz="2600" dirty="0"/>
              <a:t> </a:t>
            </a:r>
            <a:r>
              <a:rPr lang="cs-CZ" sz="2600" dirty="0" err="1"/>
              <a:t>which</a:t>
            </a:r>
            <a:r>
              <a:rPr lang="cs-CZ" sz="2600" dirty="0"/>
              <a:t> </a:t>
            </a:r>
            <a:r>
              <a:rPr lang="cs-CZ" sz="2600" dirty="0" err="1"/>
              <a:t>maximally</a:t>
            </a:r>
            <a:r>
              <a:rPr lang="cs-CZ" sz="2600" dirty="0"/>
              <a:t> </a:t>
            </a:r>
            <a:r>
              <a:rPr lang="cs-CZ" sz="2600" dirty="0" err="1"/>
              <a:t>differs</a:t>
            </a:r>
            <a:r>
              <a:rPr lang="cs-CZ" sz="2600" dirty="0"/>
              <a:t> </a:t>
            </a:r>
            <a:r>
              <a:rPr lang="cs-CZ" sz="2600" dirty="0" err="1"/>
              <a:t>from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current</a:t>
            </a:r>
            <a:r>
              <a:rPr lang="cs-CZ" sz="2600" dirty="0"/>
              <a:t> </a:t>
            </a:r>
            <a:r>
              <a:rPr lang="cs-CZ" sz="2600" dirty="0" err="1"/>
              <a:t>composition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corpus in </a:t>
            </a:r>
            <a:r>
              <a:rPr lang="cs-CZ" sz="2600" dirty="0" err="1"/>
              <a:t>terms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relevant</a:t>
            </a:r>
            <a:r>
              <a:rPr lang="cs-CZ" sz="2600" dirty="0"/>
              <a:t> </a:t>
            </a:r>
            <a:r>
              <a:rPr lang="cs-CZ" sz="2600" dirty="0" err="1"/>
              <a:t>sociolinguistic</a:t>
            </a:r>
            <a:r>
              <a:rPr lang="cs-CZ" sz="2600" dirty="0"/>
              <a:t> </a:t>
            </a:r>
            <a:r>
              <a:rPr lang="cs-CZ" sz="2600" dirty="0" err="1"/>
              <a:t>variables</a:t>
            </a:r>
            <a:endParaRPr lang="cs-CZ" sz="2600" dirty="0"/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repeat</a:t>
            </a:r>
            <a:r>
              <a:rPr lang="cs-CZ" sz="2600" dirty="0"/>
              <a:t> step 2 </a:t>
            </a:r>
            <a:r>
              <a:rPr lang="cs-CZ" sz="2600" dirty="0" err="1"/>
              <a:t>until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target</a:t>
            </a:r>
            <a:r>
              <a:rPr lang="cs-CZ" sz="2600" dirty="0"/>
              <a:t> </a:t>
            </a:r>
            <a:r>
              <a:rPr lang="cs-CZ" sz="2600" dirty="0" err="1"/>
              <a:t>size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corpus (1m </a:t>
            </a:r>
            <a:r>
              <a:rPr lang="cs-CZ" sz="2600" dirty="0" err="1"/>
              <a:t>words</a:t>
            </a:r>
            <a:r>
              <a:rPr lang="cs-CZ" sz="2600" dirty="0"/>
              <a:t>) </a:t>
            </a:r>
            <a:r>
              <a:rPr lang="cs-CZ" sz="2600" dirty="0" err="1"/>
              <a:t>is</a:t>
            </a:r>
            <a:r>
              <a:rPr lang="cs-CZ" sz="2600" dirty="0"/>
              <a:t> </a:t>
            </a:r>
            <a:r>
              <a:rPr lang="cs-CZ" sz="2600" dirty="0" err="1"/>
              <a:t>reached</a:t>
            </a:r>
            <a:endParaRPr lang="cs-CZ" sz="2600" dirty="0"/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generate</a:t>
            </a:r>
            <a:r>
              <a:rPr lang="cs-CZ" sz="2600" dirty="0"/>
              <a:t> as many </a:t>
            </a:r>
            <a:r>
              <a:rPr lang="cs-CZ" sz="2600" dirty="0" err="1"/>
              <a:t>variants</a:t>
            </a:r>
            <a:r>
              <a:rPr lang="cs-CZ" sz="2600" dirty="0"/>
              <a:t> </a:t>
            </a:r>
            <a:r>
              <a:rPr lang="cs-CZ" sz="2600" dirty="0" err="1"/>
              <a:t>of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corpus as </a:t>
            </a:r>
            <a:r>
              <a:rPr lang="cs-CZ" sz="2600" dirty="0" err="1"/>
              <a:t>possible</a:t>
            </a:r>
            <a:r>
              <a:rPr lang="cs-CZ" sz="2600" dirty="0"/>
              <a:t> (</a:t>
            </a:r>
            <a:r>
              <a:rPr lang="cs-CZ" sz="2600" dirty="0" err="1"/>
              <a:t>thousands</a:t>
            </a:r>
            <a:r>
              <a:rPr lang="cs-CZ" sz="2600" dirty="0"/>
              <a:t>) by </a:t>
            </a:r>
            <a:r>
              <a:rPr lang="cs-CZ" sz="2600" dirty="0" err="1"/>
              <a:t>repeating</a:t>
            </a:r>
            <a:r>
              <a:rPr lang="cs-CZ" sz="2600" dirty="0"/>
              <a:t> </a:t>
            </a:r>
            <a:r>
              <a:rPr lang="cs-CZ" sz="2600" dirty="0" err="1"/>
              <a:t>steps</a:t>
            </a:r>
            <a:r>
              <a:rPr lang="cs-CZ" sz="2600" dirty="0"/>
              <a:t> 1–3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define</a:t>
            </a:r>
            <a:r>
              <a:rPr lang="cs-CZ" sz="2600" dirty="0"/>
              <a:t> </a:t>
            </a:r>
            <a:r>
              <a:rPr lang="cs-CZ" sz="2600" dirty="0" err="1"/>
              <a:t>an</a:t>
            </a:r>
            <a:r>
              <a:rPr lang="cs-CZ" sz="2600" dirty="0"/>
              <a:t> </a:t>
            </a:r>
            <a:r>
              <a:rPr lang="cs-CZ" sz="2600" dirty="0" err="1"/>
              <a:t>objective</a:t>
            </a:r>
            <a:r>
              <a:rPr lang="cs-CZ" sz="2600" dirty="0"/>
              <a:t> </a:t>
            </a:r>
            <a:r>
              <a:rPr lang="cs-CZ" sz="2600" dirty="0" err="1"/>
              <a:t>function</a:t>
            </a:r>
            <a:r>
              <a:rPr lang="cs-CZ" sz="2600" dirty="0"/>
              <a:t> (</a:t>
            </a:r>
            <a:r>
              <a:rPr lang="cs-CZ" sz="2600" dirty="0" err="1"/>
              <a:t>fulfilling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800" dirty="0" err="1"/>
              <a:t>stipulated</a:t>
            </a:r>
            <a:r>
              <a:rPr lang="cs-CZ" sz="2800" dirty="0"/>
              <a:t> </a:t>
            </a:r>
            <a:r>
              <a:rPr lang="cs-CZ" sz="2800" dirty="0" err="1"/>
              <a:t>balancing</a:t>
            </a:r>
            <a:r>
              <a:rPr lang="cs-CZ" sz="2800" dirty="0"/>
              <a:t> </a:t>
            </a:r>
            <a:r>
              <a:rPr lang="cs-CZ" sz="2800" dirty="0" err="1"/>
              <a:t>criteria</a:t>
            </a:r>
            <a:r>
              <a:rPr lang="cs-CZ" sz="26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2600" dirty="0" err="1"/>
              <a:t>select</a:t>
            </a:r>
            <a:r>
              <a:rPr lang="cs-CZ" sz="2600" dirty="0"/>
              <a:t> </a:t>
            </a:r>
            <a:r>
              <a:rPr lang="cs-CZ" sz="2600" dirty="0" err="1"/>
              <a:t>the</a:t>
            </a:r>
            <a:r>
              <a:rPr lang="cs-CZ" sz="2600" dirty="0"/>
              <a:t> </a:t>
            </a:r>
            <a:r>
              <a:rPr lang="cs-CZ" sz="2600" dirty="0" err="1"/>
              <a:t>best</a:t>
            </a:r>
            <a:r>
              <a:rPr lang="cs-CZ" sz="2600" dirty="0"/>
              <a:t> </a:t>
            </a:r>
            <a:r>
              <a:rPr lang="cs-CZ" sz="2600" dirty="0" err="1"/>
              <a:t>solution</a:t>
            </a:r>
            <a:endParaRPr lang="cs-CZ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393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accent4"/>
                </a:solidFill>
              </a:rPr>
              <a:t>Overview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434" y="1331565"/>
            <a:ext cx="9046568" cy="5544616"/>
          </a:xfrm>
        </p:spPr>
        <p:txBody>
          <a:bodyPr>
            <a:noAutofit/>
          </a:bodyPr>
          <a:lstStyle/>
          <a:p>
            <a:pPr marL="1015761" lvl="1" indent="-5715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000" dirty="0">
                <a:solidFill>
                  <a:schemeClr val="tx1"/>
                </a:solidFill>
              </a:rPr>
              <a:t>Type </a:t>
            </a:r>
            <a:r>
              <a:rPr lang="cs-CZ" sz="4000" dirty="0" err="1">
                <a:solidFill>
                  <a:schemeClr val="tx1"/>
                </a:solidFill>
              </a:rPr>
              <a:t>of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communication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</a:p>
          <a:p>
            <a:pPr marL="1015761" lvl="1" indent="-5715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000" dirty="0">
                <a:solidFill>
                  <a:schemeClr val="tx1"/>
                </a:solidFill>
              </a:rPr>
              <a:t>Czech </a:t>
            </a:r>
            <a:r>
              <a:rPr lang="cs-CZ" sz="4000" dirty="0" err="1">
                <a:solidFill>
                  <a:schemeClr val="tx1"/>
                </a:solidFill>
              </a:rPr>
              <a:t>spoken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corpora</a:t>
            </a:r>
            <a:endParaRPr lang="cs-CZ" sz="4000" dirty="0">
              <a:solidFill>
                <a:schemeClr val="tx1"/>
              </a:solidFill>
            </a:endParaRPr>
          </a:p>
          <a:p>
            <a:pPr marL="1015761" lvl="1" indent="-5715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000" dirty="0" err="1">
                <a:solidFill>
                  <a:schemeClr val="tx1"/>
                </a:solidFill>
              </a:rPr>
              <a:t>The</a:t>
            </a:r>
            <a:r>
              <a:rPr lang="cs-CZ" sz="4000" dirty="0">
                <a:solidFill>
                  <a:schemeClr val="tx1"/>
                </a:solidFill>
              </a:rPr>
              <a:t> ORTOFON corpus</a:t>
            </a:r>
          </a:p>
          <a:p>
            <a:pPr marL="1015761" lvl="1" indent="-5715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4000" dirty="0" err="1">
                <a:solidFill>
                  <a:schemeClr val="tx1"/>
                </a:solidFill>
              </a:rPr>
              <a:t>Balancing</a:t>
            </a:r>
            <a:r>
              <a:rPr lang="cs-CZ" sz="4000" dirty="0">
                <a:solidFill>
                  <a:schemeClr val="tx1"/>
                </a:solidFill>
              </a:rPr>
              <a:t> </a:t>
            </a:r>
            <a:r>
              <a:rPr lang="cs-CZ" sz="4000" dirty="0" err="1">
                <a:solidFill>
                  <a:schemeClr val="tx1"/>
                </a:solidFill>
              </a:rPr>
              <a:t>the</a:t>
            </a:r>
            <a:r>
              <a:rPr lang="cs-CZ" sz="4000" dirty="0">
                <a:solidFill>
                  <a:schemeClr val="tx1"/>
                </a:solidFill>
              </a:rPr>
              <a:t> ORTOFON corpus</a:t>
            </a:r>
          </a:p>
          <a:p>
            <a:pPr marL="901461" lvl="1" indent="-4572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40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69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Summary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338" y="1403573"/>
            <a:ext cx="10225136" cy="5112568"/>
          </a:xfrm>
        </p:spPr>
        <p:txBody>
          <a:bodyPr>
            <a:noAutofit/>
          </a:bodyPr>
          <a:lstStyle/>
          <a:p>
            <a:pPr lvl="2" indent="-457200" eaLnBrk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tx1"/>
                </a:solidFill>
              </a:rPr>
              <a:t>overview of Czech spoken corpora</a:t>
            </a:r>
          </a:p>
          <a:p>
            <a:pPr lvl="2" indent="-457200" eaLnBrk="1">
              <a:lnSpc>
                <a:spcPct val="80000"/>
              </a:lnSpc>
              <a:defRPr/>
            </a:pPr>
            <a:r>
              <a:rPr lang="en-US" sz="3000" dirty="0">
                <a:solidFill>
                  <a:schemeClr val="tx1"/>
                </a:solidFill>
              </a:rPr>
              <a:t>our </a:t>
            </a:r>
            <a:r>
              <a:rPr lang="cs-CZ" sz="3000" dirty="0" err="1">
                <a:solidFill>
                  <a:schemeClr val="tx1"/>
                </a:solidFill>
              </a:rPr>
              <a:t>approach</a:t>
            </a:r>
            <a:r>
              <a:rPr lang="cs-CZ" sz="3000" dirty="0">
                <a:solidFill>
                  <a:schemeClr val="tx1"/>
                </a:solidFill>
              </a:rPr>
              <a:t> to </a:t>
            </a:r>
            <a:r>
              <a:rPr lang="en-US" sz="3000" dirty="0">
                <a:solidFill>
                  <a:schemeClr val="tx1"/>
                </a:solidFill>
              </a:rPr>
              <a:t>balancing the ORTOFON corpus as an inspiration </a:t>
            </a:r>
          </a:p>
          <a:p>
            <a:pPr lvl="3" indent="-457200" eaLnBrk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</a:rPr>
              <a:t>select the main variables before data collection + set their values </a:t>
            </a:r>
          </a:p>
          <a:p>
            <a:pPr lvl="3" indent="-457200" eaLnBrk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solidFill>
                  <a:schemeClr val="tx1"/>
                </a:solidFill>
              </a:rPr>
              <a:t>balancing the corpus should start during data collection </a:t>
            </a:r>
            <a:r>
              <a:rPr lang="cs-CZ" sz="3000" dirty="0">
                <a:solidFill>
                  <a:schemeClr val="tx1"/>
                </a:solidFill>
              </a:rPr>
              <a:t>so as to </a:t>
            </a:r>
            <a:r>
              <a:rPr lang="cs-CZ" sz="3000" dirty="0" err="1">
                <a:solidFill>
                  <a:schemeClr val="tx1"/>
                </a:solidFill>
              </a:rPr>
              <a:t>identify</a:t>
            </a: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err="1">
                <a:solidFill>
                  <a:schemeClr val="tx1"/>
                </a:solidFill>
              </a:rPr>
              <a:t>categories</a:t>
            </a: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err="1">
                <a:solidFill>
                  <a:schemeClr val="tx1"/>
                </a:solidFill>
              </a:rPr>
              <a:t>where</a:t>
            </a:r>
            <a:r>
              <a:rPr lang="cs-CZ" sz="3000" dirty="0">
                <a:solidFill>
                  <a:schemeClr val="tx1"/>
                </a:solidFill>
              </a:rPr>
              <a:t> data </a:t>
            </a:r>
            <a:r>
              <a:rPr lang="cs-CZ" sz="3000" dirty="0" err="1">
                <a:solidFill>
                  <a:schemeClr val="tx1"/>
                </a:solidFill>
              </a:rPr>
              <a:t>is</a:t>
            </a:r>
            <a:r>
              <a:rPr lang="cs-CZ" sz="3000" dirty="0">
                <a:solidFill>
                  <a:schemeClr val="tx1"/>
                </a:solidFill>
              </a:rPr>
              <a:t> </a:t>
            </a:r>
            <a:r>
              <a:rPr lang="cs-CZ" sz="3000" dirty="0" err="1">
                <a:solidFill>
                  <a:schemeClr val="tx1"/>
                </a:solidFill>
              </a:rPr>
              <a:t>scarce</a:t>
            </a:r>
            <a:r>
              <a:rPr lang="cs-CZ" sz="3000" dirty="0">
                <a:solidFill>
                  <a:schemeClr val="tx1"/>
                </a:solidFill>
              </a:rPr>
              <a:t> and </a:t>
            </a:r>
            <a:r>
              <a:rPr lang="cs-CZ" sz="3000" dirty="0" err="1">
                <a:solidFill>
                  <a:schemeClr val="tx1"/>
                </a:solidFill>
              </a:rPr>
              <a:t>focus</a:t>
            </a:r>
            <a:r>
              <a:rPr lang="cs-CZ" sz="3000" dirty="0">
                <a:solidFill>
                  <a:schemeClr val="tx1"/>
                </a:solidFill>
              </a:rPr>
              <a:t> on </a:t>
            </a:r>
            <a:r>
              <a:rPr lang="cs-CZ" sz="3000" dirty="0" err="1">
                <a:solidFill>
                  <a:schemeClr val="tx1"/>
                </a:solidFill>
              </a:rPr>
              <a:t>them</a:t>
            </a:r>
            <a:endParaRPr lang="en-US" sz="3400" dirty="0">
              <a:solidFill>
                <a:schemeClr val="tx1"/>
              </a:solidFill>
            </a:endParaRPr>
          </a:p>
          <a:p>
            <a:pPr lvl="3" eaLnBrk="1">
              <a:buFont typeface="Arial" panose="020B0604020202020204" pitchFamily="34" charset="0"/>
              <a:buChar char="•"/>
              <a:defRPr/>
            </a:pPr>
            <a:endParaRPr lang="en-US" sz="3000" dirty="0">
              <a:solidFill>
                <a:schemeClr val="tx1"/>
              </a:solidFill>
            </a:endParaRPr>
          </a:p>
          <a:p>
            <a:pPr lvl="3" eaLnBrk="1"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92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1">
            <a:extLst>
              <a:ext uri="{FF2B5EF4-FFF2-40B4-BE49-F238E27FC236}">
                <a16:creationId xmlns:a16="http://schemas.microsoft.com/office/drawing/2014/main" xmlns="" id="{667798D7-BA89-4275-A122-C647DB220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"/>
            <a:ext cx="10691812" cy="7559675"/>
          </a:xfrm>
          <a:prstGeom prst="roundRect">
            <a:avLst>
              <a:gd name="adj" fmla="val 19"/>
            </a:avLst>
          </a:prstGeom>
          <a:solidFill>
            <a:srgbClr val="00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8367" tIns="44184" rIns="88367" bIns="44184" anchor="ctr"/>
          <a:lstStyle>
            <a:lvl1pPr defTabSz="393700">
              <a:lnSpc>
                <a:spcPct val="93000"/>
              </a:lnSpc>
              <a:spcAft>
                <a:spcPts val="1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8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50875" indent="-250825" defTabSz="393700">
              <a:lnSpc>
                <a:spcPct val="93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5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01713" indent="-200025" defTabSz="393700">
              <a:lnSpc>
                <a:spcPct val="93000"/>
              </a:lnSpc>
              <a:spcAft>
                <a:spcPts val="7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1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403350" indent="-201613" defTabSz="393700">
              <a:lnSpc>
                <a:spcPct val="93000"/>
              </a:lnSpc>
              <a:spcAft>
                <a:spcPts val="5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03400" indent="-200025" defTabSz="393700"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606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178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1750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322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spcAft>
                <a:spcPct val="0"/>
              </a:spcAft>
              <a:buFont typeface="Times New Roman" panose="02020603050405020304" pitchFamily="18" charset="0"/>
              <a:buNone/>
            </a:pPr>
            <a:endParaRPr lang="cs-CZ" altLang="cs-CZ" sz="1764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xmlns="" id="{8B3DD67F-6153-4F07-8311-45BC699AE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123" y="1847920"/>
            <a:ext cx="10079567" cy="2932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93700">
              <a:lnSpc>
                <a:spcPct val="93000"/>
              </a:lnSpc>
              <a:spcAft>
                <a:spcPts val="1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8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50875" indent="-250825" defTabSz="393700">
              <a:lnSpc>
                <a:spcPct val="93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5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01713" indent="-200025" defTabSz="393700">
              <a:lnSpc>
                <a:spcPct val="93000"/>
              </a:lnSpc>
              <a:spcAft>
                <a:spcPts val="7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 sz="21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403350" indent="-201613" defTabSz="393700">
              <a:lnSpc>
                <a:spcPct val="93000"/>
              </a:lnSpc>
              <a:spcAft>
                <a:spcPts val="5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03400" indent="-200025" defTabSz="393700"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606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178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1750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322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cs-CZ" altLang="cs-CZ" sz="3858">
                <a:solidFill>
                  <a:srgbClr val="FFFFFF"/>
                </a:solidFill>
                <a:latin typeface="Arial Unicode MS" panose="020B0604020202020204" pitchFamily="34" charset="-128"/>
              </a:rPr>
              <a:t>Thank you for your attention!</a:t>
            </a: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endParaRPr lang="cs-CZ" altLang="cs-CZ" sz="3858">
              <a:solidFill>
                <a:srgbClr val="FFFFFF"/>
              </a:solidFill>
              <a:latin typeface="Arial Unicode MS" panose="020B0604020202020204" pitchFamily="34" charset="-128"/>
            </a:endParaRPr>
          </a:p>
          <a:p>
            <a:pPr algn="ctr">
              <a:lnSpc>
                <a:spcPct val="83000"/>
              </a:lnSpc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000">
                <a:solidFill>
                  <a:schemeClr val="bg1"/>
                </a:solidFill>
              </a:rPr>
              <a:t>Marie.Koprivova</a:t>
            </a:r>
            <a:r>
              <a:rPr lang="en-US" sz="3000">
                <a:solidFill>
                  <a:schemeClr val="bg1"/>
                </a:solidFill>
              </a:rPr>
              <a:t>@ff.cuni.cz</a:t>
            </a:r>
            <a:r>
              <a:rPr lang="cs-CZ" sz="300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83000"/>
              </a:lnSpc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3000">
                <a:solidFill>
                  <a:schemeClr val="bg1"/>
                </a:solidFill>
              </a:rPr>
              <a:t>Zuzana.Komrskova</a:t>
            </a:r>
            <a:r>
              <a:rPr lang="en-US" sz="3000">
                <a:solidFill>
                  <a:schemeClr val="bg1"/>
                </a:solidFill>
              </a:rPr>
              <a:t>@ff.cuni.cz</a:t>
            </a:r>
            <a:endParaRPr lang="cs-CZ" sz="3000">
              <a:solidFill>
                <a:schemeClr val="bg1"/>
              </a:solidFill>
            </a:endParaRPr>
          </a:p>
          <a:p>
            <a:pPr algn="ctr" eaLnBrk="1">
              <a:spcAft>
                <a:spcPct val="0"/>
              </a:spcAft>
              <a:buClrTx/>
              <a:buFontTx/>
              <a:buNone/>
            </a:pPr>
            <a:endParaRPr lang="cs-CZ" altLang="cs-CZ" sz="3858">
              <a:solidFill>
                <a:srgbClr val="FFFFFF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7F1E8225-0197-4B74-B40C-C86E99594EA9}"/>
              </a:ext>
            </a:extLst>
          </p:cNvPr>
          <p:cNvSpPr/>
          <p:nvPr/>
        </p:nvSpPr>
        <p:spPr>
          <a:xfrm>
            <a:off x="89322" y="5196747"/>
            <a:ext cx="10513168" cy="858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3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cs-CZ" sz="2000" dirty="0" err="1">
                <a:latin typeface="Myriad Pro" pitchFamily="34" charset="0"/>
              </a:rPr>
              <a:t>This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research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resulted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from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the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implementation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of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the</a:t>
            </a:r>
            <a:r>
              <a:rPr lang="cs-CZ" sz="2000" dirty="0">
                <a:latin typeface="Myriad Pro" pitchFamily="34" charset="0"/>
              </a:rPr>
              <a:t> Czech </a:t>
            </a:r>
            <a:r>
              <a:rPr lang="cs-CZ" sz="2000" dirty="0" err="1">
                <a:latin typeface="Myriad Pro" pitchFamily="34" charset="0"/>
              </a:rPr>
              <a:t>National</a:t>
            </a:r>
            <a:r>
              <a:rPr lang="cs-CZ" sz="2000" dirty="0">
                <a:latin typeface="Myriad Pro" pitchFamily="34" charset="0"/>
              </a:rPr>
              <a:t> Corpus </a:t>
            </a:r>
            <a:r>
              <a:rPr lang="cs-CZ" sz="2000" dirty="0" err="1">
                <a:latin typeface="Myriad Pro" pitchFamily="34" charset="0"/>
              </a:rPr>
              <a:t>project</a:t>
            </a:r>
            <a:r>
              <a:rPr lang="cs-CZ" sz="2000" dirty="0">
                <a:latin typeface="Myriad Pro" pitchFamily="34" charset="0"/>
              </a:rPr>
              <a:t> (LM2015044) </a:t>
            </a:r>
            <a:r>
              <a:rPr lang="cs-CZ" sz="2000" dirty="0" err="1">
                <a:latin typeface="Myriad Pro" pitchFamily="34" charset="0"/>
              </a:rPr>
              <a:t>funded</a:t>
            </a:r>
            <a:r>
              <a:rPr lang="cs-CZ" sz="2000" dirty="0">
                <a:latin typeface="Myriad Pro" pitchFamily="34" charset="0"/>
              </a:rPr>
              <a:t> by </a:t>
            </a:r>
            <a:r>
              <a:rPr lang="cs-CZ" sz="2000" dirty="0" err="1">
                <a:latin typeface="Myriad Pro" pitchFamily="34" charset="0"/>
              </a:rPr>
              <a:t>the</a:t>
            </a:r>
            <a:r>
              <a:rPr lang="cs-CZ" sz="2000" dirty="0">
                <a:latin typeface="Myriad Pro" pitchFamily="34" charset="0"/>
              </a:rPr>
              <a:t> Ministry </a:t>
            </a:r>
            <a:r>
              <a:rPr lang="cs-CZ" sz="2000" dirty="0" err="1">
                <a:latin typeface="Myriad Pro" pitchFamily="34" charset="0"/>
              </a:rPr>
              <a:t>of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Education</a:t>
            </a:r>
            <a:r>
              <a:rPr lang="cs-CZ" sz="2000" dirty="0">
                <a:latin typeface="Myriad Pro" pitchFamily="34" charset="0"/>
              </a:rPr>
              <a:t>, </a:t>
            </a:r>
            <a:r>
              <a:rPr lang="cs-CZ" sz="2000" dirty="0" err="1">
                <a:latin typeface="Myriad Pro" pitchFamily="34" charset="0"/>
              </a:rPr>
              <a:t>Youth</a:t>
            </a:r>
            <a:r>
              <a:rPr lang="cs-CZ" sz="2000" dirty="0">
                <a:latin typeface="Myriad Pro" pitchFamily="34" charset="0"/>
              </a:rPr>
              <a:t> and </a:t>
            </a:r>
            <a:r>
              <a:rPr lang="cs-CZ" sz="2000" dirty="0" err="1">
                <a:latin typeface="Myriad Pro" pitchFamily="34" charset="0"/>
              </a:rPr>
              <a:t>Sports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of</a:t>
            </a:r>
            <a:r>
              <a:rPr lang="cs-CZ" sz="2000" dirty="0">
                <a:latin typeface="Myriad Pro" pitchFamily="34" charset="0"/>
              </a:rPr>
              <a:t> </a:t>
            </a:r>
            <a:r>
              <a:rPr lang="cs-CZ" sz="2000" dirty="0" err="1">
                <a:latin typeface="Myriad Pro" pitchFamily="34" charset="0"/>
              </a:rPr>
              <a:t>the</a:t>
            </a:r>
            <a:r>
              <a:rPr lang="cs-CZ" sz="2000" dirty="0">
                <a:latin typeface="Myriad Pro" pitchFamily="34" charset="0"/>
              </a:rPr>
              <a:t> Czech Republic </a:t>
            </a:r>
            <a:r>
              <a:rPr lang="cs-CZ" sz="2000" dirty="0" err="1">
                <a:latin typeface="Myriad Pro" pitchFamily="34" charset="0"/>
              </a:rPr>
              <a:t>within</a:t>
            </a:r>
            <a:r>
              <a:rPr lang="en-US" sz="2000" dirty="0">
                <a:latin typeface="Myriad Pro" pitchFamily="34" charset="0"/>
              </a:rPr>
              <a:t> the framework of Large Research, Development and Innovation Infrastructures</a:t>
            </a:r>
            <a:endParaRPr lang="cs-CZ" sz="2000" dirty="0">
              <a:latin typeface="Myriad Pro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26E4F0C1-8D6E-4787-A4AB-4AE3D298FA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706" y="6372125"/>
            <a:ext cx="3970412" cy="64320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What</a:t>
            </a:r>
            <a:r>
              <a:rPr lang="cs-CZ" b="1" dirty="0">
                <a:solidFill>
                  <a:schemeClr val="accent4"/>
                </a:solidFill>
              </a:rPr>
              <a:t> type </a:t>
            </a:r>
            <a:r>
              <a:rPr lang="cs-CZ" b="1" dirty="0" err="1">
                <a:solidFill>
                  <a:schemeClr val="accent4"/>
                </a:solidFill>
              </a:rPr>
              <a:t>of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communication</a:t>
            </a:r>
            <a:r>
              <a:rPr lang="cs-CZ" b="1" dirty="0">
                <a:solidFill>
                  <a:schemeClr val="accent4"/>
                </a:solidFill>
              </a:rPr>
              <a:t>?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41450" y="1259946"/>
            <a:ext cx="9046568" cy="5544616"/>
          </a:xfrm>
        </p:spPr>
        <p:txBody>
          <a:bodyPr>
            <a:noAutofit/>
          </a:bodyPr>
          <a:lstStyle/>
          <a:p>
            <a:pPr marL="1301511" lvl="2" indent="-4572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chemeClr val="tx1"/>
                </a:solidFill>
              </a:rPr>
              <a:t>in </a:t>
            </a:r>
            <a:r>
              <a:rPr lang="cs-CZ" sz="3200" b="1" dirty="0" err="1">
                <a:solidFill>
                  <a:schemeClr val="accent2"/>
                </a:solidFill>
              </a:rPr>
              <a:t>informal</a:t>
            </a:r>
            <a:r>
              <a:rPr lang="cs-CZ" sz="3200" b="1" dirty="0">
                <a:solidFill>
                  <a:schemeClr val="accent2"/>
                </a:solidFill>
              </a:rPr>
              <a:t> </a:t>
            </a:r>
            <a:r>
              <a:rPr lang="cs-CZ" sz="3200" b="1" dirty="0" err="1">
                <a:solidFill>
                  <a:schemeClr val="accent2"/>
                </a:solidFill>
              </a:rPr>
              <a:t>situations</a:t>
            </a:r>
            <a:r>
              <a:rPr lang="cs-CZ" sz="3200" dirty="0"/>
              <a:t> (</a:t>
            </a:r>
            <a:r>
              <a:rPr lang="cs-CZ" sz="3200" dirty="0" err="1"/>
              <a:t>mainly</a:t>
            </a:r>
            <a:r>
              <a:rPr lang="cs-CZ" sz="3200" dirty="0"/>
              <a:t> </a:t>
            </a:r>
            <a:r>
              <a:rPr lang="cs-CZ" sz="3200" dirty="0" err="1"/>
              <a:t>dialogues</a:t>
            </a:r>
            <a:r>
              <a:rPr lang="cs-CZ" sz="3200" dirty="0"/>
              <a:t>)</a:t>
            </a:r>
          </a:p>
          <a:p>
            <a:pPr marL="1301511" lvl="2" indent="-4572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/>
              <a:t>in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formal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situations</a:t>
            </a:r>
            <a:r>
              <a:rPr lang="cs-CZ" sz="3200" dirty="0">
                <a:solidFill>
                  <a:schemeClr val="tx1"/>
                </a:solidFill>
              </a:rPr>
              <a:t> (</a:t>
            </a:r>
            <a:r>
              <a:rPr lang="cs-CZ" sz="3200" dirty="0" err="1">
                <a:solidFill>
                  <a:schemeClr val="tx1"/>
                </a:solidFill>
              </a:rPr>
              <a:t>longer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monological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parts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</a:p>
          <a:p>
            <a:pPr marL="844311" lvl="2" indent="0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cs-CZ" b="1" dirty="0" err="1">
                <a:solidFill>
                  <a:schemeClr val="tx1"/>
                </a:solidFill>
              </a:rPr>
              <a:t>Special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b="1" dirty="0" err="1">
                <a:solidFill>
                  <a:schemeClr val="tx1"/>
                </a:solidFill>
              </a:rPr>
              <a:t>corpora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</a:p>
          <a:p>
            <a:pPr marL="844311" lvl="2" indent="0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corpus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school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communication</a:t>
            </a:r>
            <a:r>
              <a:rPr lang="cs-CZ" dirty="0">
                <a:solidFill>
                  <a:schemeClr val="tx1"/>
                </a:solidFill>
              </a:rPr>
              <a:t>: SCHOLA2010</a:t>
            </a:r>
          </a:p>
          <a:p>
            <a:pPr marL="844311" lvl="2" indent="0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corpus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TV </a:t>
            </a:r>
            <a:r>
              <a:rPr lang="cs-CZ" dirty="0" err="1">
                <a:solidFill>
                  <a:schemeClr val="tx1"/>
                </a:solidFill>
              </a:rPr>
              <a:t>language</a:t>
            </a:r>
            <a:r>
              <a:rPr lang="cs-CZ" dirty="0">
                <a:solidFill>
                  <a:schemeClr val="tx1"/>
                </a:solidFill>
              </a:rPr>
              <a:t>: DIALOG</a:t>
            </a:r>
          </a:p>
          <a:p>
            <a:pPr marL="844311" lvl="2" indent="0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corpus </a:t>
            </a:r>
            <a:r>
              <a:rPr lang="cs-CZ" dirty="0" err="1">
                <a:solidFill>
                  <a:schemeClr val="tx1"/>
                </a:solidFill>
              </a:rPr>
              <a:t>of</a:t>
            </a:r>
            <a:r>
              <a:rPr lang="cs-CZ" dirty="0">
                <a:solidFill>
                  <a:schemeClr val="tx1"/>
                </a:solidFill>
              </a:rPr>
              <a:t> Czech </a:t>
            </a:r>
            <a:r>
              <a:rPr lang="cs-CZ" dirty="0" err="1">
                <a:solidFill>
                  <a:schemeClr val="tx1"/>
                </a:solidFill>
              </a:rPr>
              <a:t>dialects</a:t>
            </a:r>
            <a:r>
              <a:rPr lang="cs-CZ" dirty="0">
                <a:solidFill>
                  <a:schemeClr val="tx1"/>
                </a:solidFill>
              </a:rPr>
              <a:t>: DIALEKT</a:t>
            </a:r>
          </a:p>
          <a:p>
            <a:pPr marL="844311" lvl="2" indent="0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endParaRPr lang="cs-CZ" sz="3600" dirty="0">
              <a:solidFill>
                <a:schemeClr val="tx1"/>
              </a:solidFill>
            </a:endParaRPr>
          </a:p>
          <a:p>
            <a:pPr marL="1015761" lvl="1" indent="-5715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4000" dirty="0">
              <a:solidFill>
                <a:schemeClr val="tx1"/>
              </a:solidFill>
            </a:endParaRPr>
          </a:p>
          <a:p>
            <a:pPr marL="901461" lvl="1" indent="-457200" eaLnBrk="1" fontAlgn="auto" hangingPunct="1">
              <a:lnSpc>
                <a:spcPct val="16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40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rgbClr val="5AAC3E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40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4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00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-1"/>
            <a:ext cx="9622632" cy="1619598"/>
          </a:xfrm>
        </p:spPr>
        <p:txBody>
          <a:bodyPr/>
          <a:lstStyle/>
          <a:p>
            <a:pPr marL="62572" algn="l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accent4"/>
                </a:solidFill>
              </a:rPr>
              <a:t>Communication in</a:t>
            </a:r>
            <a:br>
              <a:rPr lang="cs-CZ" b="1">
                <a:solidFill>
                  <a:schemeClr val="accent4"/>
                </a:solidFill>
              </a:rPr>
            </a:br>
            <a:r>
              <a:rPr lang="cs-CZ" b="1">
                <a:solidFill>
                  <a:schemeClr val="accent4"/>
                </a:solidFill>
              </a:rPr>
              <a:t>										 … informal situations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619597"/>
            <a:ext cx="9622632" cy="5256584"/>
          </a:xfrm>
        </p:spPr>
        <p:txBody>
          <a:bodyPr>
            <a:normAutofit/>
          </a:bodyPr>
          <a:lstStyle/>
          <a:p>
            <a:pPr marL="901461" lvl="1" indent="-457200" eaLnBrk="1" fontAlgn="auto" hangingPunct="1">
              <a:spcAft>
                <a:spcPts val="600"/>
              </a:spcAft>
              <a:buFontTx/>
              <a:buChar char="-"/>
              <a:defRPr/>
            </a:pPr>
            <a:r>
              <a:rPr lang="cs-CZ" sz="3000" dirty="0" err="1"/>
              <a:t>prototypical</a:t>
            </a:r>
            <a:r>
              <a:rPr lang="cs-CZ" sz="3000" dirty="0"/>
              <a:t> </a:t>
            </a:r>
            <a:r>
              <a:rPr lang="cs-CZ" sz="3000" dirty="0" err="1"/>
              <a:t>spoken</a:t>
            </a:r>
            <a:r>
              <a:rPr lang="cs-CZ" sz="3000" dirty="0"/>
              <a:t> </a:t>
            </a:r>
            <a:r>
              <a:rPr lang="cs-CZ" sz="3000" dirty="0" err="1"/>
              <a:t>language</a:t>
            </a:r>
            <a:r>
              <a:rPr lang="cs-CZ" sz="3000" dirty="0"/>
              <a:t> (Čermák)</a:t>
            </a:r>
          </a:p>
          <a:p>
            <a:pPr marL="901461" lvl="1" indent="-457200" eaLnBrk="1" fontAlgn="auto" hangingPunct="1">
              <a:spcAft>
                <a:spcPts val="600"/>
              </a:spcAft>
              <a:buFontTx/>
              <a:buChar char="-"/>
              <a:defRPr/>
            </a:pPr>
            <a:r>
              <a:rPr lang="cs-CZ" sz="3000" dirty="0" err="1"/>
              <a:t>intimate</a:t>
            </a:r>
            <a:r>
              <a:rPr lang="cs-CZ" sz="3000" dirty="0"/>
              <a:t> </a:t>
            </a:r>
            <a:r>
              <a:rPr lang="cs-CZ" sz="3000" dirty="0" err="1"/>
              <a:t>discourse</a:t>
            </a:r>
            <a:r>
              <a:rPr lang="cs-CZ" sz="3000" dirty="0"/>
              <a:t>		(</a:t>
            </a:r>
            <a:r>
              <a:rPr lang="cs-CZ" sz="3000" dirty="0" err="1"/>
              <a:t>Clancy</a:t>
            </a:r>
            <a:r>
              <a:rPr lang="cs-CZ" sz="3000" dirty="0"/>
              <a:t>)</a:t>
            </a:r>
          </a:p>
          <a:p>
            <a:pPr marL="901461" lvl="1" indent="-457200" eaLnBrk="1" fontAlgn="auto" hangingPunct="1">
              <a:spcAft>
                <a:spcPts val="600"/>
              </a:spcAft>
              <a:buFontTx/>
              <a:buChar char="-"/>
              <a:defRPr/>
            </a:pPr>
            <a:r>
              <a:rPr lang="cs-CZ" sz="3000" dirty="0" err="1"/>
              <a:t>common</a:t>
            </a:r>
            <a:r>
              <a:rPr lang="cs-CZ" sz="3000" dirty="0"/>
              <a:t> </a:t>
            </a:r>
            <a:r>
              <a:rPr lang="cs-CZ" sz="3000" dirty="0" err="1"/>
              <a:t>spoken</a:t>
            </a:r>
            <a:r>
              <a:rPr lang="cs-CZ" sz="3000" dirty="0"/>
              <a:t> </a:t>
            </a:r>
            <a:r>
              <a:rPr lang="cs-CZ" sz="3000" dirty="0" err="1"/>
              <a:t>language</a:t>
            </a:r>
            <a:r>
              <a:rPr lang="cs-CZ" sz="3000" dirty="0"/>
              <a:t> (Daneš, Chloupek)</a:t>
            </a:r>
          </a:p>
          <a:p>
            <a:pPr marL="901461" lvl="1" indent="-457200" eaLnBrk="1" fontAlgn="auto" hangingPunct="1">
              <a:spcAft>
                <a:spcPts val="600"/>
              </a:spcAft>
              <a:buFontTx/>
              <a:buChar char="-"/>
              <a:defRPr/>
            </a:pPr>
            <a:r>
              <a:rPr lang="cs-CZ" sz="3000" dirty="0" err="1"/>
              <a:t>the</a:t>
            </a:r>
            <a:r>
              <a:rPr lang="cs-CZ" sz="3000" dirty="0"/>
              <a:t> </a:t>
            </a:r>
            <a:r>
              <a:rPr lang="cs-CZ" sz="3000" dirty="0" err="1"/>
              <a:t>language</a:t>
            </a:r>
            <a:r>
              <a:rPr lang="cs-CZ" sz="3000" dirty="0"/>
              <a:t> </a:t>
            </a:r>
            <a:r>
              <a:rPr lang="cs-CZ" sz="3000" dirty="0" err="1"/>
              <a:t>of</a:t>
            </a:r>
            <a:r>
              <a:rPr lang="cs-CZ" sz="3000" dirty="0"/>
              <a:t> </a:t>
            </a:r>
            <a:r>
              <a:rPr lang="cs-CZ" sz="3000" dirty="0" err="1"/>
              <a:t>everyday</a:t>
            </a:r>
            <a:r>
              <a:rPr lang="cs-CZ" sz="3000" dirty="0"/>
              <a:t> </a:t>
            </a:r>
            <a:r>
              <a:rPr lang="cs-CZ" sz="3000" dirty="0" err="1"/>
              <a:t>spoken</a:t>
            </a:r>
            <a:r>
              <a:rPr lang="cs-CZ" sz="3000" dirty="0"/>
              <a:t> </a:t>
            </a:r>
            <a:r>
              <a:rPr lang="cs-CZ" sz="3000" dirty="0" err="1"/>
              <a:t>dialogues</a:t>
            </a:r>
            <a:r>
              <a:rPr lang="cs-CZ" sz="3000" dirty="0"/>
              <a:t> (Hoffmannová)</a:t>
            </a:r>
          </a:p>
          <a:p>
            <a:pPr marL="901461" lvl="1" indent="-457200" eaLnBrk="1" fontAlgn="auto" hangingPunct="1">
              <a:spcAft>
                <a:spcPts val="600"/>
              </a:spcAft>
              <a:buFontTx/>
              <a:buChar char="-"/>
              <a:defRPr/>
            </a:pPr>
            <a:r>
              <a:rPr lang="cs-CZ" sz="3000" dirty="0"/>
              <a:t>…</a:t>
            </a:r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000" b="1" dirty="0" err="1"/>
              <a:t>spontaneous</a:t>
            </a:r>
            <a:r>
              <a:rPr lang="cs-CZ" sz="3000" b="1" dirty="0"/>
              <a:t> </a:t>
            </a:r>
            <a:r>
              <a:rPr lang="cs-CZ" sz="3000" b="1" dirty="0" err="1"/>
              <a:t>language</a:t>
            </a:r>
            <a:r>
              <a:rPr lang="cs-CZ" sz="3000" b="1" dirty="0"/>
              <a:t> </a:t>
            </a:r>
            <a:r>
              <a:rPr lang="cs-CZ" sz="3000" b="1" dirty="0" err="1"/>
              <a:t>used</a:t>
            </a:r>
            <a:r>
              <a:rPr lang="cs-CZ" sz="3000" b="1" dirty="0"/>
              <a:t> in </a:t>
            </a:r>
            <a:r>
              <a:rPr lang="cs-CZ" sz="3000" b="1" dirty="0" err="1"/>
              <a:t>informal</a:t>
            </a:r>
            <a:r>
              <a:rPr lang="cs-CZ" sz="3000" b="1" dirty="0"/>
              <a:t> </a:t>
            </a:r>
            <a:r>
              <a:rPr lang="cs-CZ" sz="3000" b="1" dirty="0" err="1"/>
              <a:t>settings</a:t>
            </a:r>
            <a:r>
              <a:rPr lang="cs-CZ" sz="3000" b="1" dirty="0"/>
              <a:t> </a:t>
            </a:r>
            <a:r>
              <a:rPr lang="cs-CZ" sz="3000" b="1" dirty="0" err="1"/>
              <a:t>among</a:t>
            </a:r>
            <a:r>
              <a:rPr lang="cs-CZ" sz="3000" b="1" dirty="0"/>
              <a:t> </a:t>
            </a:r>
            <a:r>
              <a:rPr lang="cs-CZ" sz="3000" b="1" dirty="0" err="1"/>
              <a:t>friends</a:t>
            </a:r>
            <a:r>
              <a:rPr lang="cs-CZ" sz="3000" b="1" dirty="0"/>
              <a:t> </a:t>
            </a:r>
            <a:r>
              <a:rPr lang="cs-CZ" sz="3000" b="1" dirty="0" err="1"/>
              <a:t>or</a:t>
            </a:r>
            <a:r>
              <a:rPr lang="cs-CZ" sz="3000" b="1" dirty="0"/>
              <a:t> </a:t>
            </a:r>
            <a:r>
              <a:rPr lang="cs-CZ" sz="3000" b="1" dirty="0" err="1"/>
              <a:t>family</a:t>
            </a:r>
            <a:r>
              <a:rPr lang="cs-CZ" sz="3000" b="1" dirty="0"/>
              <a:t> </a:t>
            </a:r>
            <a:r>
              <a:rPr lang="cs-CZ" sz="3000" b="1" dirty="0" err="1"/>
              <a:t>members</a:t>
            </a:r>
            <a:endParaRPr lang="cs-CZ" sz="3000" b="1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000" b="1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3000" dirty="0" err="1"/>
              <a:t>e.g</a:t>
            </a:r>
            <a:r>
              <a:rPr lang="cs-CZ" sz="3000" dirty="0"/>
              <a:t>.: </a:t>
            </a:r>
            <a:r>
              <a:rPr lang="cs-CZ" sz="3000" dirty="0" err="1"/>
              <a:t>chatting</a:t>
            </a:r>
            <a:r>
              <a:rPr lang="cs-CZ" sz="3000" dirty="0"/>
              <a:t> </a:t>
            </a:r>
            <a:r>
              <a:rPr lang="cs-CZ" sz="3000" dirty="0" err="1"/>
              <a:t>during</a:t>
            </a:r>
            <a:r>
              <a:rPr lang="cs-CZ" sz="3000" dirty="0"/>
              <a:t> a </a:t>
            </a:r>
            <a:r>
              <a:rPr lang="cs-CZ" sz="3000" dirty="0" err="1"/>
              <a:t>meal</a:t>
            </a:r>
            <a:r>
              <a:rPr lang="cs-CZ" sz="3000" dirty="0"/>
              <a:t>, </a:t>
            </a:r>
            <a:r>
              <a:rPr lang="cs-CZ" sz="3000" dirty="0" err="1"/>
              <a:t>visiting</a:t>
            </a:r>
            <a:r>
              <a:rPr lang="cs-CZ" sz="3000" dirty="0"/>
              <a:t> </a:t>
            </a:r>
            <a:r>
              <a:rPr lang="cs-CZ" sz="3000" dirty="0" err="1"/>
              <a:t>friends</a:t>
            </a:r>
            <a:endParaRPr lang="cs-CZ" sz="3000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32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02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-1"/>
            <a:ext cx="9433048" cy="1475581"/>
          </a:xfrm>
        </p:spPr>
        <p:txBody>
          <a:bodyPr/>
          <a:lstStyle/>
          <a:p>
            <a:pPr marL="62572" algn="r" eaLnBrk="1" fontAlgn="auto" hangingPunct="1">
              <a:spcAft>
                <a:spcPts val="0"/>
              </a:spcAft>
              <a:defRPr/>
            </a:pPr>
            <a:r>
              <a:rPr lang="cs-CZ" b="1">
                <a:solidFill>
                  <a:schemeClr val="accent4"/>
                </a:solidFill>
              </a:rPr>
              <a:t>… formal situations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403573"/>
            <a:ext cx="9622632" cy="5472608"/>
          </a:xfrm>
        </p:spPr>
        <p:txBody>
          <a:bodyPr>
            <a:normAutofit fontScale="32500" lnSpcReduction="20000"/>
          </a:bodyPr>
          <a:lstStyle/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err="1"/>
              <a:t>controlled</a:t>
            </a:r>
            <a:r>
              <a:rPr lang="cs-CZ" sz="7400" dirty="0"/>
              <a:t> </a:t>
            </a:r>
            <a:r>
              <a:rPr lang="cs-CZ" sz="7400" dirty="0" err="1"/>
              <a:t>dialogue</a:t>
            </a:r>
            <a:endParaRPr lang="cs-CZ" sz="7400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7400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/>
              <a:t>quasi-</a:t>
            </a:r>
            <a:r>
              <a:rPr lang="cs-CZ" sz="7400" dirty="0" err="1"/>
              <a:t>spontaneous</a:t>
            </a:r>
            <a:r>
              <a:rPr lang="cs-CZ" sz="7400" dirty="0"/>
              <a:t> </a:t>
            </a:r>
            <a:r>
              <a:rPr lang="cs-CZ" sz="7400" dirty="0" err="1"/>
              <a:t>language</a:t>
            </a:r>
            <a:r>
              <a:rPr lang="cs-CZ" sz="7400" dirty="0"/>
              <a:t> (</a:t>
            </a:r>
            <a:r>
              <a:rPr lang="cs-CZ" sz="7400" dirty="0" err="1"/>
              <a:t>Russian</a:t>
            </a:r>
            <a:r>
              <a:rPr lang="cs-CZ" sz="7400" dirty="0"/>
              <a:t> </a:t>
            </a:r>
            <a:r>
              <a:rPr lang="cs-CZ" sz="7400" dirty="0" err="1"/>
              <a:t>spoken</a:t>
            </a:r>
            <a:r>
              <a:rPr lang="cs-CZ" sz="7400" dirty="0"/>
              <a:t> corpus: interview, 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 err="1"/>
              <a:t>unprepared</a:t>
            </a:r>
            <a:r>
              <a:rPr lang="cs-CZ" sz="7400" dirty="0"/>
              <a:t> </a:t>
            </a:r>
            <a:r>
              <a:rPr lang="cs-CZ" sz="7400" dirty="0" err="1"/>
              <a:t>monologue</a:t>
            </a:r>
            <a:r>
              <a:rPr lang="cs-CZ" sz="7400" dirty="0"/>
              <a:t>)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7400" b="1" dirty="0" err="1"/>
              <a:t>Characteristics</a:t>
            </a:r>
            <a:r>
              <a:rPr lang="cs-CZ" sz="7400" b="1" dirty="0"/>
              <a:t>: </a:t>
            </a:r>
            <a:r>
              <a:rPr lang="cs-CZ" sz="7400" dirty="0" err="1"/>
              <a:t>opinion</a:t>
            </a:r>
            <a:r>
              <a:rPr lang="cs-CZ" sz="7400" dirty="0"/>
              <a:t> </a:t>
            </a:r>
            <a:r>
              <a:rPr lang="cs-CZ" sz="7400" dirty="0" err="1"/>
              <a:t>poll</a:t>
            </a:r>
            <a:r>
              <a:rPr lang="cs-CZ" sz="7400" dirty="0"/>
              <a:t> </a:t>
            </a:r>
            <a:r>
              <a:rPr lang="cs-CZ" sz="7400" dirty="0" err="1"/>
              <a:t>with</a:t>
            </a:r>
            <a:r>
              <a:rPr lang="cs-CZ" sz="7400" dirty="0"/>
              <a:t> </a:t>
            </a:r>
            <a:r>
              <a:rPr lang="cs-CZ" sz="7400" dirty="0" err="1"/>
              <a:t>general</a:t>
            </a:r>
            <a:r>
              <a:rPr lang="cs-CZ" sz="7400" dirty="0"/>
              <a:t> </a:t>
            </a:r>
            <a:r>
              <a:rPr lang="cs-CZ" sz="7400" dirty="0" err="1"/>
              <a:t>questions</a:t>
            </a:r>
            <a:endParaRPr lang="cs-CZ" sz="74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1301511" lvl="2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err="1"/>
              <a:t>e.g</a:t>
            </a:r>
            <a:r>
              <a:rPr lang="cs-CZ" sz="7400" dirty="0"/>
              <a:t>. </a:t>
            </a:r>
            <a:r>
              <a:rPr lang="cs-CZ" sz="7400" dirty="0" err="1"/>
              <a:t>What</a:t>
            </a:r>
            <a:r>
              <a:rPr lang="cs-CZ" sz="7400" dirty="0"/>
              <a:t> do </a:t>
            </a:r>
            <a:r>
              <a:rPr lang="cs-CZ" sz="7400" dirty="0" err="1"/>
              <a:t>you</a:t>
            </a:r>
            <a:r>
              <a:rPr lang="cs-CZ" sz="7400" dirty="0"/>
              <a:t> </a:t>
            </a:r>
            <a:r>
              <a:rPr lang="cs-CZ" sz="7400" dirty="0" err="1"/>
              <a:t>think</a:t>
            </a:r>
            <a:r>
              <a:rPr lang="cs-CZ" sz="7400" dirty="0"/>
              <a:t> </a:t>
            </a:r>
            <a:r>
              <a:rPr lang="cs-CZ" sz="7400" dirty="0" err="1"/>
              <a:t>of</a:t>
            </a:r>
            <a:r>
              <a:rPr lang="cs-CZ" sz="7400" dirty="0"/>
              <a:t> </a:t>
            </a:r>
            <a:r>
              <a:rPr lang="cs-CZ" sz="7400" dirty="0" err="1"/>
              <a:t>the</a:t>
            </a:r>
            <a:r>
              <a:rPr lang="cs-CZ" sz="7400" dirty="0"/>
              <a:t> </a:t>
            </a:r>
            <a:r>
              <a:rPr lang="cs-CZ" sz="7400" dirty="0" err="1"/>
              <a:t>roles</a:t>
            </a:r>
            <a:r>
              <a:rPr lang="cs-CZ" sz="7400" dirty="0"/>
              <a:t> </a:t>
            </a:r>
            <a:r>
              <a:rPr lang="cs-CZ" sz="7400" dirty="0" err="1"/>
              <a:t>of</a:t>
            </a:r>
            <a:r>
              <a:rPr lang="cs-CZ" sz="7400" dirty="0"/>
              <a:t> </a:t>
            </a:r>
            <a:r>
              <a:rPr lang="cs-CZ" sz="7400" dirty="0" err="1"/>
              <a:t>men</a:t>
            </a:r>
            <a:r>
              <a:rPr lang="cs-CZ" sz="7400" dirty="0"/>
              <a:t> and </a:t>
            </a:r>
            <a:r>
              <a:rPr lang="cs-CZ" sz="7400" dirty="0" err="1"/>
              <a:t>women</a:t>
            </a:r>
            <a:r>
              <a:rPr lang="cs-CZ" sz="7400" dirty="0"/>
              <a:t> in </a:t>
            </a:r>
            <a:r>
              <a:rPr lang="cs-CZ" sz="7400" dirty="0" err="1"/>
              <a:t>contemporary</a:t>
            </a:r>
            <a:r>
              <a:rPr lang="cs-CZ" sz="7400" dirty="0"/>
              <a:t> society?</a:t>
            </a:r>
          </a:p>
          <a:p>
            <a:pPr marL="1301511" lvl="2" indent="-45720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7400" dirty="0" err="1"/>
              <a:t>What</a:t>
            </a:r>
            <a:r>
              <a:rPr lang="cs-CZ" sz="7400" dirty="0"/>
              <a:t> do </a:t>
            </a:r>
            <a:r>
              <a:rPr lang="cs-CZ" sz="7400" dirty="0" err="1"/>
              <a:t>you</a:t>
            </a:r>
            <a:r>
              <a:rPr lang="cs-CZ" sz="7400" dirty="0"/>
              <a:t> </a:t>
            </a:r>
            <a:r>
              <a:rPr lang="cs-CZ" sz="7400" dirty="0" err="1"/>
              <a:t>think</a:t>
            </a:r>
            <a:r>
              <a:rPr lang="cs-CZ" sz="7400" dirty="0"/>
              <a:t> </a:t>
            </a:r>
            <a:r>
              <a:rPr lang="cs-CZ" sz="7400" dirty="0" err="1"/>
              <a:t>about</a:t>
            </a:r>
            <a:r>
              <a:rPr lang="cs-CZ" sz="7400" dirty="0"/>
              <a:t> </a:t>
            </a:r>
            <a:r>
              <a:rPr lang="cs-CZ" sz="7400" dirty="0" err="1"/>
              <a:t>contemporary</a:t>
            </a:r>
            <a:r>
              <a:rPr lang="cs-CZ" sz="7400" dirty="0"/>
              <a:t> </a:t>
            </a:r>
            <a:r>
              <a:rPr lang="cs-CZ" sz="7400" dirty="0" err="1"/>
              <a:t>education</a:t>
            </a:r>
            <a:r>
              <a:rPr lang="cs-CZ" sz="7400" dirty="0"/>
              <a:t>?</a:t>
            </a:r>
          </a:p>
          <a:p>
            <a:pPr marL="844311" lvl="2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844311" lvl="2" indent="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 err="1"/>
              <a:t>The</a:t>
            </a:r>
            <a:r>
              <a:rPr lang="cs-CZ" sz="7400" dirty="0"/>
              <a:t> </a:t>
            </a:r>
            <a:r>
              <a:rPr lang="cs-CZ" sz="7400" dirty="0" err="1"/>
              <a:t>interviewer</a:t>
            </a:r>
            <a:r>
              <a:rPr lang="cs-CZ" sz="7400" dirty="0"/>
              <a:t> and </a:t>
            </a:r>
            <a:r>
              <a:rPr lang="cs-CZ" sz="7400" dirty="0" err="1"/>
              <a:t>interviewee</a:t>
            </a:r>
            <a:r>
              <a:rPr lang="cs-CZ" sz="7400" dirty="0"/>
              <a:t> </a:t>
            </a:r>
            <a:r>
              <a:rPr lang="cs-CZ" sz="7400" dirty="0" err="1"/>
              <a:t>did</a:t>
            </a:r>
            <a:r>
              <a:rPr lang="cs-CZ" sz="7400" dirty="0"/>
              <a:t> not </a:t>
            </a:r>
            <a:r>
              <a:rPr lang="cs-CZ" sz="7400" dirty="0" err="1"/>
              <a:t>know</a:t>
            </a:r>
            <a:r>
              <a:rPr lang="cs-CZ" sz="7400" dirty="0"/>
              <a:t> </a:t>
            </a:r>
            <a:r>
              <a:rPr lang="cs-CZ" sz="7400" dirty="0" err="1"/>
              <a:t>each</a:t>
            </a:r>
            <a:r>
              <a:rPr lang="cs-CZ" sz="7400" dirty="0"/>
              <a:t> </a:t>
            </a:r>
            <a:r>
              <a:rPr lang="cs-CZ" sz="7400" dirty="0" err="1"/>
              <a:t>other</a:t>
            </a:r>
            <a:endParaRPr lang="cs-CZ" sz="7400" dirty="0"/>
          </a:p>
          <a:p>
            <a:pPr marL="844311" lvl="2" indent="0" eaLnBrk="1" fontAlgn="auto" hangingPunct="1">
              <a:spcAft>
                <a:spcPts val="0"/>
              </a:spcAft>
              <a:buNone/>
              <a:defRPr/>
            </a:pPr>
            <a:endParaRPr lang="cs-CZ" sz="7400" dirty="0"/>
          </a:p>
          <a:p>
            <a:pPr marL="844311" lvl="2" indent="0" eaLnBrk="1" fontAlgn="auto" hangingPunct="1">
              <a:spcAft>
                <a:spcPts val="0"/>
              </a:spcAft>
              <a:buNone/>
              <a:defRPr/>
            </a:pPr>
            <a:r>
              <a:rPr lang="cs-CZ" sz="7400" dirty="0" err="1"/>
              <a:t>The</a:t>
            </a:r>
            <a:r>
              <a:rPr lang="cs-CZ" sz="7400" dirty="0"/>
              <a:t> </a:t>
            </a:r>
            <a:r>
              <a:rPr lang="cs-CZ" sz="7400" dirty="0" err="1"/>
              <a:t>purpose</a:t>
            </a:r>
            <a:r>
              <a:rPr lang="cs-CZ" sz="7400" dirty="0"/>
              <a:t> – </a:t>
            </a:r>
            <a:r>
              <a:rPr lang="cs-CZ" sz="7400" dirty="0" err="1"/>
              <a:t>language</a:t>
            </a:r>
            <a:r>
              <a:rPr lang="cs-CZ" sz="7400" dirty="0"/>
              <a:t> </a:t>
            </a:r>
            <a:r>
              <a:rPr lang="cs-CZ" sz="7400" dirty="0" err="1"/>
              <a:t>research</a:t>
            </a:r>
            <a:r>
              <a:rPr lang="cs-CZ" sz="7400" dirty="0"/>
              <a:t> – </a:t>
            </a:r>
            <a:r>
              <a:rPr lang="cs-CZ" sz="7400" dirty="0" err="1"/>
              <a:t>was</a:t>
            </a:r>
            <a:r>
              <a:rPr lang="cs-CZ" sz="7400" dirty="0"/>
              <a:t> </a:t>
            </a:r>
            <a:r>
              <a:rPr lang="cs-CZ" sz="7400" dirty="0" err="1"/>
              <a:t>concealed</a:t>
            </a:r>
            <a:endParaRPr lang="cs-CZ" sz="7400" dirty="0"/>
          </a:p>
          <a:p>
            <a:pPr marL="844311" lvl="2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200" b="1" dirty="0"/>
          </a:p>
          <a:p>
            <a:pPr marL="901461" lvl="1" indent="-457200"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3200" dirty="0"/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74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xmlns="" id="{118190C5-482F-4422-BC44-92945F4BC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38" y="1993164"/>
            <a:ext cx="6705473" cy="1570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defTabSz="393700">
              <a:lnSpc>
                <a:spcPct val="93000"/>
              </a:lnSpc>
              <a:spcAft>
                <a:spcPts val="1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8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650875" indent="-250825" defTabSz="393700">
              <a:lnSpc>
                <a:spcPct val="93000"/>
              </a:lnSpc>
              <a:spcAft>
                <a:spcPts val="1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5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001713" indent="-200025" defTabSz="393700">
              <a:lnSpc>
                <a:spcPct val="93000"/>
              </a:lnSpc>
              <a:spcAft>
                <a:spcPts val="7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 sz="2100"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403350" indent="-201613" defTabSz="393700">
              <a:lnSpc>
                <a:spcPct val="93000"/>
              </a:lnSpc>
              <a:spcAft>
                <a:spcPts val="5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03400" indent="-200025" defTabSz="393700">
              <a:lnSpc>
                <a:spcPct val="93000"/>
              </a:lnSpc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606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178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1750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32200" indent="-200025" defTabSz="3937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298450" algn="l"/>
                <a:tab pos="390525" algn="l"/>
                <a:tab pos="784225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1713" algn="l"/>
                <a:tab pos="3935413" algn="l"/>
                <a:tab pos="4329113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6600" algn="l"/>
                <a:tab pos="7480300" algn="l"/>
                <a:tab pos="7874000" algn="l"/>
                <a:tab pos="8248650" algn="l"/>
                <a:tab pos="8269288" algn="l"/>
                <a:tab pos="8662988" algn="l"/>
                <a:tab pos="9058275" algn="l"/>
                <a:tab pos="9451975" algn="l"/>
              </a:tabLst>
              <a:defRPr>
                <a:solidFill>
                  <a:srgbClr val="000000"/>
                </a:solidFill>
                <a:latin typeface="Myriad Pro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r>
              <a:rPr lang="cs-CZ" altLang="cs-CZ" sz="3527">
                <a:latin typeface="+mj-lt"/>
              </a:rPr>
              <a:t>	 </a:t>
            </a: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527">
              <a:latin typeface="+mj-lt"/>
            </a:endParaRP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r>
              <a:rPr lang="cs-CZ" altLang="cs-CZ" sz="4299">
                <a:latin typeface="+mj-lt"/>
              </a:rPr>
              <a:t>CZECH SPOKEN CORPORA</a:t>
            </a: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086">
              <a:solidFill>
                <a:srgbClr val="FFFFFF"/>
              </a:solidFill>
              <a:latin typeface="+mj-lt"/>
            </a:endParaRPr>
          </a:p>
          <a:p>
            <a:pPr eaLnBrk="1">
              <a:spcAft>
                <a:spcPct val="0"/>
              </a:spcAft>
              <a:buClrTx/>
              <a:buFontTx/>
              <a:buNone/>
              <a:defRPr/>
            </a:pPr>
            <a:endParaRPr lang="cs-CZ" altLang="cs-CZ" sz="3086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0483" name="Picture 1032" descr="T:\data\LOGO_ucnk_a_PORTAL\prezentace\prouzek-nadpis.png">
            <a:extLst>
              <a:ext uri="{FF2B5EF4-FFF2-40B4-BE49-F238E27FC236}">
                <a16:creationId xmlns:a16="http://schemas.microsoft.com/office/drawing/2014/main" xmlns="" id="{DC193D9B-9270-49E4-A688-2E233ADDA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" y="2603887"/>
            <a:ext cx="1754178" cy="52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8D9B3D90-6B28-4E07-A630-33BEE547D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4"/>
                </a:solidFill>
              </a:rPr>
              <a:t>Czech </a:t>
            </a:r>
            <a:r>
              <a:rPr lang="cs-CZ" b="1" dirty="0" err="1" smtClean="0">
                <a:solidFill>
                  <a:schemeClr val="accent4"/>
                </a:solidFill>
              </a:rPr>
              <a:t>spoken</a:t>
            </a:r>
            <a:r>
              <a:rPr lang="cs-CZ" b="1" dirty="0" smtClean="0">
                <a:solidFill>
                  <a:schemeClr val="accent4"/>
                </a:solidFill>
              </a:rPr>
              <a:t> </a:t>
            </a:r>
            <a:r>
              <a:rPr lang="cs-CZ" b="1" dirty="0" err="1" smtClean="0">
                <a:solidFill>
                  <a:schemeClr val="accent4"/>
                </a:solidFill>
              </a:rPr>
              <a:t>corpora</a:t>
            </a:r>
            <a:r>
              <a:rPr lang="cs-CZ" b="1" dirty="0" smtClean="0">
                <a:solidFill>
                  <a:schemeClr val="accent4"/>
                </a:solidFill>
              </a:rPr>
              <a:t> CNC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094" y="1223343"/>
            <a:ext cx="9622632" cy="5688632"/>
          </a:xfrm>
        </p:spPr>
        <p:txBody>
          <a:bodyPr>
            <a:normAutofit/>
          </a:bodyPr>
          <a:lstStyle/>
          <a:p>
            <a:pPr lvl="1" eaLnBrk="1">
              <a:buFont typeface="Arial" charset="0"/>
              <a:buChar char="•"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88344"/>
              </p:ext>
            </p:extLst>
          </p:nvPr>
        </p:nvGraphicFramePr>
        <p:xfrm>
          <a:off x="1781969" y="1403879"/>
          <a:ext cx="7308352" cy="360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7088"/>
                <a:gridCol w="1827088"/>
                <a:gridCol w="1827088"/>
                <a:gridCol w="1827088"/>
              </a:tblGrid>
              <a:tr h="1085195">
                <a:tc>
                  <a:txBody>
                    <a:bodyPr/>
                    <a:lstStyle/>
                    <a:p>
                      <a:r>
                        <a:rPr lang="cs-CZ" dirty="0" smtClean="0"/>
                        <a:t>Corpus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span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Total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hours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audio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PSC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1988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1996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Prague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cca 70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BSC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1994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1999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Brno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cca 55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2002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Czech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582</a:t>
                      </a:r>
                      <a:endParaRPr lang="cs-CZ" dirty="0"/>
                    </a:p>
                  </a:txBody>
                  <a:tcPr/>
                </a:tc>
              </a:tr>
              <a:tr h="628725">
                <a:tc>
                  <a:txBody>
                    <a:bodyPr/>
                    <a:lstStyle/>
                    <a:p>
                      <a:r>
                        <a:rPr lang="cs-CZ" dirty="0" smtClean="0"/>
                        <a:t>ORTOFON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cs-CZ" dirty="0" smtClean="0"/>
                        <a:t>2017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Czech Republic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 err="1">
                <a:solidFill>
                  <a:schemeClr val="accent4"/>
                </a:solidFill>
              </a:rPr>
              <a:t>The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first</a:t>
            </a:r>
            <a:r>
              <a:rPr lang="cs-CZ" b="1" dirty="0">
                <a:solidFill>
                  <a:schemeClr val="accent4"/>
                </a:solidFill>
              </a:rPr>
              <a:t> corpus </a:t>
            </a:r>
            <a:r>
              <a:rPr lang="cs-CZ" b="1" dirty="0" err="1">
                <a:solidFill>
                  <a:schemeClr val="accent4"/>
                </a:solidFill>
              </a:rPr>
              <a:t>of</a:t>
            </a:r>
            <a:r>
              <a:rPr lang="cs-CZ" b="1" dirty="0">
                <a:solidFill>
                  <a:schemeClr val="accent4"/>
                </a:solidFill>
              </a:rPr>
              <a:t> </a:t>
            </a:r>
            <a:r>
              <a:rPr lang="cs-CZ" b="1" dirty="0" err="1">
                <a:solidFill>
                  <a:schemeClr val="accent4"/>
                </a:solidFill>
              </a:rPr>
              <a:t>spoken</a:t>
            </a:r>
            <a:r>
              <a:rPr lang="cs-CZ" b="1" dirty="0">
                <a:solidFill>
                  <a:schemeClr val="accent4"/>
                </a:solidFill>
              </a:rPr>
              <a:t> Czech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370" y="1187549"/>
            <a:ext cx="9622632" cy="5688632"/>
          </a:xfrm>
        </p:spPr>
        <p:txBody>
          <a:bodyPr>
            <a:normAutofit fontScale="92500" lnSpcReduction="20000"/>
          </a:bodyPr>
          <a:lstStyle/>
          <a:p>
            <a:pPr lvl="1" eaLnBrk="1">
              <a:buFont typeface="Arial" charset="0"/>
              <a:buChar char="•"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Prague </a:t>
            </a:r>
            <a:r>
              <a:rPr lang="cs-CZ" sz="3200" b="1" dirty="0" err="1"/>
              <a:t>spoken</a:t>
            </a:r>
            <a:r>
              <a:rPr lang="cs-CZ" sz="3200" b="1" dirty="0"/>
              <a:t> corpus (1988–1996)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2400" dirty="0"/>
              <a:t>Čermák et al. </a:t>
            </a:r>
            <a:r>
              <a:rPr lang="cs-CZ" sz="2400" dirty="0" smtClean="0"/>
              <a:t>2001</a:t>
            </a:r>
            <a:endParaRPr lang="cs-CZ" sz="2400" dirty="0"/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solidFill>
                  <a:schemeClr val="tx1"/>
                </a:solidFill>
              </a:rPr>
              <a:t>speakers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only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from</a:t>
            </a:r>
            <a:r>
              <a:rPr lang="cs-CZ" sz="3200" dirty="0">
                <a:solidFill>
                  <a:schemeClr val="tx1"/>
                </a:solidFill>
              </a:rPr>
              <a:t> Prague (674,992 </a:t>
            </a:r>
            <a:r>
              <a:rPr lang="cs-CZ" sz="3200" dirty="0" err="1">
                <a:solidFill>
                  <a:schemeClr val="tx1"/>
                </a:solidFill>
              </a:rPr>
              <a:t>words</a:t>
            </a:r>
            <a:r>
              <a:rPr lang="cs-CZ" sz="3200" dirty="0">
                <a:solidFill>
                  <a:schemeClr val="tx1"/>
                </a:solidFill>
              </a:rPr>
              <a:t>)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solidFill>
                  <a:schemeClr val="tx1"/>
                </a:solidFill>
              </a:rPr>
              <a:t>balanced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proportions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of</a:t>
            </a:r>
            <a:r>
              <a:rPr lang="cs-CZ" sz="3200" dirty="0">
                <a:solidFill>
                  <a:schemeClr val="tx1"/>
                </a:solidFill>
              </a:rPr>
              <a:t>:</a:t>
            </a:r>
          </a:p>
          <a:p>
            <a:pPr marL="1301511" lvl="2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chemeClr val="accent2"/>
                </a:solidFill>
              </a:rPr>
              <a:t>g</a:t>
            </a:r>
            <a:r>
              <a:rPr lang="en-US" sz="2800" b="1" dirty="0">
                <a:solidFill>
                  <a:schemeClr val="accent2"/>
                </a:solidFill>
              </a:rPr>
              <a:t>ender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  <a:r>
              <a:rPr lang="cs-CZ" sz="2800" dirty="0">
                <a:solidFill>
                  <a:schemeClr val="tx1"/>
                </a:solidFill>
              </a:rPr>
              <a:t>(</a:t>
            </a:r>
            <a:r>
              <a:rPr lang="cs-CZ" sz="2800" dirty="0" err="1">
                <a:solidFill>
                  <a:schemeClr val="tx1"/>
                </a:solidFill>
              </a:rPr>
              <a:t>female</a:t>
            </a:r>
            <a:r>
              <a:rPr lang="cs-CZ" sz="2800" dirty="0">
                <a:solidFill>
                  <a:schemeClr val="tx1"/>
                </a:solidFill>
              </a:rPr>
              <a:t> x male)</a:t>
            </a:r>
          </a:p>
          <a:p>
            <a:pPr marL="1301511" lvl="2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solidFill>
                  <a:schemeClr val="accent4"/>
                </a:solidFill>
              </a:rPr>
              <a:t>a</a:t>
            </a:r>
            <a:r>
              <a:rPr lang="en-US" sz="2800" b="1" dirty="0" err="1" smtClean="0">
                <a:solidFill>
                  <a:schemeClr val="accent4"/>
                </a:solidFill>
              </a:rPr>
              <a:t>ge</a:t>
            </a:r>
            <a:r>
              <a:rPr lang="cs-CZ" sz="2800" b="1" dirty="0" smtClean="0">
                <a:solidFill>
                  <a:schemeClr val="accent4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(18–34 </a:t>
            </a:r>
            <a:r>
              <a:rPr lang="cs-CZ" sz="2800" dirty="0" err="1">
                <a:solidFill>
                  <a:schemeClr val="tx1"/>
                </a:solidFill>
              </a:rPr>
              <a:t>years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old</a:t>
            </a:r>
            <a:r>
              <a:rPr lang="cs-CZ" sz="2800" dirty="0">
                <a:solidFill>
                  <a:schemeClr val="tx1"/>
                </a:solidFill>
              </a:rPr>
              <a:t> x </a:t>
            </a:r>
            <a:r>
              <a:rPr lang="cs-CZ" sz="2800" dirty="0" err="1">
                <a:solidFill>
                  <a:schemeClr val="tx1"/>
                </a:solidFill>
              </a:rPr>
              <a:t>over</a:t>
            </a:r>
            <a:r>
              <a:rPr lang="cs-CZ" sz="2800" dirty="0">
                <a:solidFill>
                  <a:schemeClr val="tx1"/>
                </a:solidFill>
              </a:rPr>
              <a:t> 35 </a:t>
            </a:r>
            <a:r>
              <a:rPr lang="cs-CZ" sz="2800" dirty="0" err="1">
                <a:solidFill>
                  <a:schemeClr val="tx1"/>
                </a:solidFill>
              </a:rPr>
              <a:t>years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err="1">
                <a:solidFill>
                  <a:schemeClr val="tx1"/>
                </a:solidFill>
              </a:rPr>
              <a:t>old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marL="1301511" lvl="2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solidFill>
                  <a:schemeClr val="accent3"/>
                </a:solidFill>
              </a:rPr>
              <a:t>education</a:t>
            </a:r>
            <a:r>
              <a:rPr lang="en-US" sz="2800" dirty="0" smtClean="0"/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(</a:t>
            </a:r>
            <a:r>
              <a:rPr lang="cs-CZ" sz="2800" dirty="0">
                <a:solidFill>
                  <a:schemeClr val="tx1"/>
                </a:solidFill>
              </a:rPr>
              <a:t>non-</a:t>
            </a:r>
            <a:r>
              <a:rPr lang="cs-CZ" sz="2800" dirty="0" err="1">
                <a:solidFill>
                  <a:schemeClr val="tx1"/>
                </a:solidFill>
              </a:rPr>
              <a:t>tertiary</a:t>
            </a:r>
            <a:r>
              <a:rPr lang="cs-CZ" sz="2800" dirty="0">
                <a:solidFill>
                  <a:schemeClr val="tx1"/>
                </a:solidFill>
              </a:rPr>
              <a:t> x </a:t>
            </a:r>
            <a:r>
              <a:rPr lang="cs-CZ" sz="2800" dirty="0" err="1">
                <a:solidFill>
                  <a:schemeClr val="tx1"/>
                </a:solidFill>
              </a:rPr>
              <a:t>tertiary</a:t>
            </a:r>
            <a:r>
              <a:rPr lang="cs-CZ" sz="2800" dirty="0">
                <a:solidFill>
                  <a:schemeClr val="tx1"/>
                </a:solidFill>
              </a:rPr>
              <a:t>)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solidFill>
                  <a:schemeClr val="accent1"/>
                </a:solidFill>
              </a:rPr>
              <a:t>type </a:t>
            </a:r>
            <a:r>
              <a:rPr lang="cs-CZ" sz="3200" b="1" dirty="0" err="1">
                <a:solidFill>
                  <a:schemeClr val="accent1"/>
                </a:solidFill>
              </a:rPr>
              <a:t>of</a:t>
            </a:r>
            <a:r>
              <a:rPr lang="cs-CZ" sz="3200" b="1" dirty="0">
                <a:solidFill>
                  <a:schemeClr val="accent1"/>
                </a:solidFill>
              </a:rPr>
              <a:t> </a:t>
            </a:r>
            <a:r>
              <a:rPr lang="cs-CZ" sz="3200" b="1" dirty="0" err="1">
                <a:solidFill>
                  <a:schemeClr val="accent1"/>
                </a:solidFill>
              </a:rPr>
              <a:t>situation</a:t>
            </a:r>
            <a:r>
              <a:rPr lang="cs-CZ" sz="3200" dirty="0">
                <a:solidFill>
                  <a:schemeClr val="tx1"/>
                </a:solidFill>
              </a:rPr>
              <a:t>: </a:t>
            </a:r>
            <a:r>
              <a:rPr lang="cs-CZ" sz="3200" dirty="0" err="1">
                <a:solidFill>
                  <a:schemeClr val="tx1"/>
                </a:solidFill>
              </a:rPr>
              <a:t>formal</a:t>
            </a:r>
            <a:r>
              <a:rPr lang="cs-CZ" sz="3200" dirty="0">
                <a:solidFill>
                  <a:schemeClr val="tx1"/>
                </a:solidFill>
              </a:rPr>
              <a:t> x </a:t>
            </a:r>
            <a:r>
              <a:rPr lang="cs-CZ" sz="3200" dirty="0" err="1">
                <a:solidFill>
                  <a:schemeClr val="tx1"/>
                </a:solidFill>
              </a:rPr>
              <a:t>informal</a:t>
            </a:r>
            <a:endParaRPr lang="cs-CZ" sz="3200" dirty="0">
              <a:solidFill>
                <a:schemeClr val="tx1"/>
              </a:solidFill>
            </a:endParaRP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/>
              <a:t>o</a:t>
            </a:r>
            <a:r>
              <a:rPr lang="cs-CZ" sz="3200" dirty="0" err="1" smtClean="0"/>
              <a:t>ne</a:t>
            </a:r>
            <a:r>
              <a:rPr lang="cs-CZ" sz="3200" dirty="0" err="1" smtClean="0"/>
              <a:t>-</a:t>
            </a:r>
            <a:r>
              <a:rPr lang="cs-CZ" sz="3200" dirty="0" err="1" smtClean="0"/>
              <a:t>tier</a:t>
            </a:r>
            <a:r>
              <a:rPr lang="cs-CZ" sz="3200" dirty="0" smtClean="0"/>
              <a:t> </a:t>
            </a:r>
            <a:r>
              <a:rPr lang="cs-CZ" sz="3200" dirty="0" err="1"/>
              <a:t>transcription</a:t>
            </a:r>
            <a:r>
              <a:rPr lang="cs-CZ" sz="3200" dirty="0"/>
              <a:t> – folklore / </a:t>
            </a:r>
            <a:r>
              <a:rPr lang="cs-CZ" sz="3200" dirty="0" err="1"/>
              <a:t>literary</a:t>
            </a:r>
            <a:endParaRPr lang="cs-CZ" sz="3200" dirty="0"/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69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3378" y="0"/>
            <a:ext cx="9622632" cy="1259946"/>
          </a:xfrm>
        </p:spPr>
        <p:txBody>
          <a:bodyPr/>
          <a:lstStyle/>
          <a:p>
            <a:pPr marL="62572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chemeClr val="accent4"/>
                </a:solidFill>
              </a:rPr>
              <a:t>Brno </a:t>
            </a:r>
            <a:r>
              <a:rPr lang="cs-CZ" b="1" dirty="0" err="1">
                <a:solidFill>
                  <a:schemeClr val="accent4"/>
                </a:solidFill>
              </a:rPr>
              <a:t>spoken</a:t>
            </a:r>
            <a:r>
              <a:rPr lang="cs-CZ" b="1" dirty="0">
                <a:solidFill>
                  <a:schemeClr val="accent4"/>
                </a:solidFill>
              </a:rPr>
              <a:t> corpus</a:t>
            </a:r>
            <a:endParaRPr lang="cs-CZ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4094" y="1223343"/>
            <a:ext cx="9622632" cy="5688632"/>
          </a:xfrm>
        </p:spPr>
        <p:txBody>
          <a:bodyPr>
            <a:normAutofit/>
          </a:bodyPr>
          <a:lstStyle/>
          <a:p>
            <a:pPr lvl="1" eaLnBrk="1">
              <a:buFont typeface="Arial" charset="0"/>
              <a:buChar char="•"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3200" b="1" dirty="0"/>
              <a:t>(1994–1999)</a:t>
            </a:r>
          </a:p>
          <a:p>
            <a:pPr marL="444261" lvl="1" indent="0" eaLnBrk="1" fontAlgn="auto" hangingPunct="1">
              <a:spcAft>
                <a:spcPts val="0"/>
              </a:spcAft>
              <a:buNone/>
              <a:defRPr/>
            </a:pPr>
            <a:r>
              <a:rPr lang="cs-CZ" sz="2000" dirty="0" smtClean="0"/>
              <a:t>Hladká </a:t>
            </a:r>
            <a:r>
              <a:rPr lang="cs-CZ" sz="2000" dirty="0"/>
              <a:t>2002 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solidFill>
                  <a:schemeClr val="tx1"/>
                </a:solidFill>
              </a:rPr>
              <a:t>speakers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only</a:t>
            </a:r>
            <a:r>
              <a:rPr lang="cs-CZ" sz="3200" dirty="0">
                <a:solidFill>
                  <a:schemeClr val="tx1"/>
                </a:solidFill>
              </a:rPr>
              <a:t> </a:t>
            </a:r>
            <a:r>
              <a:rPr lang="cs-CZ" sz="3200" dirty="0" err="1">
                <a:solidFill>
                  <a:schemeClr val="tx1"/>
                </a:solidFill>
              </a:rPr>
              <a:t>from</a:t>
            </a:r>
            <a:r>
              <a:rPr lang="cs-CZ" sz="3200" dirty="0">
                <a:solidFill>
                  <a:schemeClr val="tx1"/>
                </a:solidFill>
              </a:rPr>
              <a:t> Brno (500,460 </a:t>
            </a:r>
            <a:r>
              <a:rPr lang="cs-CZ" sz="3200" dirty="0" err="1">
                <a:solidFill>
                  <a:schemeClr val="tx1"/>
                </a:solidFill>
              </a:rPr>
              <a:t>words</a:t>
            </a:r>
            <a:r>
              <a:rPr lang="cs-CZ" sz="3200" dirty="0" smtClean="0">
                <a:solidFill>
                  <a:schemeClr val="tx1"/>
                </a:solidFill>
              </a:rPr>
              <a:t>)</a:t>
            </a:r>
          </a:p>
          <a:p>
            <a:pPr marL="901461" lvl="1" indent="-45720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dirty="0" err="1">
                <a:solidFill>
                  <a:schemeClr val="tx1"/>
                </a:solidFill>
              </a:rPr>
              <a:t>s</a:t>
            </a:r>
            <a:r>
              <a:rPr lang="cs-CZ" sz="3200" dirty="0" err="1" smtClean="0">
                <a:solidFill>
                  <a:schemeClr val="tx1"/>
                </a:solidFill>
              </a:rPr>
              <a:t>ame</a:t>
            </a:r>
            <a:r>
              <a:rPr lang="cs-CZ" sz="3200" dirty="0" smtClean="0">
                <a:solidFill>
                  <a:schemeClr val="tx1"/>
                </a:solidFill>
              </a:rPr>
              <a:t> </a:t>
            </a:r>
            <a:r>
              <a:rPr lang="cs-CZ" sz="3200" dirty="0" err="1" smtClean="0">
                <a:solidFill>
                  <a:schemeClr val="tx1"/>
                </a:solidFill>
              </a:rPr>
              <a:t>criteria</a:t>
            </a:r>
            <a:r>
              <a:rPr lang="cs-CZ" sz="3200" dirty="0" smtClean="0">
                <a:solidFill>
                  <a:schemeClr val="tx1"/>
                </a:solidFill>
              </a:rPr>
              <a:t> as PSC</a:t>
            </a: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444261" lvl="1" indent="0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cs-CZ" sz="3200" dirty="0">
              <a:solidFill>
                <a:schemeClr val="tx1"/>
              </a:solidFill>
            </a:endParaRP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r>
              <a:rPr lang="cs-CZ" sz="3200" dirty="0"/>
              <a:t>							</a:t>
            </a:r>
          </a:p>
          <a:p>
            <a:pPr marL="730011" lvl="1" eaLnBrk="1" fontAlgn="auto" hangingPunct="1">
              <a:spcAft>
                <a:spcPts val="0"/>
              </a:spcAft>
              <a:buNone/>
              <a:defRPr/>
            </a:pPr>
            <a:endParaRPr lang="cs-CZ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11975"/>
            <a:ext cx="10691813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2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orpus-prezenta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AAC3E"/>
      </a:accent1>
      <a:accent2>
        <a:srgbClr val="E22F7C"/>
      </a:accent2>
      <a:accent3>
        <a:srgbClr val="EC6D2D"/>
      </a:accent3>
      <a:accent4>
        <a:srgbClr val="009ED5"/>
      </a:accent4>
      <a:accent5>
        <a:srgbClr val="B2B2B2"/>
      </a:accent5>
      <a:accent6>
        <a:srgbClr val="FFFFFF"/>
      </a:accent6>
      <a:hlink>
        <a:srgbClr val="EC6D2D"/>
      </a:hlink>
      <a:folHlink>
        <a:srgbClr val="E22F7C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9073</TotalTime>
  <Words>899</Words>
  <Application>Microsoft Office PowerPoint</Application>
  <PresentationFormat>Vlastní</PresentationFormat>
  <Paragraphs>256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Calibri</vt:lpstr>
      <vt:lpstr>Myriad Pro</vt:lpstr>
      <vt:lpstr>Times New Roman</vt:lpstr>
      <vt:lpstr>Motiv sady Office</vt:lpstr>
      <vt:lpstr>Prezentace aplikace PowerPoint</vt:lpstr>
      <vt:lpstr>Overview</vt:lpstr>
      <vt:lpstr>What type of communication?</vt:lpstr>
      <vt:lpstr>Communication in            … informal situations</vt:lpstr>
      <vt:lpstr>… formal situations</vt:lpstr>
      <vt:lpstr>Prezentace aplikace PowerPoint</vt:lpstr>
      <vt:lpstr>Czech spoken corpora CNC</vt:lpstr>
      <vt:lpstr>The first corpus of spoken Czech</vt:lpstr>
      <vt:lpstr>Brno spoken corpus</vt:lpstr>
      <vt:lpstr>ORAL</vt:lpstr>
      <vt:lpstr>Map</vt:lpstr>
      <vt:lpstr>The ORAL corpus</vt:lpstr>
      <vt:lpstr>Balancing the spoken corpora</vt:lpstr>
      <vt:lpstr>Prezentace aplikace PowerPoint</vt:lpstr>
      <vt:lpstr>The ORTOFON corpus</vt:lpstr>
      <vt:lpstr>Map</vt:lpstr>
      <vt:lpstr>Balancing the ORTOFON corpus (I)</vt:lpstr>
      <vt:lpstr>Balancing the ORTOFON corpus (II)</vt:lpstr>
      <vt:lpstr>Balancing the ORTOFON corpus (III)</vt:lpstr>
      <vt:lpstr>Summary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Dáda</dc:creator>
  <cp:lastModifiedBy>Mařenka</cp:lastModifiedBy>
  <cp:revision>521</cp:revision>
  <cp:lastPrinted>2019-06-20T12:25:04Z</cp:lastPrinted>
  <dcterms:created xsi:type="dcterms:W3CDTF">2013-05-31T09:33:04Z</dcterms:created>
  <dcterms:modified xsi:type="dcterms:W3CDTF">2019-06-22T11:24:34Z</dcterms:modified>
</cp:coreProperties>
</file>