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72" r:id="rId8"/>
    <p:sldId id="273" r:id="rId9"/>
    <p:sldId id="274" r:id="rId10"/>
    <p:sldId id="271" r:id="rId11"/>
    <p:sldId id="275" r:id="rId12"/>
    <p:sldId id="264" r:id="rId13"/>
    <p:sldId id="265" r:id="rId14"/>
    <p:sldId id="266" r:id="rId15"/>
    <p:sldId id="263" r:id="rId16"/>
    <p:sldId id="267" r:id="rId17"/>
    <p:sldId id="268" r:id="rId18"/>
    <p:sldId id="276" r:id="rId19"/>
    <p:sldId id="269" r:id="rId20"/>
    <p:sldId id="270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C944-CE93-4C16-9CCA-7A172EA2C47A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E0B8-9BC6-45B4-BB01-AAAD9996CD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СТИЛИЗОВАННЫЕ СИНТАКСИЧЕСКИЕ ТРИАДЫ</a:t>
            </a:r>
            <a:r>
              <a:rPr lang="en-US" b="1" dirty="0"/>
              <a:t> </a:t>
            </a:r>
            <a:br>
              <a:rPr lang="en-US" b="1" dirty="0"/>
            </a:br>
            <a:r>
              <a:rPr lang="ru-RU" b="1" dirty="0"/>
              <a:t>В РУССКОМ РАССКАЗЕ ПЕРВОЙ ТРЕТИ </a:t>
            </a:r>
            <a:r>
              <a:rPr lang="en-US" b="1" dirty="0"/>
              <a:t>XX </a:t>
            </a:r>
            <a:r>
              <a:rPr lang="ru-RU" b="1" dirty="0"/>
              <a:t>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Г.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Я. </a:t>
            </a:r>
            <a:r>
              <a:rPr lang="ru-RU" b="1" dirty="0" smtClean="0">
                <a:solidFill>
                  <a:schemeClr val="tx1"/>
                </a:solidFill>
              </a:rPr>
              <a:t>Мартыненко</a:t>
            </a:r>
          </a:p>
          <a:p>
            <a:r>
              <a:rPr lang="ru-RU" b="1" i="1" dirty="0" smtClean="0"/>
              <a:t>Санкт-Петербургский государственный университет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Распределение абзацев-предложений по размеру</a:t>
            </a:r>
          </a:p>
        </p:txBody>
      </p:sp>
      <p:pic>
        <p:nvPicPr>
          <p:cNvPr id="4" name="Рисунок 3" descr="Martynenko-Ris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424936" cy="5589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5013176"/>
            <a:ext cx="1205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40,5%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1628800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Стилизованные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4653136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Нейтральные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«Мишка засмеялся, Ванька засмеялся». «Мишка в обиде, Ванька в обиде</a:t>
            </a:r>
            <a:r>
              <a:rPr lang="ru-RU" i="1" dirty="0" smtClean="0"/>
              <a:t>»,</a:t>
            </a:r>
            <a:br>
              <a:rPr lang="ru-RU" i="1" dirty="0" smtClean="0"/>
            </a:br>
            <a:endParaRPr lang="ru-RU" i="1" dirty="0" smtClean="0"/>
          </a:p>
          <a:p>
            <a:r>
              <a:rPr lang="ru-RU" i="1" dirty="0"/>
              <a:t>«В Ваньке сердце стукнуло.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В </a:t>
            </a:r>
            <a:r>
              <a:rPr lang="ru-RU" i="1" dirty="0"/>
              <a:t>Мишке сердце стукнуло.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Враз </a:t>
            </a:r>
            <a:r>
              <a:rPr lang="ru-RU" i="1" dirty="0"/>
              <a:t>стукнули сердца</a:t>
            </a:r>
            <a:r>
              <a:rPr lang="ru-RU" i="1" dirty="0" smtClean="0"/>
              <a:t>».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Методика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Фрагменты для сравнения: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>
                <a:solidFill>
                  <a:srgbClr val="0070C0"/>
                </a:solidFill>
              </a:rPr>
              <a:t>Фоновый </a:t>
            </a:r>
            <a:r>
              <a:rPr lang="ru-RU" dirty="0" smtClean="0">
                <a:solidFill>
                  <a:srgbClr val="0070C0"/>
                </a:solidFill>
              </a:rPr>
              <a:t>(обычный, не маркированный) </a:t>
            </a:r>
            <a:r>
              <a:rPr lang="ru-RU" dirty="0" smtClean="0">
                <a:solidFill>
                  <a:srgbClr val="0070C0"/>
                </a:solidFill>
              </a:rPr>
              <a:t>текст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>
                <a:solidFill>
                  <a:srgbClr val="FF0000"/>
                </a:solidFill>
              </a:rPr>
              <a:t>Стилизованный текст.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smtClean="0">
                <a:solidFill>
                  <a:srgbClr val="00B050"/>
                </a:solidFill>
              </a:rPr>
              <a:t>Коллекция триад.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Аспекты для сравнения:</a:t>
            </a:r>
          </a:p>
          <a:p>
            <a:pPr>
              <a:buNone/>
            </a:pPr>
            <a:r>
              <a:rPr lang="ru-RU" dirty="0" smtClean="0"/>
              <a:t>  - Распределение </a:t>
            </a:r>
            <a:r>
              <a:rPr lang="ru-RU" dirty="0"/>
              <a:t>частей </a:t>
            </a:r>
            <a:r>
              <a:rPr lang="ru-RU" dirty="0" smtClean="0"/>
              <a:t>речи.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Размер </a:t>
            </a:r>
            <a:r>
              <a:rPr lang="ru-RU" dirty="0"/>
              <a:t>словоупотребления.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Стилизованный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C00000"/>
                </a:solidFill>
              </a:rPr>
              <a:t>«Густо плескались, пылали тяжелые ветра… Пылали, плескались зноем травы… Поезда бежали, зарывались в горы, с разбегу пробивали туннели. Табунами бродили пожары… Бежали сизые полынные </a:t>
            </a:r>
            <a:r>
              <a:rPr lang="ru-RU" b="1" i="1" dirty="0" err="1">
                <a:solidFill>
                  <a:srgbClr val="C00000"/>
                </a:solidFill>
              </a:rPr>
              <a:t>степя</a:t>
            </a:r>
            <a:r>
              <a:rPr lang="ru-RU" b="1" i="1" dirty="0">
                <a:solidFill>
                  <a:srgbClr val="C00000"/>
                </a:solidFill>
              </a:rPr>
              <a:t>… Дороги шумели половодьем.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</a:rPr>
              <a:t>Вытаптывая города и села, бежали красные, белые, серые и </a:t>
            </a:r>
            <a:r>
              <a:rPr lang="ru-RU" b="1" i="1" dirty="0" err="1">
                <a:solidFill>
                  <a:srgbClr val="C00000"/>
                </a:solidFill>
              </a:rPr>
              <a:t>че-о-орная</a:t>
            </a:r>
            <a:r>
              <a:rPr lang="ru-RU" b="1" i="1" dirty="0">
                <a:solidFill>
                  <a:srgbClr val="C00000"/>
                </a:solidFill>
              </a:rPr>
              <a:t> банда. Кованые горы бежали, дыбились, </a:t>
            </a:r>
            <a:r>
              <a:rPr lang="ru-RU" b="1" i="1" dirty="0" err="1">
                <a:solidFill>
                  <a:srgbClr val="C00000"/>
                </a:solidFill>
              </a:rPr>
              <a:t>клешились</a:t>
            </a:r>
            <a:r>
              <a:rPr lang="ru-RU" b="1" i="1" dirty="0">
                <a:solidFill>
                  <a:srgbClr val="C00000"/>
                </a:solidFill>
              </a:rPr>
              <a:t>. Бежали, как звери, густошерстые тучи, хвостами мутили игравшие реки.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</a:rPr>
              <a:t>Партизаны бежали, падали, бежали, плевались тресками, громами, </a:t>
            </a:r>
            <a:r>
              <a:rPr lang="ru-RU" b="1" i="1" dirty="0" err="1">
                <a:solidFill>
                  <a:srgbClr val="C00000"/>
                </a:solidFill>
              </a:rPr>
              <a:t>бухами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хохом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ругом</a:t>
            </a:r>
            <a:r>
              <a:rPr lang="ru-RU" b="1" i="1" dirty="0">
                <a:solidFill>
                  <a:srgbClr val="C00000"/>
                </a:solidFill>
              </a:rPr>
              <a:t>… Залпами расстреливали, бросками бросали наливные зерна разбойных дней».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Фоновый (немаркированный)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«</a:t>
            </a:r>
            <a:r>
              <a:rPr lang="ru-RU" b="1" i="1" dirty="0">
                <a:solidFill>
                  <a:srgbClr val="0070C0"/>
                </a:solidFill>
              </a:rPr>
              <a:t>На дружках от </a:t>
            </a:r>
            <a:r>
              <a:rPr lang="ru-RU" b="1" i="1" dirty="0" err="1">
                <a:solidFill>
                  <a:srgbClr val="0070C0"/>
                </a:solidFill>
              </a:rPr>
              <a:t>военноморской</a:t>
            </a:r>
            <a:r>
              <a:rPr lang="ru-RU" b="1" i="1" dirty="0">
                <a:solidFill>
                  <a:srgbClr val="0070C0"/>
                </a:solidFill>
              </a:rPr>
              <a:t> робы одни клеши остались, обхлестанные клеши, шириною в поповские рукава. Да это и не беда! Ваньку с Мишкой хоть в рясы одень, а по размашистым ухваткам да увесистой сочной ругани сразу флотских признаешь. Отличительные ребятки; нахрапистые, сноровистые, до всякого дела цепкие да дружные. Насчет </a:t>
            </a:r>
            <a:r>
              <a:rPr lang="ru-RU" b="1" i="1" dirty="0" err="1">
                <a:solidFill>
                  <a:srgbClr val="0070C0"/>
                </a:solidFill>
              </a:rPr>
              <a:t>эксов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шамовки</a:t>
            </a:r>
            <a:r>
              <a:rPr lang="ru-RU" b="1" i="1" dirty="0">
                <a:solidFill>
                  <a:srgbClr val="0070C0"/>
                </a:solidFill>
              </a:rPr>
              <a:t> али какой ни на есть спекуляции Мишка с Ванькой первые хваты, с руками оторвут, а свое выдерут. Накатит веселая минутка — чужое для смеха прихватят. Черт с ними не связывайся — распотрошат и шкуру на базар. Даешь-берешь, денежки в клеш и </a:t>
            </a:r>
            <a:r>
              <a:rPr lang="ru-RU" b="1" i="1" dirty="0" err="1">
                <a:solidFill>
                  <a:srgbClr val="0070C0"/>
                </a:solidFill>
              </a:rPr>
              <a:t>каргала</a:t>
            </a:r>
            <a:r>
              <a:rPr lang="ru-RU" b="1" i="1" dirty="0">
                <a:solidFill>
                  <a:srgbClr val="0070C0"/>
                </a:solidFill>
              </a:rPr>
              <a:t>!</a:t>
            </a:r>
            <a:r>
              <a:rPr lang="ru-RU" b="1" dirty="0">
                <a:solidFill>
                  <a:srgbClr val="0070C0"/>
                </a:solidFill>
              </a:rPr>
              <a:t>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275" y="332656"/>
            <a:ext cx="8812213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23528" y="4653136"/>
            <a:ext cx="8229600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Нагнетание </a:t>
            </a:r>
            <a:r>
              <a:rPr lang="en-US" dirty="0" smtClean="0"/>
              <a:t>V </a:t>
            </a:r>
            <a:r>
              <a:rPr lang="ru-RU" dirty="0" smtClean="0"/>
              <a:t>и </a:t>
            </a:r>
            <a:r>
              <a:rPr lang="en-US" dirty="0" smtClean="0"/>
              <a:t>S </a:t>
            </a:r>
            <a:r>
              <a:rPr lang="ru-RU" dirty="0" smtClean="0"/>
              <a:t>в стилизованных фрагментах создает </a:t>
            </a:r>
            <a:r>
              <a:rPr lang="ru-RU" dirty="0"/>
              <a:t>впечатление лавины, все сметающей на своем пути, подчеркивая и даже имитируя революционный процесс.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301208"/>
            <a:ext cx="8229600" cy="190507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Размер слова </a:t>
            </a:r>
            <a:r>
              <a:rPr lang="ru-RU" dirty="0"/>
              <a:t>примерно одинаков в стилизованных частях, при этом существенно </a:t>
            </a:r>
            <a:r>
              <a:rPr lang="ru-RU" dirty="0" smtClean="0"/>
              <a:t>превышает </a:t>
            </a:r>
            <a:r>
              <a:rPr lang="ru-RU" dirty="0"/>
              <a:t>этот показатель в фоновой части. Обратное соотношение имеем для коэффициента вариации, который в полтора-два раза меньше, чем в фоновом фрагменте. Это вызвано преимущественно тем, что в фоновом фрагменте доля служебных слов достаточно велика, а в стилизованных ничтожно </a:t>
            </a:r>
            <a:r>
              <a:rPr lang="ru-RU" dirty="0" smtClean="0"/>
              <a:t>мала.</a:t>
            </a:r>
            <a:endParaRPr lang="ru-RU" dirty="0"/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008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целом такие</a:t>
            </a:r>
            <a:r>
              <a:rPr lang="ru-RU" b="1" dirty="0">
                <a:solidFill>
                  <a:srgbClr val="FF0000"/>
                </a:solidFill>
              </a:rPr>
              <a:t> структуры мобилизуются для отражения динамизма эпохи, ее «сверхвысоких энергий».</a:t>
            </a:r>
            <a:r>
              <a:rPr lang="ru-RU" dirty="0"/>
              <a:t> Но энергия эта имеет разную природу. Это в первую очередь «огненная река» революции, преобразующая старый затхлый мир в мир </a:t>
            </a:r>
            <a:r>
              <a:rPr lang="ru-RU" dirty="0" smtClean="0"/>
              <a:t>революционного </a:t>
            </a:r>
            <a:r>
              <a:rPr lang="ru-RU" dirty="0"/>
              <a:t>порыва и дерзания. Это и трудовой энтузиазм </a:t>
            </a:r>
            <a:r>
              <a:rPr lang="ru-RU" dirty="0" smtClean="0"/>
              <a:t>напряженной </a:t>
            </a:r>
            <a:r>
              <a:rPr lang="ru-RU" dirty="0"/>
              <a:t>и сложной матросской жизни в рамках жесточайшей дисциплины. Но наряду с такой позитивной энергией расцветает разрушительная энергия наживы, стяжания, криминала, разбоя главных героев — неразрывного тандема друзей Ваньки-граммофона и Мишки-крокодила: </a:t>
            </a:r>
            <a:r>
              <a:rPr lang="ru-RU" b="1" dirty="0" smtClean="0">
                <a:solidFill>
                  <a:srgbClr val="00B050"/>
                </a:solidFill>
              </a:rPr>
              <a:t>«Дело идет, контора пишет. Ванька-Мишка денежки гребут»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/>
              <a:t>Артема Веселого нет в слоге никакого революционного пафоса. </a:t>
            </a:r>
            <a:r>
              <a:rPr lang="ru-RU" b="1" dirty="0"/>
              <a:t>Рафинированная </a:t>
            </a:r>
            <a:r>
              <a:rPr lang="ru-RU" b="1" dirty="0" smtClean="0"/>
              <a:t>объективность </a:t>
            </a:r>
            <a:r>
              <a:rPr lang="ru-RU" b="1" dirty="0"/>
              <a:t>и трезвый взгляд на действительность.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64" y="125760"/>
            <a:ext cx="89393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«Лесенка» — излюбленный </a:t>
            </a:r>
            <a:r>
              <a:rPr lang="ru-RU" dirty="0"/>
              <a:t>стилистический прием Артема Веселого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96594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«По палубе хлынул бег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>        </a:t>
            </a:r>
            <a:r>
              <a:rPr lang="ru-RU" i="1" dirty="0"/>
              <a:t>в парусиновую подвесную койку 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/>
              <a:t>		 укладывался корабль спать</a:t>
            </a:r>
            <a:r>
              <a:rPr lang="ru-RU" i="1" dirty="0" smtClean="0"/>
              <a:t>».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«В Мишке сердце стукнуло, </a:t>
            </a:r>
            <a:br>
              <a:rPr lang="ru-RU" i="1" dirty="0" smtClean="0"/>
            </a:br>
            <a:r>
              <a:rPr lang="ru-RU" i="1" dirty="0" smtClean="0"/>
              <a:t>В Ваньке сердце стукнуло,</a:t>
            </a:r>
            <a:br>
              <a:rPr lang="ru-RU" i="1" dirty="0" smtClean="0"/>
            </a:br>
            <a:r>
              <a:rPr lang="ru-RU" i="1" dirty="0" smtClean="0"/>
              <a:t>   Враз стукнули мерзлые, отощалые сердца».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Лестничные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рассматриваемом рассказе использованы три лесенки, включающие 5, 7 и 9 ступеней. Каждая из этих лесенок строится по трем моделям: </a:t>
            </a:r>
            <a:endParaRPr lang="ru-RU" dirty="0" smtClean="0"/>
          </a:p>
          <a:p>
            <a:r>
              <a:rPr lang="ru-RU" dirty="0" smtClean="0"/>
              <a:t>глагольно-субстантивной </a:t>
            </a:r>
            <a:r>
              <a:rPr lang="ru-RU" dirty="0"/>
              <a:t>(«облака топтали»), </a:t>
            </a:r>
            <a:endParaRPr lang="ru-RU" dirty="0" smtClean="0"/>
          </a:p>
          <a:p>
            <a:r>
              <a:rPr lang="ru-RU" dirty="0" smtClean="0"/>
              <a:t>предложно-субстантивной </a:t>
            </a:r>
            <a:r>
              <a:rPr lang="ru-RU" dirty="0"/>
              <a:t>(«на Оренбург бурей») </a:t>
            </a:r>
            <a:endParaRPr lang="ru-RU" dirty="0" smtClean="0"/>
          </a:p>
          <a:p>
            <a:r>
              <a:rPr lang="ru-RU" dirty="0" smtClean="0"/>
              <a:t>атрибутивно- </a:t>
            </a:r>
            <a:r>
              <a:rPr lang="ru-RU" dirty="0"/>
              <a:t>именной («</a:t>
            </a:r>
            <a:r>
              <a:rPr lang="ru-RU" dirty="0" err="1"/>
              <a:t>Пляско</a:t>
            </a:r>
            <a:r>
              <a:rPr lang="ru-RU" dirty="0"/>
              <a:t> вино»). </a:t>
            </a:r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лесенках ступени-предложения коротки.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Средний </a:t>
            </a:r>
            <a:r>
              <a:rPr lang="ru-RU" dirty="0"/>
              <a:t>размер такого предложения равен 2,83, а коэффициент вариации — 0,353, что находится в соответствии с другими стилизованными фрагментами.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877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400" dirty="0" smtClean="0"/>
          </a:p>
          <a:p>
            <a:r>
              <a:rPr lang="ru-RU" sz="3400" dirty="0" smtClean="0"/>
              <a:t>Для </a:t>
            </a:r>
            <a:r>
              <a:rPr lang="ru-RU" sz="3400" dirty="0"/>
              <a:t>русской художественной прозы первой трети XX века характерна откровенная </a:t>
            </a:r>
            <a:r>
              <a:rPr lang="ru-RU" sz="3400" b="1" dirty="0" err="1">
                <a:solidFill>
                  <a:srgbClr val="0070C0"/>
                </a:solidFill>
              </a:rPr>
              <a:t>фигуративность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3400" b="1" dirty="0"/>
              <a:t>и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3400" b="1" dirty="0" err="1" smtClean="0">
                <a:solidFill>
                  <a:srgbClr val="FF0000"/>
                </a:solidFill>
              </a:rPr>
              <a:t>сказовость</a:t>
            </a:r>
            <a:r>
              <a:rPr lang="ru-RU" sz="34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sz="3400" dirty="0" smtClean="0"/>
              <a:t>Первая </a:t>
            </a:r>
            <a:r>
              <a:rPr lang="ru-RU" sz="3400" dirty="0"/>
              <a:t>черта коренится в </a:t>
            </a:r>
            <a:r>
              <a:rPr lang="ru-RU" sz="3400" b="1" dirty="0">
                <a:solidFill>
                  <a:srgbClr val="0070C0"/>
                </a:solidFill>
              </a:rPr>
              <a:t>символизме Андрея Белого</a:t>
            </a:r>
            <a:r>
              <a:rPr lang="ru-RU" sz="3400" dirty="0"/>
              <a:t>. Писатель </a:t>
            </a:r>
            <a:r>
              <a:rPr lang="ru-RU" sz="3400" dirty="0" smtClean="0"/>
              <a:t>сокрушал </a:t>
            </a:r>
            <a:r>
              <a:rPr lang="ru-RU" sz="3400" dirty="0"/>
              <a:t>стилистические каноны, втягивая в орбиту своего влияния огромное число последователей. </a:t>
            </a:r>
            <a:endParaRPr lang="ru-RU" sz="3400" dirty="0" smtClean="0"/>
          </a:p>
          <a:p>
            <a:r>
              <a:rPr lang="ru-RU" sz="3400" dirty="0" smtClean="0"/>
              <a:t>Другая </a:t>
            </a:r>
            <a:r>
              <a:rPr lang="ru-RU" sz="3400" dirty="0"/>
              <a:t>черта литературы этого периода — ее все возрастающая </a:t>
            </a:r>
            <a:r>
              <a:rPr lang="ru-RU" sz="3400" b="1" dirty="0">
                <a:solidFill>
                  <a:srgbClr val="FF0000"/>
                </a:solidFill>
              </a:rPr>
              <a:t>демократичность</a:t>
            </a:r>
            <a:r>
              <a:rPr lang="ru-RU" sz="3400" dirty="0"/>
              <a:t>, </a:t>
            </a:r>
            <a:r>
              <a:rPr lang="ru-RU" sz="3400" dirty="0" smtClean="0"/>
              <a:t>обусловленная </a:t>
            </a:r>
            <a:r>
              <a:rPr lang="ru-RU" sz="3400" dirty="0"/>
              <a:t>вовлечением в художественное творчество огромных </a:t>
            </a:r>
            <a:r>
              <a:rPr lang="ru-RU" sz="3400" dirty="0" smtClean="0"/>
              <a:t>человеческих </a:t>
            </a:r>
            <a:r>
              <a:rPr lang="ru-RU" sz="3400" dirty="0"/>
              <a:t>масс. Это предопределяет ее </a:t>
            </a:r>
            <a:r>
              <a:rPr lang="ru-RU" sz="3400" b="1" dirty="0" err="1">
                <a:solidFill>
                  <a:srgbClr val="FF0000"/>
                </a:solidFill>
              </a:rPr>
              <a:t>сказовость</a:t>
            </a:r>
            <a:r>
              <a:rPr lang="ru-RU" sz="3400" dirty="0"/>
              <a:t>. </a:t>
            </a:r>
            <a:endParaRPr lang="ru-RU" sz="3400" dirty="0" smtClean="0"/>
          </a:p>
          <a:p>
            <a:r>
              <a:rPr lang="ru-RU" sz="3400" dirty="0" smtClean="0"/>
              <a:t>В рассказах </a:t>
            </a:r>
            <a:r>
              <a:rPr lang="ru-RU" sz="3400" dirty="0"/>
              <a:t>и повестях зазвучала разношерстная народная речь, пусть олитературенная, пусть стилизованная, но очень непривычная для читателя, воспитанного на классической литературе.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Рассмотрены </a:t>
            </a:r>
            <a:r>
              <a:rPr lang="ru-RU" dirty="0"/>
              <a:t>синтаксические триады типа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100" dirty="0" smtClean="0">
                <a:solidFill>
                  <a:srgbClr val="00B050"/>
                </a:solidFill>
              </a:rPr>
              <a:t>«</a:t>
            </a:r>
            <a:r>
              <a:rPr lang="ru-RU" sz="4100" dirty="0">
                <a:solidFill>
                  <a:srgbClr val="00B050"/>
                </a:solidFill>
              </a:rPr>
              <a:t>Чокнулись, </a:t>
            </a:r>
            <a:r>
              <a:rPr lang="ru-RU" sz="4100" dirty="0" err="1">
                <a:solidFill>
                  <a:srgbClr val="00B050"/>
                </a:solidFill>
              </a:rPr>
              <a:t>уркнули</a:t>
            </a:r>
            <a:r>
              <a:rPr lang="ru-RU" sz="4100" dirty="0">
                <a:solidFill>
                  <a:srgbClr val="00B050"/>
                </a:solidFill>
              </a:rPr>
              <a:t>, крякнули»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более крупные образования, имеющие облик связного текста, включающего подобные модели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Установлена </a:t>
            </a:r>
            <a:r>
              <a:rPr lang="ru-RU" dirty="0"/>
              <a:t>их особая роль в повествовании в сравнении с</a:t>
            </a:r>
            <a:r>
              <a:rPr lang="en-US" dirty="0"/>
              <a:t> </a:t>
            </a:r>
            <a:r>
              <a:rPr lang="ru-RU" dirty="0"/>
              <a:t>обычным, фоновым текстом. Такие фрагменты текста в выпуклой форме</a:t>
            </a:r>
            <a:r>
              <a:rPr lang="ru-RU" b="1" dirty="0"/>
              <a:t> передают накал революционных страстей, их необузданную стихию и мощь народного порыва, сметающего все на своем пути</a:t>
            </a:r>
            <a:r>
              <a:rPr lang="ru-RU" dirty="0"/>
              <a:t>. Но не только. </a:t>
            </a:r>
            <a:r>
              <a:rPr lang="ru-RU" b="1" dirty="0"/>
              <a:t>Это и энергия стяжательства и наживы, внедренная в революционные массы для удовлетворения корыстных интересов криминально-буржуазных элементов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Работа </a:t>
            </a:r>
            <a:r>
              <a:rPr lang="ru-RU" dirty="0"/>
              <a:t>выполнена при поддержке Российского фонда фундаментальных исследований, грант № 17-29-09173 </a:t>
            </a:r>
            <a:r>
              <a:rPr lang="ru-RU" dirty="0" err="1"/>
              <a:t>офи_м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Русский язык на рубеже радикальных историчес­ких перемен: исследование языка и стиля предреволюционной, революционной и </a:t>
            </a:r>
            <a:r>
              <a:rPr lang="ru-RU" dirty="0" err="1"/>
              <a:t>пострево­люционной</a:t>
            </a:r>
            <a:r>
              <a:rPr lang="ru-RU" dirty="0"/>
              <a:t> художественной прозы методами математической и компьютерной лингвистики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на материале русского рассказа)».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260648"/>
            <a:ext cx="3456384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/>
              <a:t>Артем Веселый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(Николай </a:t>
            </a:r>
            <a:r>
              <a:rPr lang="ru-RU" dirty="0"/>
              <a:t>Иванович </a:t>
            </a:r>
            <a:r>
              <a:rPr lang="ru-RU" dirty="0" err="1" smtClean="0"/>
              <a:t>Кочкуров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dirty="0" smtClean="0"/>
              <a:t>(1899-1938)</a:t>
            </a:r>
          </a:p>
          <a:p>
            <a:pPr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Представитель</a:t>
            </a:r>
            <a:r>
              <a:rPr lang="ru-RU" dirty="0"/>
              <a:t> </a:t>
            </a:r>
            <a:r>
              <a:rPr lang="ru-RU" dirty="0" smtClean="0"/>
              <a:t>экспрессивно-орнаментального направления</a:t>
            </a:r>
            <a:endParaRPr lang="ru-RU" dirty="0"/>
          </a:p>
        </p:txBody>
      </p:sp>
      <p:pic>
        <p:nvPicPr>
          <p:cNvPr id="17410" name="Picture 2" descr="ÐÐ°ÑÑÐ¸Ð½ÐºÐ¸ Ð¿Ð¾ Ð·Ð°Ð¿ÑÐ¾ÑÑ ÑÐµÐºÐ¸ Ð¾Ð³Ð½ÐµÐ½Ð½ÑÐµ Ð²ÐµÑÐµÐ»Ñ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4861"/>
            <a:ext cx="4824536" cy="66165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48064" y="594928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1922-1923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16632"/>
            <a:ext cx="5652120" cy="6381328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Речь </a:t>
            </a:r>
            <a:r>
              <a:rPr lang="ru-RU" sz="2000" i="1" dirty="0"/>
              <a:t>идет о приключениях двух дружков-матросов, подхваченных огненной рекой русской революции и брошенных с морских просторов в пекло Гражданской войны. Свою миссию дружки осознали весьма </a:t>
            </a:r>
            <a:r>
              <a:rPr lang="ru-RU" sz="2000" i="1" dirty="0" err="1"/>
              <a:t>однонаправленно</a:t>
            </a:r>
            <a:r>
              <a:rPr lang="ru-RU" sz="2000" i="1" dirty="0"/>
              <a:t>. Они поняли, что в это смутное время можно хватать все, что плохо лежит. </a:t>
            </a:r>
            <a:r>
              <a:rPr lang="ru-RU" sz="2000" i="1" dirty="0" smtClean="0"/>
              <a:t>Это </a:t>
            </a:r>
            <a:r>
              <a:rPr lang="ru-RU" sz="2000" i="1" dirty="0"/>
              <a:t>были грубые беспринципные существа, проникшие в гущу </a:t>
            </a:r>
            <a:r>
              <a:rPr lang="ru-RU" sz="2000" i="1" dirty="0" smtClean="0"/>
              <a:t>идейного комсомольского сообщества. Дружки-герои </a:t>
            </a:r>
            <a:r>
              <a:rPr lang="ru-RU" sz="2000" i="1" dirty="0"/>
              <a:t>имели </a:t>
            </a:r>
            <a:r>
              <a:rPr lang="ru-RU" sz="2000" b="1" i="1" dirty="0"/>
              <a:t>крестьянское </a:t>
            </a:r>
            <a:r>
              <a:rPr lang="ru-RU" sz="2000" b="1" i="1" dirty="0" smtClean="0"/>
              <a:t>происхождение</a:t>
            </a:r>
            <a:r>
              <a:rPr lang="ru-RU" sz="2000" b="1" i="1" dirty="0"/>
              <a:t>, и это наложило отпечаток на их поведение и особенности речи</a:t>
            </a:r>
            <a:r>
              <a:rPr lang="ru-RU" sz="2000" i="1" dirty="0"/>
              <a:t>. В гуще революционных событий они </a:t>
            </a:r>
            <a:r>
              <a:rPr lang="ru-RU" sz="2000" i="1" dirty="0" smtClean="0"/>
              <a:t>нахватались </a:t>
            </a:r>
            <a:r>
              <a:rPr lang="ru-RU" sz="2000" i="1" dirty="0"/>
              <a:t>обрывков </a:t>
            </a:r>
            <a:r>
              <a:rPr lang="ru-RU" sz="2000" b="1" i="1" dirty="0"/>
              <a:t>псевдореволюционной</a:t>
            </a:r>
            <a:r>
              <a:rPr lang="ru-RU" sz="2000" i="1" dirty="0"/>
              <a:t>, а окунувшись в </a:t>
            </a:r>
            <a:r>
              <a:rPr lang="ru-RU" sz="2000" i="1" dirty="0" smtClean="0"/>
              <a:t>криминальную </a:t>
            </a:r>
            <a:r>
              <a:rPr lang="ru-RU" sz="2000" i="1" dirty="0"/>
              <a:t>атмосферу, — </a:t>
            </a:r>
            <a:r>
              <a:rPr lang="ru-RU" sz="2000" b="1" i="1" dirty="0"/>
              <a:t>блатной фразеологии</a:t>
            </a:r>
            <a:r>
              <a:rPr lang="ru-RU" sz="2000" i="1" dirty="0"/>
              <a:t>. Такая смесь породила в </a:t>
            </a:r>
            <a:r>
              <a:rPr lang="ru-RU" sz="2000" i="1" dirty="0" smtClean="0"/>
              <a:t>творческой </a:t>
            </a:r>
            <a:r>
              <a:rPr lang="ru-RU" sz="2000" i="1" dirty="0"/>
              <a:t>лаборатории Артема Веселого </a:t>
            </a:r>
            <a:r>
              <a:rPr lang="ru-RU" sz="2000" b="1" i="1" dirty="0"/>
              <a:t>весьма специфический сказ</a:t>
            </a:r>
            <a:r>
              <a:rPr lang="ru-RU" sz="2000" i="1" dirty="0"/>
              <a:t>, образующий во взаимодействии с авторским </a:t>
            </a:r>
            <a:r>
              <a:rPr lang="ru-RU" sz="2000" i="1" dirty="0" err="1" smtClean="0"/>
              <a:t>орнаментализмом</a:t>
            </a:r>
            <a:r>
              <a:rPr lang="ru-RU" sz="2000" i="1" dirty="0" smtClean="0"/>
              <a:t> </a:t>
            </a:r>
            <a:r>
              <a:rPr lang="ru-RU" sz="2000" i="1" dirty="0"/>
              <a:t>особый стиль. </a:t>
            </a:r>
          </a:p>
        </p:txBody>
      </p:sp>
      <p:pic>
        <p:nvPicPr>
          <p:cNvPr id="1026" name="Picture 2" descr="https://pda.litres.ru/static/bookimages/29/24/45/29244527.bin.dir/h/i_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55" y="731141"/>
            <a:ext cx="3102917" cy="58662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9746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Ванька-граммофон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Мишка-крокодил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такое синтаксическая триада?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Открывает список триад колоритное предложение-абзац: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«Чокнулись, </a:t>
            </a:r>
            <a:r>
              <a:rPr lang="ru-RU" b="1" i="1" dirty="0" err="1" smtClean="0">
                <a:solidFill>
                  <a:srgbClr val="00B050"/>
                </a:solidFill>
              </a:rPr>
              <a:t>уркнули</a:t>
            </a:r>
            <a:r>
              <a:rPr lang="ru-RU" b="1" i="1" dirty="0" smtClean="0">
                <a:solidFill>
                  <a:srgbClr val="00B050"/>
                </a:solidFill>
              </a:rPr>
              <a:t>, крякнули».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Каждый </a:t>
            </a:r>
            <a:r>
              <a:rPr lang="ru-RU" dirty="0"/>
              <a:t>из ее структурообразующих элементов — глагол в одной и той же грамматической форме, образующих минимальный перечислительный ряд. </a:t>
            </a:r>
            <a:r>
              <a:rPr lang="ru-RU" dirty="0" smtClean="0"/>
              <a:t>Глаголы схожей семантики. Из-за </a:t>
            </a:r>
            <a:r>
              <a:rPr lang="ru-RU" dirty="0"/>
              <a:t>того, что все глаголы употреблены в одной и той же форме, они созвучны.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Примеры синтаксических триад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«</a:t>
            </a:r>
            <a:r>
              <a:rPr lang="en-US" i="1" dirty="0" err="1"/>
              <a:t>Охнули</a:t>
            </a:r>
            <a:r>
              <a:rPr lang="en-US" i="1" dirty="0"/>
              <a:t>, </a:t>
            </a:r>
            <a:r>
              <a:rPr lang="en-US" i="1" dirty="0" err="1"/>
              <a:t>ххакнули</a:t>
            </a:r>
            <a:r>
              <a:rPr lang="en-US" i="1" dirty="0"/>
              <a:t>, </a:t>
            </a:r>
            <a:r>
              <a:rPr lang="en-US" i="1" dirty="0" err="1" smtClean="0"/>
              <a:t>задермушились</a:t>
            </a:r>
            <a:r>
              <a:rPr lang="en-US" i="1" dirty="0"/>
              <a:t>»</a:t>
            </a:r>
            <a:endParaRPr lang="ru-RU" i="1" dirty="0" smtClean="0"/>
          </a:p>
          <a:p>
            <a:r>
              <a:rPr lang="ru-RU" i="1" dirty="0" smtClean="0"/>
              <a:t>«</a:t>
            </a:r>
            <a:r>
              <a:rPr lang="ru-RU" i="1" dirty="0"/>
              <a:t>Подмокли, </a:t>
            </a:r>
            <a:r>
              <a:rPr lang="ru-RU" i="1" dirty="0" err="1"/>
              <a:t>рассолодели</a:t>
            </a:r>
            <a:r>
              <a:rPr lang="ru-RU" i="1" dirty="0"/>
              <a:t> в </a:t>
            </a:r>
            <a:r>
              <a:rPr lang="ru-RU" i="1" dirty="0" err="1"/>
              <a:t>ругатне</a:t>
            </a:r>
            <a:r>
              <a:rPr lang="ru-RU" i="1" dirty="0"/>
              <a:t>, полоскались яро»,</a:t>
            </a:r>
            <a:endParaRPr lang="ru-RU" dirty="0"/>
          </a:p>
          <a:p>
            <a:r>
              <a:rPr lang="ru-RU" i="1" dirty="0"/>
              <a:t>«</a:t>
            </a:r>
            <a:r>
              <a:rPr lang="ru-RU" i="1" dirty="0" err="1"/>
              <a:t>Утакали</a:t>
            </a:r>
            <a:r>
              <a:rPr lang="ru-RU" i="1" dirty="0"/>
              <a:t>, </a:t>
            </a:r>
            <a:r>
              <a:rPr lang="ru-RU" i="1" dirty="0" err="1"/>
              <a:t>удакали</a:t>
            </a:r>
            <a:r>
              <a:rPr lang="ru-RU" i="1" dirty="0"/>
              <a:t>, </a:t>
            </a:r>
            <a:r>
              <a:rPr lang="ru-RU" i="1" dirty="0" err="1"/>
              <a:t>съэтажили</a:t>
            </a:r>
            <a:r>
              <a:rPr lang="ru-RU" i="1" dirty="0"/>
              <a:t> яро»,</a:t>
            </a:r>
            <a:endParaRPr lang="ru-RU" dirty="0"/>
          </a:p>
          <a:p>
            <a:r>
              <a:rPr lang="ru-RU" i="1" dirty="0"/>
              <a:t>«Дружков шатало, мотало, подмывало»,</a:t>
            </a:r>
            <a:endParaRPr lang="ru-RU" dirty="0"/>
          </a:p>
          <a:p>
            <a:r>
              <a:rPr lang="ru-RU" i="1" dirty="0"/>
              <a:t>«В уголь </a:t>
            </a:r>
            <a:r>
              <a:rPr lang="ru-RU" i="1" dirty="0" err="1"/>
              <a:t>ужглись</a:t>
            </a:r>
            <a:r>
              <a:rPr lang="ru-RU" i="1" dirty="0"/>
              <a:t>, укачало, </a:t>
            </a:r>
            <a:r>
              <a:rPr lang="ru-RU" i="1" dirty="0" err="1"/>
              <a:t>утрепало</a:t>
            </a:r>
            <a:r>
              <a:rPr lang="ru-RU" i="1" dirty="0"/>
              <a:t>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Триады </a:t>
            </a:r>
            <a:r>
              <a:rPr lang="ru-RU" dirty="0"/>
              <a:t>с одним и тем же глаголом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«Море </a:t>
            </a:r>
            <a:r>
              <a:rPr lang="ru-RU" i="1" dirty="0" err="1"/>
              <a:t>качелилось</a:t>
            </a:r>
            <a:r>
              <a:rPr lang="ru-RU" i="1" dirty="0" smtClean="0"/>
              <a:t>,  </a:t>
            </a:r>
          </a:p>
          <a:p>
            <a:pPr>
              <a:buNone/>
            </a:pPr>
            <a:r>
              <a:rPr lang="ru-RU" i="1" dirty="0" smtClean="0"/>
              <a:t>       песня </a:t>
            </a:r>
            <a:r>
              <a:rPr lang="ru-RU" i="1" dirty="0" err="1"/>
              <a:t>качелилась</a:t>
            </a:r>
            <a:r>
              <a:rPr lang="ru-RU" i="1" dirty="0"/>
              <a:t>, 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</a:t>
            </a:r>
            <a:r>
              <a:rPr lang="ru-RU" i="1" dirty="0" err="1" smtClean="0"/>
              <a:t>качелились</a:t>
            </a:r>
            <a:r>
              <a:rPr lang="ru-RU" i="1" dirty="0" smtClean="0"/>
              <a:t> </a:t>
            </a:r>
            <a:r>
              <a:rPr lang="ru-RU" i="1" dirty="0" err="1"/>
              <a:t>блесткие</a:t>
            </a:r>
            <a:r>
              <a:rPr lang="ru-RU" i="1" dirty="0"/>
              <a:t> крики чаек».</a:t>
            </a:r>
            <a:endParaRPr lang="ru-RU" dirty="0"/>
          </a:p>
          <a:p>
            <a:r>
              <a:rPr lang="ru-RU" i="1" dirty="0"/>
              <a:t>«Ноги пляшут,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теплушки </a:t>
            </a:r>
            <a:r>
              <a:rPr lang="ru-RU" i="1" dirty="0"/>
              <a:t>пляшут,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 </a:t>
            </a:r>
            <a:r>
              <a:rPr lang="ru-RU" i="1" dirty="0" err="1" smtClean="0"/>
              <a:t>степя</a:t>
            </a:r>
            <a:r>
              <a:rPr lang="ru-RU" i="1" dirty="0" smtClean="0"/>
              <a:t> </a:t>
            </a:r>
            <a:r>
              <a:rPr lang="ru-RU" i="1" dirty="0"/>
              <a:t>пляшут».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«Неглагольные» триады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«В </a:t>
            </a:r>
            <a:r>
              <a:rPr lang="ru-RU" i="1" dirty="0" err="1"/>
              <a:t>позевотину</a:t>
            </a:r>
            <a:r>
              <a:rPr lang="ru-RU" i="1" dirty="0"/>
              <a:t>, </a:t>
            </a:r>
            <a:r>
              <a:rPr lang="ru-RU" i="1" dirty="0" err="1"/>
              <a:t>в</a:t>
            </a:r>
            <a:r>
              <a:rPr lang="ru-RU" i="1" dirty="0"/>
              <a:t> одеяло, в храп»,</a:t>
            </a:r>
            <a:endParaRPr lang="ru-RU" dirty="0"/>
          </a:p>
          <a:p>
            <a:r>
              <a:rPr lang="ru-RU" i="1" dirty="0"/>
              <a:t>«Тоска, смертный час, </a:t>
            </a:r>
            <a:r>
              <a:rPr lang="ru-RU" i="1" dirty="0" err="1"/>
              <a:t>тошнехонько</a:t>
            </a:r>
            <a:r>
              <a:rPr lang="ru-RU" i="1" dirty="0"/>
              <a:t>»,</a:t>
            </a:r>
            <a:endParaRPr lang="ru-RU" dirty="0"/>
          </a:p>
          <a:p>
            <a:r>
              <a:rPr lang="ru-RU" i="1" dirty="0"/>
              <a:t>«Паровоз в храпе, паровоз в мыле, пыль пылом».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«Элементарные» предложения</a:t>
            </a:r>
            <a:br>
              <a:rPr lang="ru-RU" dirty="0" smtClean="0"/>
            </a:br>
            <a:r>
              <a:rPr lang="ru-RU" dirty="0" smtClean="0"/>
              <a:t>Андрея Веселого.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«Братки в рев»,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Бабы в крик»,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Ванька поперек»,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Братки в скуку»,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Пятки градом» </a:t>
            </a:r>
            <a:r>
              <a:rPr lang="ru-RU" dirty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949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СТИЛИЗОВАННЫЕ СИНТАКСИЧЕСКИЕ ТРИАДЫ  В РУССКОМ РАССКАЗЕ ПЕРВОЙ ТРЕТИ XX ВЕКА</vt:lpstr>
      <vt:lpstr>Введение</vt:lpstr>
      <vt:lpstr>Слайд 3</vt:lpstr>
      <vt:lpstr>Слайд 4</vt:lpstr>
      <vt:lpstr>Что такое синтаксическая триада? </vt:lpstr>
      <vt:lpstr>Примеры синтаксических триад</vt:lpstr>
      <vt:lpstr>Триады с одним и тем же глаголом</vt:lpstr>
      <vt:lpstr>«Неглагольные» триады </vt:lpstr>
      <vt:lpstr>«Элементарные» предложения Андрея Веселого.</vt:lpstr>
      <vt:lpstr>Распределение абзацев-предложений по размеру</vt:lpstr>
      <vt:lpstr>Слайд 11</vt:lpstr>
      <vt:lpstr>Методика анализа</vt:lpstr>
      <vt:lpstr>Стилизованный текст</vt:lpstr>
      <vt:lpstr>Фоновый (немаркированный) текст</vt:lpstr>
      <vt:lpstr>Слайд 15</vt:lpstr>
      <vt:lpstr>Слайд 16</vt:lpstr>
      <vt:lpstr>Слайд 17</vt:lpstr>
      <vt:lpstr>«Лесенка» — излюбленный стилистический прием Артема Веселого</vt:lpstr>
      <vt:lpstr>Лестничные структуры</vt:lpstr>
      <vt:lpstr>Заключение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СТИЛИЗОВАННЫЕ СИНТАКСИЧЕСКИЕ ТРИАДЫ  В РУССКОМ РАССКАЗЕ ПЕРВОЙ ТРЕТИ XX ВЕКА</dc:title>
  <dc:creator>Tatiana Sherstinova</dc:creator>
  <cp:lastModifiedBy>Tatiana Sherstinova</cp:lastModifiedBy>
  <cp:revision>34</cp:revision>
  <dcterms:created xsi:type="dcterms:W3CDTF">2019-06-26T19:16:40Z</dcterms:created>
  <dcterms:modified xsi:type="dcterms:W3CDTF">2019-06-26T21:51:02Z</dcterms:modified>
</cp:coreProperties>
</file>