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73" r:id="rId5"/>
    <p:sldId id="260" r:id="rId6"/>
    <p:sldId id="261" r:id="rId7"/>
    <p:sldId id="266" r:id="rId8"/>
    <p:sldId id="267" r:id="rId9"/>
    <p:sldId id="268" r:id="rId10"/>
    <p:sldId id="277" r:id="rId11"/>
    <p:sldId id="269" r:id="rId12"/>
    <p:sldId id="270" r:id="rId13"/>
    <p:sldId id="278" r:id="rId14"/>
    <p:sldId id="271" r:id="rId15"/>
    <p:sldId id="272" r:id="rId16"/>
    <p:sldId id="262" r:id="rId17"/>
    <p:sldId id="264" r:id="rId18"/>
    <p:sldId id="279" r:id="rId19"/>
    <p:sldId id="25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7937-B798-4EAD-90D1-B5FECC98739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796E-8B34-4D3B-AC64-02A24A821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7937-B798-4EAD-90D1-B5FECC98739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796E-8B34-4D3B-AC64-02A24A821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7937-B798-4EAD-90D1-B5FECC98739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796E-8B34-4D3B-AC64-02A24A821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D7E84-8DAA-4D52-A9FA-6A0159DA4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7937-B798-4EAD-90D1-B5FECC98739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796E-8B34-4D3B-AC64-02A24A821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7937-B798-4EAD-90D1-B5FECC98739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796E-8B34-4D3B-AC64-02A24A821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7937-B798-4EAD-90D1-B5FECC98739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796E-8B34-4D3B-AC64-02A24A821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7937-B798-4EAD-90D1-B5FECC98739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796E-8B34-4D3B-AC64-02A24A821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7937-B798-4EAD-90D1-B5FECC98739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796E-8B34-4D3B-AC64-02A24A821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7937-B798-4EAD-90D1-B5FECC98739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796E-8B34-4D3B-AC64-02A24A821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7937-B798-4EAD-90D1-B5FECC98739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796E-8B34-4D3B-AC64-02A24A821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7937-B798-4EAD-90D1-B5FECC98739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796E-8B34-4D3B-AC64-02A24A821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97937-B798-4EAD-90D1-B5FECC987390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796E-8B34-4D3B-AC64-02A24A821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О ПОДГОТОВКЕ К ВЕБ-ПУБЛИКАЦИИ КОРПУСА ПОВСЕДНЕВНОЙ РУССКОЙ РЕЧИ «ОДИН РЕЧЕВОЙ ДЕНЬ»: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АНОНИМИЗАЦИЯ </a:t>
            </a:r>
            <a:r>
              <a:rPr lang="ru-RU" sz="3200" b="1" dirty="0"/>
              <a:t>ТЕКСТОВ И ВЫБОРОЧНОЕ КОДИРОВАНИЕ ЛЕКСИКИ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581128"/>
            <a:ext cx="6840760" cy="1752600"/>
          </a:xfrm>
        </p:spPr>
        <p:txBody>
          <a:bodyPr/>
          <a:lstStyle/>
          <a:p>
            <a:r>
              <a:rPr lang="ru-RU" b="1" i="1" dirty="0"/>
              <a:t>Т. Ю. </a:t>
            </a:r>
            <a:r>
              <a:rPr lang="ru-RU" b="1" i="1" dirty="0" smtClean="0"/>
              <a:t>Шерстинова</a:t>
            </a:r>
          </a:p>
          <a:p>
            <a:r>
              <a:rPr lang="ru-RU" b="1" dirty="0" smtClean="0"/>
              <a:t>СПбГУ – НИУ ВШЭ (Санкт-Петербург)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Интервал записи «</a:t>
            </a:r>
            <a:r>
              <a:rPr lang="ru-RU" sz="2800" i="1" smtClean="0"/>
              <a:t>Речевого дня</a:t>
            </a:r>
            <a:r>
              <a:rPr lang="ru-RU" sz="2800" smtClean="0"/>
              <a:t>»              (начало-конец записи)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264150" y="1993900"/>
          <a:ext cx="2806700" cy="1397000"/>
        </p:xfrm>
        <a:graphic>
          <a:graphicData uri="http://schemas.openxmlformats.org/presentationml/2006/ole">
            <p:oleObj spid="_x0000_s1026" name="Image" r:id="rId3" imgW="2806349" imgH="1396825" progId="">
              <p:embed/>
            </p:oleObj>
          </a:graphicData>
        </a:graphic>
      </p:graphicFrame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2195736" y="188640"/>
            <a:ext cx="4716016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dirty="0" smtClean="0">
                <a:latin typeface="Cambria" pitchFamily="18" charset="0"/>
              </a:rPr>
              <a:t>Эпизоды ОРД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3077" name="Picture 2" descr="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513"/>
            <a:ext cx="91757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Кодирование непечатной лексики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Характерной особенностью частного неформального </a:t>
            </a:r>
            <a:r>
              <a:rPr lang="ru-RU" dirty="0" smtClean="0"/>
              <a:t>речевого </a:t>
            </a:r>
            <a:r>
              <a:rPr lang="ru-RU" dirty="0"/>
              <a:t>общения является активное использование </a:t>
            </a:r>
            <a:r>
              <a:rPr lang="ru-RU" dirty="0" err="1"/>
              <a:t>субстандартной</a:t>
            </a:r>
            <a:r>
              <a:rPr lang="ru-RU" dirty="0"/>
              <a:t> и непечатной лексики, особенно в речи отдельных социальных групп (преимущественно, в речи </a:t>
            </a:r>
            <a:r>
              <a:rPr lang="ru-RU" dirty="0" smtClean="0"/>
              <a:t>молодежи </a:t>
            </a:r>
            <a:r>
              <a:rPr lang="ru-RU" dirty="0"/>
              <a:t>и в «мужских» </a:t>
            </a:r>
            <a:r>
              <a:rPr lang="ru-RU" dirty="0" smtClean="0"/>
              <a:t>разговорах). </a:t>
            </a:r>
          </a:p>
          <a:p>
            <a:r>
              <a:rPr lang="ru-RU" dirty="0" smtClean="0"/>
              <a:t>Этим определяются </a:t>
            </a:r>
            <a:r>
              <a:rPr lang="ru-RU" dirty="0"/>
              <a:t>сложности представления текстов подобных эпизодов в открытом онлайн доступе.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Игнорировать целый пласт </a:t>
            </a:r>
            <a:r>
              <a:rPr lang="ru-RU" dirty="0" smtClean="0"/>
              <a:t>неформальной </a:t>
            </a:r>
            <a:r>
              <a:rPr lang="ru-RU" dirty="0"/>
              <a:t>речевой коммуникации, содержащий мат, невозможно вследствие высокой частоты этого явления, косвенным </a:t>
            </a:r>
            <a:r>
              <a:rPr lang="ru-RU" dirty="0" smtClean="0"/>
              <a:t>отражением </a:t>
            </a:r>
            <a:r>
              <a:rPr lang="ru-RU" dirty="0"/>
              <a:t>чего можно считать высокий ранг отдельных непечатных слов в верхней зоне частотного словаря звукозаписей </a:t>
            </a:r>
            <a:r>
              <a:rPr lang="ru-RU" dirty="0" smtClean="0"/>
              <a:t>повседневного </a:t>
            </a:r>
            <a:r>
              <a:rPr lang="ru-RU" dirty="0"/>
              <a:t>общения [Шерстинова 2016]. </a:t>
            </a:r>
            <a:endParaRPr lang="ru-RU" dirty="0" smtClean="0"/>
          </a:p>
          <a:p>
            <a:r>
              <a:rPr lang="ru-RU" dirty="0" smtClean="0"/>
              <a:t>Более </a:t>
            </a:r>
            <a:r>
              <a:rPr lang="ru-RU" dirty="0"/>
              <a:t>того, наблюдения над повседневной речью показывают, что непечатные слова зачастую выполняют не только свои специфические функции (</a:t>
            </a:r>
            <a:r>
              <a:rPr lang="ru-RU" dirty="0" smtClean="0"/>
              <a:t>экспрессивную</a:t>
            </a:r>
            <a:r>
              <a:rPr lang="ru-RU" dirty="0"/>
              <a:t>, «протестную», «эпатирующую», маркирующую статус говорящего и др.),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 </a:t>
            </a:r>
            <a:r>
              <a:rPr lang="ru-RU" dirty="0"/>
              <a:t>и ряд других важных функций, присущих «стандартной» лексике – ритмообразующую [</a:t>
            </a:r>
            <a:r>
              <a:rPr lang="ru-RU" dirty="0" err="1"/>
              <a:t>Богданова-Бегларян</a:t>
            </a:r>
            <a:r>
              <a:rPr lang="ru-RU" dirty="0"/>
              <a:t> и др. 2013], </a:t>
            </a:r>
            <a:r>
              <a:rPr lang="ru-RU" dirty="0" err="1"/>
              <a:t>делимитативную</a:t>
            </a:r>
            <a:r>
              <a:rPr lang="ru-RU" dirty="0"/>
              <a:t> (</a:t>
            </a:r>
            <a:r>
              <a:rPr lang="ru-RU" dirty="0" err="1"/>
              <a:t>дискурс-структурирующую</a:t>
            </a:r>
            <a:r>
              <a:rPr lang="ru-RU" dirty="0"/>
              <a:t>) [</a:t>
            </a:r>
            <a:r>
              <a:rPr lang="ru-RU" dirty="0" err="1"/>
              <a:t>Богданова-Бегларян</a:t>
            </a:r>
            <a:r>
              <a:rPr lang="ru-RU" dirty="0"/>
              <a:t> 2014] и пр.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62"/>
            <a:ext cx="5832648" cy="693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Согласно поправке № 53 от 2005 г. к Федеральному Закону «О государственном языке РФ», с 2014 г. введен ряд запретов на применение ненормативной лексики, в частности – на ее </a:t>
            </a:r>
            <a:r>
              <a:rPr lang="ru-RU" dirty="0" smtClean="0"/>
              <a:t>публикацию </a:t>
            </a:r>
            <a:r>
              <a:rPr lang="ru-RU" dirty="0"/>
              <a:t>в печати и онлайн. При этом </a:t>
            </a:r>
            <a:r>
              <a:rPr lang="ru-RU" dirty="0" err="1"/>
              <a:t>Роскомнадзор</a:t>
            </a:r>
            <a:r>
              <a:rPr lang="ru-RU" dirty="0"/>
              <a:t> оставляет </a:t>
            </a:r>
            <a:r>
              <a:rPr lang="ru-RU" dirty="0" smtClean="0"/>
              <a:t>издателям </a:t>
            </a:r>
            <a:r>
              <a:rPr lang="ru-RU" dirty="0"/>
              <a:t>возможность маскировки мата звездочками, если вводится цитата или это необходимо для сохранения художественного </a:t>
            </a:r>
            <a:r>
              <a:rPr lang="ru-RU" dirty="0" smtClean="0"/>
              <a:t>смысла. </a:t>
            </a:r>
          </a:p>
          <a:p>
            <a:r>
              <a:rPr lang="ru-RU" dirty="0" smtClean="0"/>
              <a:t>Поскольку </a:t>
            </a:r>
            <a:r>
              <a:rPr lang="ru-RU" dirty="0"/>
              <a:t>до сих пор отсутствует юридически утвержденный полный список нецензурных </a:t>
            </a:r>
            <a:r>
              <a:rPr lang="ru-RU" dirty="0" smtClean="0"/>
              <a:t>выражений</a:t>
            </a:r>
            <a:r>
              <a:rPr lang="ru-RU" dirty="0"/>
              <a:t>, </a:t>
            </a:r>
            <a:r>
              <a:rPr lang="ru-RU" dirty="0" err="1"/>
              <a:t>Роскомнадзор</a:t>
            </a:r>
            <a:r>
              <a:rPr lang="ru-RU" dirty="0"/>
              <a:t> рекомендует издателям опираться на </a:t>
            </a:r>
            <a:r>
              <a:rPr lang="ru-RU" dirty="0" smtClean="0"/>
              <a:t>опубликованные </a:t>
            </a:r>
            <a:r>
              <a:rPr lang="ru-RU" dirty="0"/>
              <a:t>словари ненормативной лексики (в частности, [</a:t>
            </a:r>
            <a:r>
              <a:rPr lang="ru-RU" dirty="0" err="1"/>
              <a:t>Квеселевич</a:t>
            </a:r>
            <a:r>
              <a:rPr lang="ru-RU" dirty="0"/>
              <a:t> 2011; </a:t>
            </a:r>
            <a:r>
              <a:rPr lang="ru-RU" dirty="0" err="1"/>
              <a:t>Мокиенко</a:t>
            </a:r>
            <a:r>
              <a:rPr lang="ru-RU" dirty="0"/>
              <a:t>, Никитина 2004; и др.]).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20080"/>
            <a:ext cx="8229600" cy="602128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Таким образом, важным моментом подготовки расшифровок повседневной речи к онлайн публикации является «цензурная» редактура. </a:t>
            </a:r>
            <a:endParaRPr lang="ru-RU" dirty="0" smtClean="0"/>
          </a:p>
          <a:p>
            <a:r>
              <a:rPr lang="ru-RU" dirty="0" smtClean="0"/>
              <a:t>Поскольку </a:t>
            </a:r>
            <a:r>
              <a:rPr lang="ru-RU" dirty="0"/>
              <a:t>для лингвистических исследований </a:t>
            </a:r>
            <a:r>
              <a:rPr lang="ru-RU" dirty="0" smtClean="0"/>
              <a:t>желательно</a:t>
            </a:r>
            <a:r>
              <a:rPr lang="ru-RU" dirty="0"/>
              <a:t>, чтобы по тексту расшифровки можно было однозначно восстановить произнесенный текст, использование звездочек (*), даже при сохранении начальной буквы текста, не является </a:t>
            </a:r>
            <a:r>
              <a:rPr lang="ru-RU" dirty="0" smtClean="0"/>
              <a:t>оптимальным </a:t>
            </a:r>
            <a:r>
              <a:rPr lang="ru-RU" dirty="0"/>
              <a:t>методом ввиду высокой вариативности непечатной </a:t>
            </a:r>
            <a:r>
              <a:rPr lang="ru-RU" dirty="0" smtClean="0"/>
              <a:t>лексики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Альтернативным </a:t>
            </a:r>
            <a:r>
              <a:rPr lang="ru-RU" dirty="0"/>
              <a:t>вариантом видится разработка более сложной системы кодирования, учитывающей в том числе </a:t>
            </a:r>
            <a:r>
              <a:rPr lang="ru-RU" dirty="0" err="1" smtClean="0"/>
              <a:t>частеречную</a:t>
            </a:r>
            <a:r>
              <a:rPr lang="ru-RU" dirty="0" smtClean="0"/>
              <a:t> </a:t>
            </a:r>
            <a:r>
              <a:rPr lang="ru-RU" dirty="0"/>
              <a:t>принадлежность маскируемого слова. </a:t>
            </a:r>
            <a:endParaRPr lang="ru-RU" dirty="0" smtClean="0"/>
          </a:p>
          <a:p>
            <a:r>
              <a:rPr lang="ru-RU" dirty="0" smtClean="0"/>
              <a:t>Разработка </a:t>
            </a:r>
            <a:r>
              <a:rPr lang="ru-RU" dirty="0"/>
              <a:t>такой системы кодирования, как и получение рабочего списка «</a:t>
            </a:r>
            <a:r>
              <a:rPr lang="ru-RU" dirty="0" smtClean="0"/>
              <a:t>непечатных</a:t>
            </a:r>
            <a:r>
              <a:rPr lang="ru-RU" dirty="0"/>
              <a:t>» единиц, являются одними из приоритетных задач, </a:t>
            </a:r>
            <a:r>
              <a:rPr lang="ru-RU" dirty="0" smtClean="0"/>
              <a:t>решение </a:t>
            </a:r>
            <a:r>
              <a:rPr lang="ru-RU" dirty="0"/>
              <a:t>которых необходимо для создания сайта корпуса ОРД.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8964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Планируемые возможности сайта</a:t>
            </a:r>
            <a:r>
              <a:rPr lang="en-US" b="1" dirty="0" smtClean="0"/>
              <a:t>-1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5892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а</a:t>
            </a:r>
            <a:r>
              <a:rPr lang="ru-RU" sz="2400" dirty="0"/>
              <a:t>) текстовый поиск по расшифровкам звукозаписей по </a:t>
            </a:r>
            <a:r>
              <a:rPr lang="ru-RU" sz="2400" dirty="0" smtClean="0"/>
              <a:t>заданному </a:t>
            </a:r>
            <a:r>
              <a:rPr lang="ru-RU" sz="2400" dirty="0"/>
              <a:t>слову/подстроке, результатом которого будет список всех реплик опубликованной части корпуса с вхождением заданного слова;</a:t>
            </a:r>
          </a:p>
          <a:p>
            <a:pPr>
              <a:buNone/>
            </a:pPr>
            <a:r>
              <a:rPr lang="ru-RU" sz="2400" dirty="0"/>
              <a:t>б) каждая реплика, полученная по запросу, будет </a:t>
            </a:r>
            <a:r>
              <a:rPr lang="ru-RU" sz="2400" dirty="0" smtClean="0"/>
              <a:t>сопровождаться </a:t>
            </a:r>
            <a:r>
              <a:rPr lang="ru-RU" sz="2400" dirty="0"/>
              <a:t>социологической информацией о говорящем (пол, возраст, профессия/род занятий, социальный статус и др.) и о типе </a:t>
            </a:r>
            <a:r>
              <a:rPr lang="ru-RU" sz="2400" dirty="0" smtClean="0"/>
              <a:t>коммуникативной </a:t>
            </a:r>
            <a:r>
              <a:rPr lang="ru-RU" sz="2400" dirty="0"/>
              <a:t>ситуации (бытовой разговор, профессиональный </a:t>
            </a:r>
            <a:r>
              <a:rPr lang="ru-RU" sz="2400" dirty="0" smtClean="0"/>
              <a:t>разговор</a:t>
            </a:r>
            <a:r>
              <a:rPr lang="ru-RU" sz="2400" dirty="0"/>
              <a:t>, учебный разговор, общение по типу «клиент-сервис»);</a:t>
            </a:r>
          </a:p>
          <a:p>
            <a:pPr>
              <a:buNone/>
            </a:pPr>
            <a:r>
              <a:rPr lang="ru-RU" sz="2400" dirty="0"/>
              <a:t>в) результаты поиска смогут быть развернуты до нескольких реплик, расширяющих контекст (однако, как и в большинстве лингвистических корпусов — НКРЯ, </a:t>
            </a:r>
            <a:r>
              <a:rPr lang="en-US" sz="2400" dirty="0"/>
              <a:t>BNC</a:t>
            </a:r>
            <a:r>
              <a:rPr lang="ru-RU" sz="2400" dirty="0"/>
              <a:t> и др., — полные тексты по запросу приводиться не будут);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4562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Планируемые возможности сайта</a:t>
            </a:r>
            <a:r>
              <a:rPr lang="en-US" b="1" dirty="0" smtClean="0"/>
              <a:t> - 2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г</a:t>
            </a:r>
            <a:r>
              <a:rPr lang="ru-RU" sz="2400" dirty="0"/>
              <a:t>) станет возможным создание поискового подкорпуса с </a:t>
            </a:r>
            <a:r>
              <a:rPr lang="ru-RU" sz="2400" dirty="0" smtClean="0"/>
              <a:t>заданными </a:t>
            </a:r>
            <a:r>
              <a:rPr lang="ru-RU" sz="2400" dirty="0"/>
              <a:t>социальными и психологическими характеристиками говорящих, что обеспечит фильтрацию результатов поиска;</a:t>
            </a:r>
          </a:p>
          <a:p>
            <a:pPr>
              <a:buNone/>
            </a:pPr>
            <a:r>
              <a:rPr lang="ru-RU" sz="2400" dirty="0" err="1"/>
              <a:t>д</a:t>
            </a:r>
            <a:r>
              <a:rPr lang="ru-RU" sz="2400" dirty="0"/>
              <a:t>) наконец, онлайн версия корпуса будет поддерживать </a:t>
            </a:r>
            <a:r>
              <a:rPr lang="ru-RU" sz="2400" dirty="0" smtClean="0"/>
              <a:t>поиск </a:t>
            </a:r>
            <a:r>
              <a:rPr lang="ru-RU" sz="2400" dirty="0"/>
              <a:t>по типам и функциям прагматических маркеров — </a:t>
            </a:r>
            <a:r>
              <a:rPr lang="ru-RU" sz="2400" dirty="0" smtClean="0"/>
              <a:t>частотным </a:t>
            </a:r>
            <a:r>
              <a:rPr lang="ru-RU" sz="2400" dirty="0"/>
              <a:t>единицам устного </a:t>
            </a:r>
            <a:r>
              <a:rPr lang="ru-RU" sz="2400" dirty="0" err="1"/>
              <a:t>дискурса</a:t>
            </a:r>
            <a:r>
              <a:rPr lang="ru-RU" sz="2400" dirty="0"/>
              <a:t> с ослабленным или полностью стертым семантическим компонентом, осуществляющих в речи множество прагматических задач (</a:t>
            </a:r>
            <a:r>
              <a:rPr lang="ru-RU" sz="2400" dirty="0" err="1"/>
              <a:t>делимитативную</a:t>
            </a:r>
            <a:r>
              <a:rPr lang="ru-RU" sz="2400" dirty="0"/>
              <a:t>, </a:t>
            </a:r>
            <a:r>
              <a:rPr lang="ru-RU" sz="2400" dirty="0" err="1" smtClean="0"/>
              <a:t>дейктическую</a:t>
            </a:r>
            <a:r>
              <a:rPr lang="ru-RU" sz="2400" dirty="0"/>
              <a:t>, </a:t>
            </a:r>
            <a:r>
              <a:rPr lang="ru-RU" sz="2400" dirty="0" err="1"/>
              <a:t>ксенопоказательную</a:t>
            </a:r>
            <a:r>
              <a:rPr lang="ru-RU" sz="2400" dirty="0"/>
              <a:t>, </a:t>
            </a:r>
            <a:r>
              <a:rPr lang="ru-RU" sz="2400" dirty="0" err="1"/>
              <a:t>метакоммуникативную</a:t>
            </a:r>
            <a:r>
              <a:rPr lang="ru-RU" sz="2400" dirty="0"/>
              <a:t>, </a:t>
            </a:r>
            <a:r>
              <a:rPr lang="ru-RU" sz="2400" dirty="0" smtClean="0"/>
              <a:t>ритмообразующую</a:t>
            </a:r>
            <a:r>
              <a:rPr lang="ru-RU" sz="2400" dirty="0"/>
              <a:t>, </a:t>
            </a:r>
            <a:r>
              <a:rPr lang="ru-RU" sz="2400" dirty="0" err="1"/>
              <a:t>хезитативную</a:t>
            </a:r>
            <a:r>
              <a:rPr lang="ru-RU" sz="2400" dirty="0"/>
              <a:t> и др</a:t>
            </a:r>
            <a:r>
              <a:rPr lang="ru-RU" sz="2400" dirty="0" smtClean="0"/>
              <a:t>.).</a:t>
            </a:r>
            <a:endParaRPr lang="ru-RU" sz="24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Сайт корпуса ОРД планируется к публикации в свободном доступе на сайте СПбГУ. </a:t>
            </a:r>
            <a:endParaRPr lang="en-US" dirty="0" smtClean="0"/>
          </a:p>
          <a:p>
            <a:r>
              <a:rPr lang="ru-RU" dirty="0" smtClean="0"/>
              <a:t>К концу 2020 г. будет опубликован </a:t>
            </a:r>
            <a:r>
              <a:rPr lang="ru-RU" dirty="0" err="1" smtClean="0"/>
              <a:t>анонимизированный</a:t>
            </a:r>
            <a:r>
              <a:rPr lang="ru-RU" dirty="0" smtClean="0"/>
              <a:t> фрагмент корпуса в объеме 300 тыс. словоупотреблений, содержащий представительную выборку эпизодов повседневного речевого общения для разных социальных групп говорящих, включающих как профессиональную, так и бытовую коммуникацию. </a:t>
            </a:r>
            <a:endParaRPr lang="en-US" dirty="0" smtClean="0"/>
          </a:p>
          <a:p>
            <a:r>
              <a:rPr lang="ru-RU" dirty="0" smtClean="0"/>
              <a:t>В онлайн режиме будут доступны лишь текстовые расшифровки звукозаписей. </a:t>
            </a:r>
            <a:endParaRPr lang="en-US" dirty="0" smtClean="0"/>
          </a:p>
          <a:p>
            <a:r>
              <a:rPr lang="ru-RU" dirty="0" smtClean="0"/>
              <a:t>Свободная публикация аудиозаписей в настоящее время не планируется.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Работа </a:t>
            </a:r>
            <a:r>
              <a:rPr lang="ru-RU" dirty="0"/>
              <a:t>выполнена при поддержке Российского Научного Фонда «Система прагматических маркеров русской повседневной речи» (проект</a:t>
            </a:r>
            <a:r>
              <a:rPr lang="en-US" dirty="0"/>
              <a:t> </a:t>
            </a:r>
            <a:r>
              <a:rPr lang="ru-RU" dirty="0"/>
              <a:t>№ 18-18-00242).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 descr="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6209"/>
            <a:ext cx="9144000" cy="691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643063" y="2143125"/>
            <a:ext cx="58324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0066"/>
                </a:solidFill>
              </a:rPr>
              <a:t>ОРД корпус </a:t>
            </a:r>
            <a:r>
              <a:rPr lang="en-US" sz="2800" b="1">
                <a:solidFill>
                  <a:srgbClr val="FF0066"/>
                </a:solidFill>
              </a:rPr>
              <a:t>(ORD</a:t>
            </a:r>
            <a:r>
              <a:rPr lang="ru-RU" sz="2800" b="1">
                <a:solidFill>
                  <a:srgbClr val="FF0066"/>
                </a:solidFill>
              </a:rPr>
              <a:t>-</a:t>
            </a:r>
            <a:r>
              <a:rPr lang="en-US" sz="2800" b="1">
                <a:solidFill>
                  <a:srgbClr val="FF0066"/>
                </a:solidFill>
              </a:rPr>
              <a:t>corpus) </a:t>
            </a:r>
            <a:endParaRPr lang="ru-RU" sz="2800" b="1">
              <a:solidFill>
                <a:srgbClr val="FF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«</a:t>
            </a:r>
            <a:r>
              <a:rPr lang="ru-RU" sz="2800" b="1">
                <a:solidFill>
                  <a:srgbClr val="FF0066"/>
                </a:solidFill>
              </a:rPr>
              <a:t>Один Речевой День</a:t>
            </a:r>
            <a:r>
              <a:rPr lang="en-US" sz="2800" b="1">
                <a:solidFill>
                  <a:srgbClr val="FF0066"/>
                </a:solidFill>
              </a:rPr>
              <a:t>»</a:t>
            </a:r>
            <a:r>
              <a:rPr lang="ru-RU" sz="2800" b="1">
                <a:solidFill>
                  <a:srgbClr val="FF0066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2800" b="1"/>
              <a:t>или «Один день </a:t>
            </a:r>
            <a:br>
              <a:rPr lang="ru-RU" sz="2800" b="1"/>
            </a:br>
            <a:r>
              <a:rPr lang="ru-RU" sz="2800" b="1"/>
              <a:t>с диктофоном на шее»</a:t>
            </a:r>
          </a:p>
        </p:txBody>
      </p:sp>
      <p:pic>
        <p:nvPicPr>
          <p:cNvPr id="14342" name="Picture 8" descr="olymp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492896"/>
            <a:ext cx="15843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Речевой корпус </a:t>
            </a:r>
            <a:br>
              <a:rPr lang="ru-RU" dirty="0" smtClean="0"/>
            </a:br>
            <a:r>
              <a:rPr lang="ru-RU" dirty="0" smtClean="0"/>
              <a:t>«Один речевой день»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Речевой корпус «Один речевой день» (ОРД) является на </a:t>
            </a:r>
            <a:r>
              <a:rPr lang="ru-RU" dirty="0" smtClean="0"/>
              <a:t>сегодняшний </a:t>
            </a:r>
            <a:r>
              <a:rPr lang="ru-RU" dirty="0"/>
              <a:t>день крупнейшим лингвистическим ресурсом, </a:t>
            </a:r>
            <a:r>
              <a:rPr lang="ru-RU" dirty="0" smtClean="0"/>
              <a:t>предназначенным </a:t>
            </a:r>
            <a:r>
              <a:rPr lang="ru-RU" dirty="0"/>
              <a:t>для исследования русского языка повседневного общения [</a:t>
            </a:r>
            <a:r>
              <a:rPr lang="en-US" dirty="0" err="1"/>
              <a:t>Bogdanova</a:t>
            </a:r>
            <a:r>
              <a:rPr lang="ru-RU" dirty="0"/>
              <a:t>-</a:t>
            </a:r>
            <a:r>
              <a:rPr lang="en-US" dirty="0" err="1"/>
              <a:t>Beglarian</a:t>
            </a:r>
            <a:r>
              <a:rPr lang="en-US" dirty="0"/>
              <a:t> et al</a:t>
            </a:r>
            <a:r>
              <a:rPr lang="ru-RU" dirty="0"/>
              <a:t>. 2016]. </a:t>
            </a:r>
            <a:endParaRPr lang="ru-RU" dirty="0" smtClean="0"/>
          </a:p>
          <a:p>
            <a:r>
              <a:rPr lang="ru-RU" dirty="0" smtClean="0"/>
              <a:t>Корпус </a:t>
            </a:r>
            <a:r>
              <a:rPr lang="ru-RU" dirty="0"/>
              <a:t>содержит </a:t>
            </a:r>
            <a:r>
              <a:rPr lang="ru-RU" dirty="0" smtClean="0"/>
              <a:t>более </a:t>
            </a:r>
            <a:r>
              <a:rPr lang="ru-RU" dirty="0"/>
              <a:t>1400 часов аудиозаписей, выполненных в условиях </a:t>
            </a:r>
            <a:r>
              <a:rPr lang="ru-RU" dirty="0" smtClean="0"/>
              <a:t>естественной </a:t>
            </a:r>
            <a:r>
              <a:rPr lang="ru-RU" dirty="0"/>
              <a:t>речевой коммуникации; расшифровки получены для 530 макроэпизодов и насчитывают 1 млн. словоупотреблений.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Использование корпуса 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939336" cy="56612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Корпус разрабатывается :</a:t>
            </a:r>
          </a:p>
          <a:p>
            <a:r>
              <a:rPr lang="ru-RU" dirty="0" smtClean="0"/>
              <a:t>для изучения устной русской речи и речевого поведения человека, </a:t>
            </a:r>
          </a:p>
          <a:p>
            <a:r>
              <a:rPr lang="ru-RU" dirty="0" smtClean="0"/>
              <a:t>для проведения исследований в области антропологии, </a:t>
            </a:r>
          </a:p>
          <a:p>
            <a:r>
              <a:rPr lang="ru-RU" dirty="0"/>
              <a:t> </a:t>
            </a:r>
            <a:r>
              <a:rPr lang="ru-RU" dirty="0" smtClean="0"/>
              <a:t>   речевой коммуникации, </a:t>
            </a:r>
          </a:p>
          <a:p>
            <a:r>
              <a:rPr lang="ru-RU" dirty="0"/>
              <a:t> </a:t>
            </a:r>
            <a:r>
              <a:rPr lang="ru-RU" dirty="0" smtClean="0"/>
              <a:t>   устного </a:t>
            </a:r>
            <a:r>
              <a:rPr lang="ru-RU" dirty="0" err="1" smtClean="0"/>
              <a:t>дискурса</a:t>
            </a:r>
            <a:r>
              <a:rPr lang="ru-RU" dirty="0" smtClean="0"/>
              <a:t>, </a:t>
            </a:r>
          </a:p>
          <a:p>
            <a:r>
              <a:rPr lang="ru-RU" dirty="0"/>
              <a:t> </a:t>
            </a:r>
            <a:r>
              <a:rPr lang="ru-RU" dirty="0" smtClean="0"/>
              <a:t>   социолингвистики, </a:t>
            </a:r>
          </a:p>
          <a:p>
            <a:r>
              <a:rPr lang="ru-RU" dirty="0"/>
              <a:t> </a:t>
            </a:r>
            <a:r>
              <a:rPr lang="ru-RU" dirty="0" smtClean="0"/>
              <a:t>   психолингвистики, </a:t>
            </a:r>
          </a:p>
          <a:p>
            <a:r>
              <a:rPr lang="ru-RU" dirty="0"/>
              <a:t> </a:t>
            </a:r>
            <a:r>
              <a:rPr lang="ru-RU" dirty="0" smtClean="0"/>
              <a:t>   когнитивной лингвистики </a:t>
            </a:r>
          </a:p>
          <a:p>
            <a:r>
              <a:rPr lang="ru-RU" dirty="0"/>
              <a:t> </a:t>
            </a:r>
            <a:r>
              <a:rPr lang="ru-RU" dirty="0" smtClean="0"/>
              <a:t>        и других смежных дисциплин, </a:t>
            </a:r>
          </a:p>
          <a:p>
            <a:pPr>
              <a:buNone/>
            </a:pPr>
            <a:r>
              <a:rPr lang="ru-RU" dirty="0" smtClean="0"/>
              <a:t>а также для решения ряда прикладных задач, в частности –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-  для поддержки систем автоматического мониторинга речи, </a:t>
            </a:r>
          </a:p>
          <a:p>
            <a:pPr>
              <a:buNone/>
            </a:pPr>
            <a:r>
              <a:rPr lang="ru-RU" dirty="0" smtClean="0"/>
              <a:t>-   голосового поиска, </a:t>
            </a:r>
          </a:p>
          <a:p>
            <a:pPr>
              <a:buNone/>
            </a:pPr>
            <a:r>
              <a:rPr lang="ru-RU" dirty="0" smtClean="0"/>
              <a:t>-   систем синтеза и распознавания речи, </a:t>
            </a:r>
          </a:p>
          <a:p>
            <a:pPr>
              <a:buNone/>
            </a:pPr>
            <a:r>
              <a:rPr lang="ru-RU" dirty="0" smtClean="0"/>
              <a:t>-   искусственного интеллекта, </a:t>
            </a:r>
          </a:p>
          <a:p>
            <a:pPr>
              <a:buNone/>
            </a:pPr>
            <a:r>
              <a:rPr lang="ru-RU" dirty="0" smtClean="0"/>
              <a:t>-   разработок голосовых диалоговых систем при общении человека с компьютером/роботом, </a:t>
            </a:r>
          </a:p>
          <a:p>
            <a:pPr>
              <a:buNone/>
            </a:pPr>
            <a:r>
              <a:rPr lang="ru-RU" dirty="0" smtClean="0"/>
              <a:t>-   для преподавания русского языка как иностранного, </a:t>
            </a:r>
          </a:p>
          <a:p>
            <a:pPr>
              <a:buNone/>
            </a:pPr>
            <a:r>
              <a:rPr lang="ru-RU" dirty="0" smtClean="0"/>
              <a:t>-   для проведения лингвистической и судебной экспертизы по аудиозаписям речевой коммуникации и т. п.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 доступе к материалам корпуса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257800"/>
          </a:xfrm>
        </p:spPr>
        <p:txBody>
          <a:bodyPr>
            <a:noAutofit/>
          </a:bodyPr>
          <a:lstStyle/>
          <a:p>
            <a:r>
              <a:rPr lang="ru-RU" sz="2300" dirty="0"/>
              <a:t>Несмотря на высокий научный потенциал материалов </a:t>
            </a:r>
            <a:r>
              <a:rPr lang="ru-RU" sz="2300" dirty="0" smtClean="0"/>
              <a:t>корпуса</a:t>
            </a:r>
            <a:r>
              <a:rPr lang="ru-RU" sz="2300" dirty="0"/>
              <a:t>, эффективность его использования до сих пор существенно ограничена фактом </a:t>
            </a:r>
            <a:r>
              <a:rPr lang="ru-RU" sz="2300" b="1" dirty="0"/>
              <a:t>закрытости ресурса </a:t>
            </a:r>
            <a:r>
              <a:rPr lang="ru-RU" sz="2300" dirty="0"/>
              <a:t>для широкого круга </a:t>
            </a:r>
            <a:r>
              <a:rPr lang="ru-RU" sz="2300" dirty="0" smtClean="0"/>
              <a:t>пользователей</a:t>
            </a:r>
            <a:r>
              <a:rPr lang="ru-RU" sz="2300" dirty="0"/>
              <a:t>, что вызвано частным характером большинства </a:t>
            </a:r>
            <a:r>
              <a:rPr lang="ru-RU" sz="2300" dirty="0" smtClean="0"/>
              <a:t>звукозаписей </a:t>
            </a:r>
            <a:r>
              <a:rPr lang="ru-RU" sz="2300" dirty="0"/>
              <a:t>повседневной речи, отнюдь не предназначенных для </a:t>
            </a:r>
            <a:r>
              <a:rPr lang="ru-RU" sz="2300" dirty="0" smtClean="0"/>
              <a:t>публичного </a:t>
            </a:r>
            <a:r>
              <a:rPr lang="ru-RU" sz="2300" dirty="0"/>
              <a:t>доступа. Поэтому оригинальные звукозаписи корпуса ОРД не являются и, по-видимому, в обозримом будущем не смогут быть свободно распространяемым </a:t>
            </a:r>
            <a:r>
              <a:rPr lang="ru-RU" sz="2300" dirty="0" err="1"/>
              <a:t>контентом</a:t>
            </a:r>
            <a:r>
              <a:rPr lang="ru-RU" sz="2300" dirty="0"/>
              <a:t>.</a:t>
            </a:r>
          </a:p>
          <a:p>
            <a:r>
              <a:rPr lang="ru-RU" sz="2300" dirty="0"/>
              <a:t>Компромиссным решением представляется</a:t>
            </a:r>
            <a:r>
              <a:rPr lang="ru-RU" sz="2300" b="1" dirty="0"/>
              <a:t> публикация в </a:t>
            </a:r>
            <a:r>
              <a:rPr lang="ru-RU" sz="2300" b="1" dirty="0" smtClean="0"/>
              <a:t>сети </a:t>
            </a:r>
            <a:r>
              <a:rPr lang="ru-RU" sz="2300" b="1" dirty="0" err="1"/>
              <a:t>Интеренет</a:t>
            </a:r>
            <a:r>
              <a:rPr lang="ru-RU" sz="2300" b="1" dirty="0"/>
              <a:t> </a:t>
            </a:r>
            <a:r>
              <a:rPr lang="ru-RU" sz="2300" b="1" dirty="0" err="1"/>
              <a:t>анонимизированных</a:t>
            </a:r>
            <a:r>
              <a:rPr lang="ru-RU" sz="2300" b="1" dirty="0"/>
              <a:t> текстовых расшифровок </a:t>
            </a:r>
            <a:r>
              <a:rPr lang="ru-RU" sz="2300" dirty="0" smtClean="0"/>
              <a:t>корпуса </a:t>
            </a:r>
            <a:r>
              <a:rPr lang="ru-RU" sz="2300" dirty="0"/>
              <a:t>ОРД.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Подготовка текстов корпуса ОРД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к </a:t>
            </a:r>
            <a:r>
              <a:rPr lang="ru-RU" b="1" dirty="0" err="1"/>
              <a:t>веб-публикации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r>
              <a:rPr lang="ru-RU" dirty="0" err="1"/>
              <a:t>Анонимизация</a:t>
            </a:r>
            <a:r>
              <a:rPr lang="ru-RU" dirty="0"/>
              <a:t> персональных </a:t>
            </a:r>
            <a:r>
              <a:rPr lang="ru-RU" dirty="0" smtClean="0"/>
              <a:t>данных</a:t>
            </a:r>
            <a:endParaRPr lang="en-US" dirty="0" smtClean="0"/>
          </a:p>
          <a:p>
            <a:r>
              <a:rPr lang="ru-RU" dirty="0"/>
              <a:t>Кодирование непечатной лексики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379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Анонимизация</a:t>
            </a:r>
            <a:r>
              <a:rPr lang="ru-RU" b="1" dirty="0" smtClean="0"/>
              <a:t> персональных данных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Звукозаписи, представляющие собой текстовый массив корпуса ОРД, содержат преимущественно разговоры из </a:t>
            </a:r>
            <a:r>
              <a:rPr lang="ru-RU" b="1" dirty="0" smtClean="0"/>
              <a:t>частной жизни </a:t>
            </a:r>
            <a:r>
              <a:rPr lang="ru-RU" dirty="0" smtClean="0"/>
              <a:t>информантов. Анонимность участников звукозаписи (при открытости их социологических характеристик) — один из ключевых моментов методики сбора данных, который позволял участникам эксперимента проводить свой речевой день наиболее естественно. </a:t>
            </a:r>
            <a:endParaRPr lang="en-US" dirty="0" smtClean="0"/>
          </a:p>
          <a:p>
            <a:r>
              <a:rPr lang="ru-RU" dirty="0" smtClean="0"/>
              <a:t>Поэтому </a:t>
            </a:r>
            <a:r>
              <a:rPr lang="ru-RU" dirty="0"/>
              <a:t>наиболее важным требованием к </a:t>
            </a:r>
            <a:r>
              <a:rPr lang="ru-RU" dirty="0" smtClean="0"/>
              <a:t>публикации </a:t>
            </a:r>
            <a:r>
              <a:rPr lang="ru-RU" dirty="0"/>
              <a:t>материалов коллекции онлайн должно стать обеспечение сохранения анонимности авторства речевого материала.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680" y="620688"/>
            <a:ext cx="8686800" cy="576064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Для исключения истинной или ложной атрибуции </a:t>
            </a:r>
            <a:r>
              <a:rPr lang="ru-RU" dirty="0" smtClean="0"/>
              <a:t>говорящего </a:t>
            </a:r>
            <a:r>
              <a:rPr lang="ru-RU" dirty="0"/>
              <a:t>по акустическим свойствам его голоса и манере речи, сами </a:t>
            </a:r>
            <a:r>
              <a:rPr lang="ru-RU" b="1" dirty="0"/>
              <a:t>звукозаписи</a:t>
            </a:r>
            <a:r>
              <a:rPr lang="ru-RU" dirty="0"/>
              <a:t> повседневного общения, по-видимому, </a:t>
            </a:r>
            <a:r>
              <a:rPr lang="ru-RU" b="1" dirty="0"/>
              <a:t>не могут быть опубликованы</a:t>
            </a:r>
            <a:r>
              <a:rPr lang="ru-RU" dirty="0"/>
              <a:t> в свободном доступе. </a:t>
            </a:r>
            <a:endParaRPr lang="en-US" dirty="0" smtClean="0"/>
          </a:p>
          <a:p>
            <a:r>
              <a:rPr lang="ru-RU" dirty="0" smtClean="0"/>
              <a:t>Что </a:t>
            </a:r>
            <a:r>
              <a:rPr lang="ru-RU" dirty="0"/>
              <a:t>касается текстов расшифровок этих звукозаписей, то они могут быть </a:t>
            </a:r>
            <a:r>
              <a:rPr lang="ru-RU" dirty="0" smtClean="0"/>
              <a:t>обнародованы </a:t>
            </a:r>
            <a:r>
              <a:rPr lang="ru-RU" dirty="0"/>
              <a:t>только при условии полной </a:t>
            </a:r>
            <a:r>
              <a:rPr lang="ru-RU" dirty="0" err="1"/>
              <a:t>анонимизации</a:t>
            </a:r>
            <a:r>
              <a:rPr lang="ru-RU" dirty="0"/>
              <a:t> личных имен, </a:t>
            </a:r>
            <a:r>
              <a:rPr lang="ru-RU" dirty="0" smtClean="0"/>
              <a:t>фамилий</a:t>
            </a:r>
            <a:r>
              <a:rPr lang="ru-RU" dirty="0"/>
              <a:t>, прозвищ (их изменения на другие, вымышленные), а </a:t>
            </a:r>
            <a:r>
              <a:rPr lang="ru-RU" dirty="0" smtClean="0"/>
              <a:t>также </a:t>
            </a:r>
            <a:r>
              <a:rPr lang="ru-RU" dirty="0"/>
              <a:t>исключения из текстов, представленных на сайте, любой </a:t>
            </a:r>
            <a:r>
              <a:rPr lang="ru-RU" dirty="0" smtClean="0"/>
              <a:t>другой </a:t>
            </a:r>
            <a:r>
              <a:rPr lang="ru-RU" dirty="0"/>
              <a:t>информации, которая может повлечь раскрытие личности говорящего (номера телефон или паспорта, места работы и пр. информации, которая может быть озвучена в процессе «речевого дня»). </a:t>
            </a:r>
            <a:endParaRPr lang="en-US" dirty="0" smtClean="0"/>
          </a:p>
          <a:p>
            <a:r>
              <a:rPr lang="ru-RU" dirty="0" smtClean="0"/>
              <a:t>Кроме </a:t>
            </a:r>
            <a:r>
              <a:rPr lang="ru-RU" dirty="0"/>
              <a:t>того, по-видимому, текстовки не всех </a:t>
            </a:r>
            <a:r>
              <a:rPr lang="ru-RU" dirty="0" smtClean="0"/>
              <a:t>макроэпизодов </a:t>
            </a:r>
            <a:r>
              <a:rPr lang="ru-RU" dirty="0"/>
              <a:t>речевой коммуникации могут быть опубликованы по </a:t>
            </a:r>
            <a:r>
              <a:rPr lang="ru-RU" dirty="0" smtClean="0"/>
              <a:t>этическим </a:t>
            </a:r>
            <a:r>
              <a:rPr lang="ru-RU" dirty="0"/>
              <a:t>или иным соображениям.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997152"/>
          </a:xfrm>
        </p:spPr>
        <p:txBody>
          <a:bodyPr>
            <a:noAutofit/>
          </a:bodyPr>
          <a:lstStyle/>
          <a:p>
            <a:r>
              <a:rPr lang="ru-RU" sz="2400" dirty="0"/>
              <a:t>1) определение типов эпизодов, которые не могут быть </a:t>
            </a:r>
            <a:r>
              <a:rPr lang="ru-RU" sz="2400" dirty="0" smtClean="0"/>
              <a:t>представлены </a:t>
            </a:r>
            <a:r>
              <a:rPr lang="ru-RU" sz="2400" dirty="0"/>
              <a:t>на сайте ни в каком виде. К решению этой задачи будут привлечены квалифицированные юристы;</a:t>
            </a:r>
          </a:p>
          <a:p>
            <a:r>
              <a:rPr lang="ru-RU" sz="2400" dirty="0"/>
              <a:t>2) отбор коммуникативных эпизодов, которые могут быть опубликованы после их </a:t>
            </a:r>
            <a:r>
              <a:rPr lang="ru-RU" sz="2400" dirty="0" err="1"/>
              <a:t>анонимизации</a:t>
            </a:r>
            <a:r>
              <a:rPr lang="ru-RU" sz="2400" dirty="0"/>
              <a:t>;</a:t>
            </a:r>
          </a:p>
          <a:p>
            <a:r>
              <a:rPr lang="ru-RU" sz="2400" dirty="0"/>
              <a:t>3) осуществление </a:t>
            </a:r>
            <a:r>
              <a:rPr lang="ru-RU" sz="2400" dirty="0" err="1"/>
              <a:t>анонимизации</a:t>
            </a:r>
            <a:r>
              <a:rPr lang="ru-RU" sz="2400" dirty="0"/>
              <a:t> текстов: замена всей </a:t>
            </a:r>
            <a:r>
              <a:rPr lang="ru-RU" sz="2400" dirty="0" smtClean="0"/>
              <a:t>личной </a:t>
            </a:r>
            <a:r>
              <a:rPr lang="ru-RU" sz="2400" dirty="0"/>
              <a:t>информации (в первую очередь имен и фамилий) на иные, но предпочтительно состоящие из того же количества слогов и с </a:t>
            </a:r>
            <a:r>
              <a:rPr lang="ru-RU" sz="2400" dirty="0" smtClean="0"/>
              <a:t>сохранением </a:t>
            </a:r>
            <a:r>
              <a:rPr lang="ru-RU" sz="2400" dirty="0"/>
              <a:t>ритмической структуры (позиции ударения). </a:t>
            </a:r>
            <a:r>
              <a:rPr lang="ru-RU" sz="2400" smtClean="0"/>
              <a:t>Например</a:t>
            </a:r>
            <a:r>
              <a:rPr lang="ru-RU" sz="2400" dirty="0"/>
              <a:t>, </a:t>
            </a:r>
            <a:r>
              <a:rPr lang="ru-RU" sz="2400" i="1" dirty="0"/>
              <a:t>Катя</a:t>
            </a:r>
            <a:r>
              <a:rPr lang="ru-RU" sz="2400" dirty="0"/>
              <a:t> → </a:t>
            </a:r>
            <a:r>
              <a:rPr lang="ru-RU" sz="2400" i="1" dirty="0" err="1"/>
              <a:t>Маша</a:t>
            </a:r>
            <a:r>
              <a:rPr lang="ru-RU" sz="2400" dirty="0" err="1"/>
              <a:t>%</a:t>
            </a:r>
            <a:r>
              <a:rPr lang="ru-RU" sz="2400" dirty="0"/>
              <a:t>, </a:t>
            </a:r>
            <a:r>
              <a:rPr lang="ru-RU" sz="2400" i="1" dirty="0"/>
              <a:t>Юра Иванов</a:t>
            </a:r>
            <a:r>
              <a:rPr lang="ru-RU" sz="2400" dirty="0"/>
              <a:t> → </a:t>
            </a:r>
            <a:r>
              <a:rPr lang="ru-RU" sz="2400" i="1" dirty="0" err="1"/>
              <a:t>Даня</a:t>
            </a:r>
            <a:r>
              <a:rPr lang="ru-RU" sz="2400" dirty="0" err="1"/>
              <a:t>%</a:t>
            </a:r>
            <a:r>
              <a:rPr lang="ru-RU" sz="2400" dirty="0"/>
              <a:t> </a:t>
            </a:r>
            <a:r>
              <a:rPr lang="ru-RU" sz="2400" i="1" dirty="0" err="1"/>
              <a:t>Королев</a:t>
            </a:r>
            <a:r>
              <a:rPr lang="ru-RU" sz="2400" dirty="0" err="1"/>
              <a:t>%</a:t>
            </a:r>
            <a:r>
              <a:rPr lang="ru-RU" sz="2400" dirty="0"/>
              <a:t>). </a:t>
            </a:r>
            <a:r>
              <a:rPr lang="ru-RU" sz="2400" dirty="0" err="1" smtClean="0"/>
              <a:t>Анонимизированные</a:t>
            </a:r>
            <a:r>
              <a:rPr lang="ru-RU" sz="2400" dirty="0" smtClean="0"/>
              <a:t> </a:t>
            </a:r>
            <a:r>
              <a:rPr lang="ru-RU" sz="2400" dirty="0"/>
              <a:t>данные маркируются в транскриптах знаком %;</a:t>
            </a:r>
          </a:p>
          <a:p>
            <a:r>
              <a:rPr lang="ru-RU" sz="2400" dirty="0"/>
              <a:t>4) исключение из текстов расшифровок другой личной </a:t>
            </a:r>
            <a:r>
              <a:rPr lang="ru-RU" sz="2400" dirty="0" smtClean="0"/>
              <a:t>информации </a:t>
            </a:r>
            <a:r>
              <a:rPr lang="ru-RU" sz="2400" dirty="0"/>
              <a:t>о говорящих или ее </a:t>
            </a:r>
            <a:r>
              <a:rPr lang="ru-RU" sz="2400" dirty="0" err="1"/>
              <a:t>анонимизация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1062</Words>
  <Application>Microsoft Office PowerPoint</Application>
  <PresentationFormat>Экран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Image</vt:lpstr>
      <vt:lpstr>О ПОДГОТОВКЕ К ВЕБ-ПУБЛИКАЦИИ КОРПУСА ПОВСЕДНЕВНОЙ РУССКОЙ РЕЧИ «ОДИН РЕЧЕВОЙ ДЕНЬ»:  АНОНИМИЗАЦИЯ ТЕКСТОВ И ВЫБОРОЧНОЕ КОДИРОВАНИЕ ЛЕКСИКИ</vt:lpstr>
      <vt:lpstr>Слайд 2</vt:lpstr>
      <vt:lpstr>Речевой корпус  «Один речевой день»</vt:lpstr>
      <vt:lpstr>Использование корпуса ОРД</vt:lpstr>
      <vt:lpstr>О доступе к материалам корпуса</vt:lpstr>
      <vt:lpstr>Подготовка текстов корпуса ОРД  к веб-публикации</vt:lpstr>
      <vt:lpstr>Анонимизация персональных данных </vt:lpstr>
      <vt:lpstr>Слайд 8</vt:lpstr>
      <vt:lpstr>Задачи</vt:lpstr>
      <vt:lpstr>Слайд 10</vt:lpstr>
      <vt:lpstr>Кодирование непечатной лексики</vt:lpstr>
      <vt:lpstr>Слайд 12</vt:lpstr>
      <vt:lpstr>Слайд 13</vt:lpstr>
      <vt:lpstr>Слайд 14</vt:lpstr>
      <vt:lpstr>Слайд 15</vt:lpstr>
      <vt:lpstr>Планируемые возможности сайта-1</vt:lpstr>
      <vt:lpstr>Планируемые возможности сайта - 2</vt:lpstr>
      <vt:lpstr>Заключение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ПОДГОТОВКЕ К ВЕБ-ПУБЛИКАЦИИ КОРПУСА ПОВСЕДНЕВНОЙ РУССКОЙ РЕЧИ «ОДИН РЕЧЕВОЙ ДЕНЬ»:  АНОНИМИЗАЦИЯ ТЕКСТОВ И ВЫБОРОЧНОЕ КОДИРОВАНИЕ ЛЕКСИКИ</dc:title>
  <dc:creator>Tatiana Sherstinova</dc:creator>
  <cp:lastModifiedBy>Tatiana Sherstinova</cp:lastModifiedBy>
  <cp:revision>16</cp:revision>
  <dcterms:created xsi:type="dcterms:W3CDTF">2019-06-28T05:01:09Z</dcterms:created>
  <dcterms:modified xsi:type="dcterms:W3CDTF">2019-07-02T20:16:29Z</dcterms:modified>
</cp:coreProperties>
</file>