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76" r:id="rId4"/>
    <p:sldId id="277" r:id="rId5"/>
    <p:sldId id="259" r:id="rId6"/>
    <p:sldId id="260" r:id="rId7"/>
    <p:sldId id="278" r:id="rId8"/>
    <p:sldId id="280" r:id="rId9"/>
    <p:sldId id="281" r:id="rId10"/>
    <p:sldId id="275" r:id="rId11"/>
    <p:sldId id="284" r:id="rId12"/>
    <p:sldId id="283" r:id="rId13"/>
    <p:sldId id="285" r:id="rId14"/>
    <p:sldId id="286" r:id="rId15"/>
    <p:sldId id="287" r:id="rId16"/>
    <p:sldId id="288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DA7A21-72EC-44F1-980E-C29E6E249FD7}" type="datetimeFigureOut">
              <a:rPr lang="ru-RU" smtClean="0"/>
              <a:t>23.06.2019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93F6AD8-C887-471F-BE0C-4B5AB35C2B27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332656"/>
            <a:ext cx="7820942" cy="42393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b="1" i="1" dirty="0"/>
              <a:t>КОРОЛЯ ДЕЛАЕТ СВИТА</a:t>
            </a:r>
            <a:r>
              <a:rPr lang="ru-RU" sz="4800" b="1" dirty="0"/>
              <a:t>: </a:t>
            </a:r>
            <a:r>
              <a:rPr lang="ru-RU" sz="4800" b="1" dirty="0" smtClean="0"/>
              <a:t/>
            </a:r>
            <a:br>
              <a:rPr lang="ru-RU" sz="4800" b="1" dirty="0" smtClean="0"/>
            </a:br>
            <a:r>
              <a:rPr lang="ru-RU" sz="4800" b="1" dirty="0" smtClean="0"/>
              <a:t>О </a:t>
            </a:r>
            <a:r>
              <a:rPr lang="ru-RU" sz="4800" b="1" dirty="0"/>
              <a:t>ДОПОЛНИТЕЛЬНЫХ УСЛОВИЯХ ПРАГМАТИКАЛИЗАЦИИ ЯЗЫКОВЫХ ЕДИНИЦ В ПОВСЕДНЕВНОЙ РЕЧИ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786322"/>
            <a:ext cx="7848872" cy="152299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chemeClr val="tx1"/>
                </a:solidFill>
              </a:rPr>
              <a:t>Н.В.Богданова</a:t>
            </a:r>
            <a:r>
              <a:rPr lang="ru-RU" sz="2800" b="1" dirty="0" smtClean="0">
                <a:solidFill>
                  <a:schemeClr val="tx1"/>
                </a:solidFill>
              </a:rPr>
              <a:t>-Бегларян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Санкт-Петербург</a:t>
            </a:r>
          </a:p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Корпусная лингвистика - 2019</a:t>
            </a:r>
            <a:endParaRPr lang="de-DE" sz="2800" b="1" dirty="0" smtClean="0">
              <a:solidFill>
                <a:schemeClr val="tx1"/>
              </a:solidFill>
            </a:endParaRPr>
          </a:p>
          <a:p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5088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538152" cy="86409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Другие проблемы аннотирования ПМ в корпусном материале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856984" cy="5256584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3891A7"/>
              </a:buClr>
            </a:pPr>
            <a:r>
              <a:rPr lang="ru-RU" dirty="0" smtClean="0"/>
              <a:t>Полифункциональность:</a:t>
            </a:r>
          </a:p>
          <a:p>
            <a:pPr lvl="1">
              <a:buClr>
                <a:srgbClr val="3891A7"/>
              </a:buClr>
            </a:pPr>
            <a:r>
              <a:rPr lang="ru-RU" b="1" i="1" dirty="0"/>
              <a:t>ну там</a:t>
            </a:r>
            <a:r>
              <a:rPr lang="ru-RU" i="1" dirty="0"/>
              <a:t> (...) сильно дешевле не было / потому что я () здесь </a:t>
            </a:r>
            <a:r>
              <a:rPr lang="ru-RU" b="1" i="1" dirty="0"/>
              <a:t>как </a:t>
            </a:r>
            <a:r>
              <a:rPr lang="ru-RU" b="1" i="1" dirty="0" smtClean="0"/>
              <a:t>бы</a:t>
            </a:r>
            <a:r>
              <a:rPr lang="ru-RU" dirty="0" smtClean="0"/>
              <a:t> </a:t>
            </a:r>
            <a:r>
              <a:rPr lang="ru-RU" i="1" dirty="0"/>
              <a:t>/ они всё равно ехали </a:t>
            </a:r>
            <a:r>
              <a:rPr lang="ru-RU" dirty="0"/>
              <a:t>(два </a:t>
            </a:r>
            <a:r>
              <a:rPr lang="ru-RU" dirty="0">
                <a:solidFill>
                  <a:srgbClr val="FF0000"/>
                </a:solidFill>
              </a:rPr>
              <a:t>СТАРТ./ХЕЗ.</a:t>
            </a:r>
            <a:r>
              <a:rPr lang="ru-RU" dirty="0"/>
              <a:t>,  </a:t>
            </a:r>
            <a:r>
              <a:rPr lang="ru-RU" dirty="0">
                <a:solidFill>
                  <a:srgbClr val="FF0000"/>
                </a:solidFill>
              </a:rPr>
              <a:t>АППР./ХЕЗ</a:t>
            </a:r>
            <a:r>
              <a:rPr lang="ru-RU" dirty="0"/>
              <a:t>.);</a:t>
            </a:r>
          </a:p>
          <a:p>
            <a:pPr lvl="0">
              <a:buClr>
                <a:srgbClr val="3891A7"/>
              </a:buClr>
            </a:pPr>
            <a:r>
              <a:rPr lang="ru-RU" dirty="0" smtClean="0">
                <a:solidFill>
                  <a:prstClr val="black"/>
                </a:solidFill>
              </a:rPr>
              <a:t>«Магнетизм»:</a:t>
            </a:r>
          </a:p>
          <a:p>
            <a:pPr lvl="1">
              <a:buClr>
                <a:srgbClr val="3891A7"/>
              </a:buClr>
            </a:pPr>
            <a:r>
              <a:rPr lang="ru-RU" i="1" dirty="0" smtClean="0"/>
              <a:t>там</a:t>
            </a:r>
            <a:r>
              <a:rPr lang="ru-RU" i="1" dirty="0"/>
              <a:t>(:) они </a:t>
            </a:r>
            <a:r>
              <a:rPr lang="ru-RU" b="1" i="1" dirty="0"/>
              <a:t>это</a:t>
            </a:r>
            <a:r>
              <a:rPr lang="ru-RU" i="1" dirty="0"/>
              <a:t> / </a:t>
            </a:r>
            <a:r>
              <a:rPr lang="ru-RU" b="1" i="1" dirty="0"/>
              <a:t>как его ?</a:t>
            </a:r>
            <a:r>
              <a:rPr lang="ru-RU" i="1" dirty="0"/>
              <a:t> ближе(:) к спрессованы </a:t>
            </a:r>
            <a:r>
              <a:rPr lang="ru-RU" dirty="0"/>
              <a:t>/ </a:t>
            </a:r>
            <a:r>
              <a:rPr lang="ru-RU" i="1" dirty="0"/>
              <a:t>или как-то там (э) было</a:t>
            </a:r>
            <a:r>
              <a:rPr lang="ru-RU" dirty="0"/>
              <a:t> (два </a:t>
            </a:r>
            <a:r>
              <a:rPr lang="ru-RU" dirty="0">
                <a:solidFill>
                  <a:srgbClr val="FF0000"/>
                </a:solidFill>
              </a:rPr>
              <a:t>ХЕЗ</a:t>
            </a:r>
            <a:r>
              <a:rPr lang="ru-RU" dirty="0"/>
              <a:t>.);</a:t>
            </a:r>
            <a:endParaRPr lang="ru-RU" dirty="0" smtClean="0">
              <a:solidFill>
                <a:prstClr val="black"/>
              </a:solidFill>
            </a:endParaRPr>
          </a:p>
          <a:p>
            <a:r>
              <a:rPr lang="ru-RU" dirty="0" smtClean="0">
                <a:solidFill>
                  <a:prstClr val="black"/>
                </a:solidFill>
              </a:rPr>
              <a:t>Восходят к обычным лексемам, как полнозначным, так и служебным, </a:t>
            </a:r>
            <a:r>
              <a:rPr lang="ru-RU" dirty="0" smtClean="0">
                <a:solidFill>
                  <a:prstClr val="black"/>
                </a:solidFill>
                <a:sym typeface="Symbol"/>
              </a:rPr>
              <a:t> </a:t>
            </a:r>
            <a:r>
              <a:rPr lang="ru-RU" dirty="0" smtClean="0"/>
              <a:t>внешне ничем не отличаются от значимых единиц и лишь в контексте реализуют свой новый статус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661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41805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Примеры зависимости от контекста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610160" cy="5472608"/>
          </a:xfrm>
        </p:spPr>
        <p:txBody>
          <a:bodyPr/>
          <a:lstStyle/>
          <a:p>
            <a:pPr lvl="0">
              <a:buClr>
                <a:srgbClr val="3891A7"/>
              </a:buClr>
            </a:pPr>
            <a:r>
              <a:rPr lang="ru-RU" sz="2800" b="1" i="1" dirty="0" smtClean="0">
                <a:solidFill>
                  <a:prstClr val="black"/>
                </a:solidFill>
              </a:rPr>
              <a:t>там</a:t>
            </a:r>
            <a:r>
              <a:rPr lang="ru-RU" sz="2800" i="1" dirty="0" smtClean="0">
                <a:solidFill>
                  <a:prstClr val="black"/>
                </a:solidFill>
              </a:rPr>
              <a:t> </a:t>
            </a:r>
            <a:r>
              <a:rPr lang="ru-RU" sz="2800" i="1" dirty="0">
                <a:solidFill>
                  <a:prstClr val="black"/>
                </a:solidFill>
              </a:rPr>
              <a:t>мне кажется ближе </a:t>
            </a:r>
            <a:r>
              <a:rPr lang="ru-RU" sz="2800" dirty="0">
                <a:solidFill>
                  <a:prstClr val="black"/>
                </a:solidFill>
              </a:rPr>
              <a:t>(наречие места);</a:t>
            </a:r>
          </a:p>
          <a:p>
            <a:pPr lvl="0">
              <a:buClr>
                <a:srgbClr val="3891A7"/>
              </a:buClr>
            </a:pPr>
            <a:r>
              <a:rPr lang="ru-RU" sz="2800" i="1" dirty="0" smtClean="0">
                <a:solidFill>
                  <a:prstClr val="black"/>
                </a:solidFill>
              </a:rPr>
              <a:t>всё </a:t>
            </a:r>
            <a:r>
              <a:rPr lang="ru-RU" sz="2800" i="1" dirty="0">
                <a:solidFill>
                  <a:prstClr val="black"/>
                </a:solidFill>
              </a:rPr>
              <a:t>равно вся эта утилизация короче она </a:t>
            </a:r>
            <a:r>
              <a:rPr lang="ru-RU" sz="2800" b="1" i="1" dirty="0">
                <a:solidFill>
                  <a:prstClr val="black"/>
                </a:solidFill>
              </a:rPr>
              <a:t>там</a:t>
            </a:r>
            <a:r>
              <a:rPr lang="ru-RU" sz="2800" i="1" dirty="0">
                <a:solidFill>
                  <a:prstClr val="black"/>
                </a:solidFill>
              </a:rPr>
              <a:t> максимум давала гарантию </a:t>
            </a:r>
            <a:r>
              <a:rPr lang="ru-RU" sz="2800" b="1" i="1" dirty="0">
                <a:solidFill>
                  <a:prstClr val="black"/>
                </a:solidFill>
              </a:rPr>
              <a:t>там</a:t>
            </a:r>
            <a:r>
              <a:rPr lang="ru-RU" sz="2800" i="1" dirty="0">
                <a:solidFill>
                  <a:prstClr val="black"/>
                </a:solidFill>
              </a:rPr>
              <a:t> на 50 лет </a:t>
            </a:r>
            <a:r>
              <a:rPr lang="ru-RU" sz="2800" dirty="0">
                <a:solidFill>
                  <a:prstClr val="black"/>
                </a:solidFill>
              </a:rPr>
              <a:t>(ПМ</a:t>
            </a:r>
            <a:r>
              <a:rPr lang="ru-RU" sz="2800" dirty="0" smtClean="0">
                <a:solidFill>
                  <a:prstClr val="black"/>
                </a:solidFill>
              </a:rPr>
              <a:t>);</a:t>
            </a:r>
          </a:p>
          <a:p>
            <a:pPr lvl="0">
              <a:buClr>
                <a:srgbClr val="3891A7"/>
              </a:buClr>
            </a:pPr>
            <a:endParaRPr lang="ru-RU" sz="2800" dirty="0">
              <a:solidFill>
                <a:prstClr val="black"/>
              </a:solidFill>
            </a:endParaRPr>
          </a:p>
          <a:p>
            <a:pPr lvl="0">
              <a:buClr>
                <a:srgbClr val="3891A7"/>
              </a:buClr>
            </a:pPr>
            <a:r>
              <a:rPr lang="ru-RU" sz="2800" b="1" i="1" dirty="0" smtClean="0">
                <a:solidFill>
                  <a:prstClr val="black"/>
                </a:solidFill>
              </a:rPr>
              <a:t>я </a:t>
            </a:r>
            <a:r>
              <a:rPr lang="ru-RU" sz="2800" b="1" i="1" dirty="0">
                <a:solidFill>
                  <a:prstClr val="black"/>
                </a:solidFill>
              </a:rPr>
              <a:t>не знаю</a:t>
            </a:r>
            <a:r>
              <a:rPr lang="ru-RU" sz="2800" i="1" dirty="0">
                <a:solidFill>
                  <a:prstClr val="black"/>
                </a:solidFill>
              </a:rPr>
              <a:t> / отправила она его или нет</a:t>
            </a:r>
            <a:r>
              <a:rPr lang="ru-RU" sz="2800" dirty="0">
                <a:solidFill>
                  <a:prstClr val="black"/>
                </a:solidFill>
              </a:rPr>
              <a:t> (главное </a:t>
            </a:r>
            <a:r>
              <a:rPr lang="ru-RU" sz="2800" dirty="0" smtClean="0">
                <a:solidFill>
                  <a:prstClr val="black"/>
                </a:solidFill>
              </a:rPr>
              <a:t>предложение </a:t>
            </a:r>
            <a:r>
              <a:rPr lang="ru-RU" sz="2800" dirty="0">
                <a:solidFill>
                  <a:prstClr val="black"/>
                </a:solidFill>
              </a:rPr>
              <a:t>в составе сложноподчиненного);</a:t>
            </a:r>
          </a:p>
          <a:p>
            <a:pPr lvl="0">
              <a:buClr>
                <a:srgbClr val="3891A7"/>
              </a:buClr>
            </a:pPr>
            <a:r>
              <a:rPr lang="ru-RU" sz="2800" i="1" dirty="0" smtClean="0">
                <a:solidFill>
                  <a:prstClr val="black"/>
                </a:solidFill>
              </a:rPr>
              <a:t>или</a:t>
            </a:r>
            <a:r>
              <a:rPr lang="ru-RU" sz="2800" i="1" dirty="0">
                <a:solidFill>
                  <a:prstClr val="black"/>
                </a:solidFill>
              </a:rPr>
              <a:t>... или какой-то немецкий ? </a:t>
            </a:r>
            <a:r>
              <a:rPr lang="ru-RU" sz="2800" b="1" i="1" dirty="0">
                <a:solidFill>
                  <a:prstClr val="black"/>
                </a:solidFill>
              </a:rPr>
              <a:t>ну</a:t>
            </a:r>
            <a:r>
              <a:rPr lang="ru-RU" sz="2800" i="1" dirty="0">
                <a:solidFill>
                  <a:prstClr val="black"/>
                </a:solidFill>
              </a:rPr>
              <a:t> </a:t>
            </a:r>
            <a:r>
              <a:rPr lang="ru-RU" sz="2800" b="1" i="1" dirty="0">
                <a:solidFill>
                  <a:prstClr val="black"/>
                </a:solidFill>
              </a:rPr>
              <a:t>я не знаю</a:t>
            </a:r>
            <a:r>
              <a:rPr lang="ru-RU" sz="2800" i="1" dirty="0">
                <a:solidFill>
                  <a:prstClr val="black"/>
                </a:solidFill>
              </a:rPr>
              <a:t> / </a:t>
            </a:r>
            <a:r>
              <a:rPr lang="ru-RU" sz="2800" i="1" dirty="0" err="1" smtClean="0">
                <a:solidFill>
                  <a:prstClr val="black"/>
                </a:solidFill>
              </a:rPr>
              <a:t>Бранденбургские_ворота</a:t>
            </a:r>
            <a:r>
              <a:rPr lang="ru-RU" sz="2800" i="1" dirty="0">
                <a:solidFill>
                  <a:prstClr val="black"/>
                </a:solidFill>
              </a:rPr>
              <a:t>$ / что-то такое</a:t>
            </a:r>
            <a:r>
              <a:rPr lang="ru-RU" sz="2800" dirty="0">
                <a:solidFill>
                  <a:prstClr val="black"/>
                </a:solidFill>
              </a:rPr>
              <a:t> (ПМ).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830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2168" cy="792088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Главное дополнительное условие прагматикализации – «</a:t>
            </a:r>
            <a:r>
              <a:rPr lang="ru-RU" sz="2400" dirty="0" err="1" smtClean="0"/>
              <a:t>хезитационный</a:t>
            </a:r>
            <a:r>
              <a:rPr lang="ru-RU" sz="2400" dirty="0" smtClean="0"/>
              <a:t> контекст» фразы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616624"/>
          </a:xfrm>
        </p:spPr>
        <p:txBody>
          <a:bodyPr>
            <a:normAutofit/>
          </a:bodyPr>
          <a:lstStyle/>
          <a:p>
            <a:r>
              <a:rPr lang="ru-RU" i="1" dirty="0" smtClean="0"/>
              <a:t>но </a:t>
            </a:r>
            <a:r>
              <a:rPr lang="ru-RU" i="1" u="sng" dirty="0"/>
              <a:t>вот как-то</a:t>
            </a:r>
            <a:r>
              <a:rPr lang="ru-RU" i="1" dirty="0"/>
              <a:t> ещё </a:t>
            </a:r>
            <a:r>
              <a:rPr lang="ru-RU" i="1" u="sng" dirty="0"/>
              <a:t>как-то</a:t>
            </a:r>
            <a:r>
              <a:rPr lang="ru-RU" i="1" dirty="0"/>
              <a:t> / я первый раз </a:t>
            </a:r>
            <a:r>
              <a:rPr lang="ru-RU" b="1" i="1" dirty="0"/>
              <a:t>как говорится</a:t>
            </a:r>
            <a:r>
              <a:rPr lang="ru-RU" i="1" dirty="0"/>
              <a:t> / я </a:t>
            </a:r>
            <a:r>
              <a:rPr lang="ru-RU" i="1" u="sng" dirty="0"/>
              <a:t>так</a:t>
            </a:r>
            <a:r>
              <a:rPr lang="ru-RU" i="1" dirty="0"/>
              <a:t> писала какие-то свои </a:t>
            </a:r>
            <a:r>
              <a:rPr lang="ru-RU" i="1" u="sng" dirty="0"/>
              <a:t>там</a:t>
            </a:r>
            <a:r>
              <a:rPr lang="ru-RU" i="1" dirty="0"/>
              <a:t> // *П </a:t>
            </a:r>
            <a:r>
              <a:rPr lang="ru-RU" i="1" u="sng" dirty="0"/>
              <a:t>чисто такие</a:t>
            </a:r>
            <a:r>
              <a:rPr lang="ru-RU" i="1" dirty="0"/>
              <a:t> / визуальные посмотрела </a:t>
            </a:r>
            <a:r>
              <a:rPr lang="ru-RU" i="1" u="sng" dirty="0"/>
              <a:t>там</a:t>
            </a:r>
            <a:r>
              <a:rPr lang="ru-RU" i="1" dirty="0"/>
              <a:t> // мне так показалось</a:t>
            </a:r>
            <a:r>
              <a:rPr lang="ru-RU" dirty="0"/>
              <a:t>;</a:t>
            </a:r>
          </a:p>
          <a:p>
            <a:r>
              <a:rPr lang="ru-RU" i="1" dirty="0"/>
              <a:t>хорошо / </a:t>
            </a:r>
            <a:r>
              <a:rPr lang="ru-RU" i="1" u="sng" dirty="0"/>
              <a:t>значит (э) / короче говоря</a:t>
            </a:r>
            <a:r>
              <a:rPr lang="ru-RU" i="1" dirty="0"/>
              <a:t> / если я сейчас закрою / то он / </a:t>
            </a:r>
            <a:r>
              <a:rPr lang="ru-RU" b="1" i="1" dirty="0"/>
              <a:t>так сказать</a:t>
            </a:r>
            <a:r>
              <a:rPr lang="ru-RU" i="1" dirty="0"/>
              <a:t> / подвигать(?) уже не будет</a:t>
            </a:r>
            <a:r>
              <a:rPr lang="ru-RU" dirty="0" smtClean="0"/>
              <a:t>;</a:t>
            </a:r>
          </a:p>
          <a:p>
            <a:r>
              <a:rPr lang="ru-RU" i="1" dirty="0"/>
              <a:t>я </a:t>
            </a:r>
            <a:r>
              <a:rPr lang="ru-RU" b="1" i="1" dirty="0"/>
              <a:t>собственно </a:t>
            </a:r>
            <a:r>
              <a:rPr lang="ru-RU" i="1" dirty="0"/>
              <a:t>мне непонятно </a:t>
            </a:r>
            <a:r>
              <a:rPr lang="ru-RU" i="1" u="sng" dirty="0"/>
              <a:t>только(:) про(:) / скажем / нет ну(:) </a:t>
            </a:r>
            <a:r>
              <a:rPr lang="ru-RU" b="1" i="1" dirty="0"/>
              <a:t>/ </a:t>
            </a:r>
            <a:r>
              <a:rPr lang="ru-RU" i="1" dirty="0"/>
              <a:t>несколько человек и </a:t>
            </a:r>
            <a:r>
              <a:rPr lang="ru-RU" i="1" dirty="0" err="1"/>
              <a:t>Зоя_Араратовна</a:t>
            </a:r>
            <a:r>
              <a:rPr lang="ru-RU" i="1" dirty="0"/>
              <a:t>% непонятно / Архангельская% и Васильков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631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568952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/>
              <a:t>Влияние контекста важно не только для ПМ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836712"/>
            <a:ext cx="8856984" cy="5904656"/>
          </a:xfrm>
        </p:spPr>
        <p:txBody>
          <a:bodyPr>
            <a:noAutofit/>
          </a:bodyPr>
          <a:lstStyle/>
          <a:p>
            <a:r>
              <a:rPr lang="en-US" sz="2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ДМ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часто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сливаются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» с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контекстом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анализ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требует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более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длинных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контекстов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наряду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с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дискурсивными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этих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слов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есть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другие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недискурсивные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употребления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«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можно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изучать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только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через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их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употребление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»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Киселев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а,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Пайар</a:t>
            </a:r>
            <a:r>
              <a:rPr lang="en-US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1998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Изолированное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слово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строго говоря, лишено смысла, оно не есть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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  <a:sym typeface="SILDoulosIPA"/>
              </a:rPr>
              <a:t>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  <a:sym typeface="Symbol"/>
              </a:rPr>
              <a:t>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 Оно не есть слово сообщения, хотя и есть уже средство общения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Шпет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1923);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Слово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взятое вне контекста, несет неопределенную информацию и обладает лишь потенциальным значением” (Новиков 1967).</a:t>
            </a:r>
          </a:p>
          <a:p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«Вне контекста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фразеологизма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не существует» (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Федоров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1973);</a:t>
            </a: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«Значения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и оттенки значения </a:t>
            </a:r>
            <a:r>
              <a:rPr lang="ru-RU" sz="2200" b="1" dirty="0">
                <a:latin typeface="Arial" panose="020B0604020202020204" pitchFamily="34" charset="0"/>
                <a:cs typeface="Arial" panose="020B0604020202020204" pitchFamily="34" charset="0"/>
              </a:rPr>
              <a:t>слова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большей частью обусловлены его фразовым окружением» (</a:t>
            </a:r>
            <a:r>
              <a:rPr lang="ru-RU" sz="2200" i="1" dirty="0">
                <a:latin typeface="Arial" panose="020B0604020202020204" pitchFamily="34" charset="0"/>
                <a:cs typeface="Arial" panose="020B0604020202020204" pitchFamily="34" charset="0"/>
              </a:rPr>
              <a:t>Виноградов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1977);</a:t>
            </a:r>
            <a:endParaRPr lang="en-US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теория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языка,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основанная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на употреблении 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Tomasello</a:t>
            </a:r>
            <a:r>
              <a:rPr lang="ru-RU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2003)</a:t>
            </a:r>
            <a:endParaRPr lang="ru-RU" sz="2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759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82168" cy="634082"/>
          </a:xfrm>
        </p:spPr>
        <p:txBody>
          <a:bodyPr>
            <a:normAutofit fontScale="90000"/>
          </a:bodyPr>
          <a:lstStyle/>
          <a:p>
            <a:r>
              <a:rPr lang="ru-RU" sz="4400" b="1" i="1" dirty="0"/>
              <a:t>КОРОЛЯ ДЕЛАЕТ </a:t>
            </a:r>
            <a:r>
              <a:rPr lang="ru-RU" sz="4400" b="1" i="1" dirty="0" smtClean="0"/>
              <a:t> (ИГРАЕТ) СВИТА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610160" cy="5472608"/>
          </a:xfrm>
        </p:spPr>
        <p:txBody>
          <a:bodyPr/>
          <a:lstStyle/>
          <a:p>
            <a:r>
              <a:rPr lang="ru-RU" i="1" u="sng" dirty="0"/>
              <a:t>ну</a:t>
            </a:r>
            <a:r>
              <a:rPr lang="ru-RU" i="1" dirty="0"/>
              <a:t> (…) со мной / </a:t>
            </a:r>
            <a:r>
              <a:rPr lang="ru-RU" i="1" u="sng" dirty="0"/>
              <a:t>как бы </a:t>
            </a:r>
            <a:r>
              <a:rPr lang="ru-RU" i="1" dirty="0"/>
              <a:t>() </a:t>
            </a:r>
            <a:r>
              <a:rPr lang="ru-RU" b="1" i="1" dirty="0"/>
              <a:t>как говорится</a:t>
            </a:r>
            <a:r>
              <a:rPr lang="ru-RU" i="1" dirty="0"/>
              <a:t> / намного легче в том плане / что я могу поворчать / но я всё равно это сделаю</a:t>
            </a:r>
            <a:r>
              <a:rPr lang="ru-RU" dirty="0" smtClean="0"/>
              <a:t>;</a:t>
            </a:r>
          </a:p>
          <a:p>
            <a:r>
              <a:rPr lang="ru-RU" i="1" u="sng" dirty="0"/>
              <a:t>вот но (...) в этом </a:t>
            </a:r>
            <a:r>
              <a:rPr lang="ru-RU" b="1" i="1" dirty="0"/>
              <a:t>собственно</a:t>
            </a:r>
            <a:r>
              <a:rPr lang="ru-RU" i="1" dirty="0"/>
              <a:t> </a:t>
            </a:r>
            <a:r>
              <a:rPr lang="ru-RU" i="1" u="sng" dirty="0"/>
              <a:t>(...) как сказать / в этом ... *П </a:t>
            </a:r>
            <a:r>
              <a:rPr lang="ru-RU" i="1" dirty="0"/>
              <a:t>загадка России</a:t>
            </a:r>
            <a:r>
              <a:rPr lang="ru-RU" dirty="0" smtClean="0"/>
              <a:t>;</a:t>
            </a:r>
          </a:p>
          <a:p>
            <a:r>
              <a:rPr lang="ru-RU" i="1" dirty="0"/>
              <a:t>вот такой тортик / *П там четыре пирожных //*П угу // @ кусочек мяты ! @ вкусный / он (...) в пластмассовой / прозрачной </a:t>
            </a:r>
            <a:r>
              <a:rPr lang="ru-RU" i="1" u="sng" dirty="0"/>
              <a:t>(...) </a:t>
            </a:r>
            <a:r>
              <a:rPr lang="ru-RU" i="1" u="sng" dirty="0" err="1"/>
              <a:t>упако</a:t>
            </a:r>
            <a:r>
              <a:rPr lang="ru-RU" b="1" i="1" u="sng" dirty="0"/>
              <a:t>...</a:t>
            </a:r>
            <a:r>
              <a:rPr lang="ru-RU" b="1" i="1" dirty="0"/>
              <a:t> </a:t>
            </a:r>
            <a:r>
              <a:rPr lang="ru-RU" i="1" dirty="0"/>
              <a:t>коробочке </a:t>
            </a:r>
            <a:r>
              <a:rPr lang="ru-RU" b="1" i="1" dirty="0"/>
              <a:t>такой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21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394136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отсутствии «свиты»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856984" cy="604867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Либо </a:t>
            </a:r>
            <a:r>
              <a:rPr lang="ru-RU" b="1" dirty="0" smtClean="0"/>
              <a:t>ДМ</a:t>
            </a:r>
            <a:r>
              <a:rPr lang="ru-RU" dirty="0" smtClean="0"/>
              <a:t> (вводная единица):</a:t>
            </a:r>
          </a:p>
          <a:p>
            <a:pPr lvl="1"/>
            <a:r>
              <a:rPr lang="ru-RU" i="1" dirty="0"/>
              <a:t>понимаешь # понимаю *Н # () совершенно вот такого / (а-а) </a:t>
            </a:r>
            <a:r>
              <a:rPr lang="ru-RU" i="1" u="sng" dirty="0"/>
              <a:t>вокруг да около</a:t>
            </a:r>
            <a:r>
              <a:rPr lang="ru-RU" i="1" dirty="0"/>
              <a:t> / </a:t>
            </a:r>
            <a:r>
              <a:rPr lang="ru-RU" b="1" i="1" dirty="0"/>
              <a:t>как говорится</a:t>
            </a:r>
            <a:r>
              <a:rPr lang="ru-RU" i="1" dirty="0"/>
              <a:t> / и ничего конкретного // и я у… / а Полина / это человек который / воспринимает информацию / вот ей надо чётко и конкретно</a:t>
            </a:r>
            <a:r>
              <a:rPr lang="ru-RU" dirty="0" smtClean="0"/>
              <a:t>;</a:t>
            </a:r>
          </a:p>
          <a:p>
            <a:pPr lvl="1"/>
            <a:r>
              <a:rPr lang="ru-RU" i="1" dirty="0"/>
              <a:t>вот / а там (э-э) / *П хорошая программа / всё </a:t>
            </a:r>
            <a:r>
              <a:rPr lang="ru-RU" i="1" u="sng" dirty="0"/>
              <a:t>как раз для блондинок</a:t>
            </a:r>
            <a:r>
              <a:rPr lang="ru-RU" i="1" dirty="0"/>
              <a:t> </a:t>
            </a:r>
            <a:r>
              <a:rPr lang="ru-RU" b="1" i="1" dirty="0"/>
              <a:t>что называется</a:t>
            </a:r>
            <a:r>
              <a:rPr lang="ru-RU" i="1" dirty="0"/>
              <a:t> / ну вот / но / *П с маленьким нюансом / там нет быстрых клавиш</a:t>
            </a:r>
            <a:endParaRPr lang="ru-RU" dirty="0" smtClean="0"/>
          </a:p>
          <a:p>
            <a:r>
              <a:rPr lang="ru-RU" dirty="0" smtClean="0"/>
              <a:t>Либо </a:t>
            </a:r>
            <a:r>
              <a:rPr lang="ru-RU" b="1" dirty="0" smtClean="0"/>
              <a:t>ПМ-</a:t>
            </a:r>
            <a:r>
              <a:rPr lang="ru-RU" b="1" dirty="0" err="1" smtClean="0"/>
              <a:t>декоратив</a:t>
            </a:r>
            <a:r>
              <a:rPr lang="ru-RU" dirty="0" smtClean="0"/>
              <a:t> («</a:t>
            </a:r>
            <a:r>
              <a:rPr lang="ru-RU" dirty="0" err="1" smtClean="0"/>
              <a:t>никчемутив</a:t>
            </a:r>
            <a:r>
              <a:rPr lang="ru-RU" dirty="0" smtClean="0"/>
              <a:t>»)</a:t>
            </a:r>
          </a:p>
          <a:p>
            <a:pPr lvl="1"/>
            <a:r>
              <a:rPr lang="ru-RU" i="1" dirty="0"/>
              <a:t>ну // в принципе / я сейчас смотрю / потому что / </a:t>
            </a:r>
            <a:r>
              <a:rPr lang="ru-RU" b="1" i="1" dirty="0"/>
              <a:t>как говорится</a:t>
            </a:r>
            <a:r>
              <a:rPr lang="ru-RU" i="1" dirty="0"/>
              <a:t> / он всё-таки составлял два месяца назад</a:t>
            </a:r>
            <a:r>
              <a:rPr lang="ru-RU" dirty="0" smtClean="0"/>
              <a:t>;</a:t>
            </a:r>
          </a:p>
          <a:p>
            <a:pPr lvl="1"/>
            <a:r>
              <a:rPr lang="ru-RU" i="1" dirty="0"/>
              <a:t>ну здорово / ну всё будет зависеть от моего </a:t>
            </a:r>
            <a:r>
              <a:rPr lang="ru-RU" b="1" i="1" dirty="0"/>
              <a:t>так сказать </a:t>
            </a:r>
            <a:r>
              <a:rPr lang="ru-RU" i="1" dirty="0"/>
              <a:t>нового графика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14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 качестве выводов: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47800"/>
            <a:ext cx="8610160" cy="5221560"/>
          </a:xfrm>
        </p:spPr>
        <p:txBody>
          <a:bodyPr/>
          <a:lstStyle/>
          <a:p>
            <a:r>
              <a:rPr lang="ru-RU" dirty="0"/>
              <a:t>необходимость анализа при выявлении ПМ </a:t>
            </a:r>
            <a:r>
              <a:rPr lang="ru-RU" b="1" dirty="0"/>
              <a:t>широкого контекста</a:t>
            </a:r>
            <a:r>
              <a:rPr lang="ru-RU" dirty="0"/>
              <a:t>, непременной </a:t>
            </a:r>
            <a:r>
              <a:rPr lang="ru-RU" b="1" dirty="0"/>
              <a:t>ручной доработки</a:t>
            </a:r>
            <a:r>
              <a:rPr lang="ru-RU" dirty="0"/>
              <a:t> результатов автоматического аннотирования ПМ в корпусном </a:t>
            </a:r>
            <a:r>
              <a:rPr lang="ru-RU" dirty="0" smtClean="0"/>
              <a:t>материале,</a:t>
            </a:r>
          </a:p>
          <a:p>
            <a:r>
              <a:rPr lang="ru-RU" dirty="0"/>
              <a:t>необходимость </a:t>
            </a:r>
            <a:r>
              <a:rPr lang="ru-RU" dirty="0" smtClean="0"/>
              <a:t>учета </a:t>
            </a:r>
            <a:r>
              <a:rPr lang="ru-RU" dirty="0"/>
              <a:t>этой особенности </a:t>
            </a:r>
            <a:r>
              <a:rPr lang="ru-RU" dirty="0" smtClean="0"/>
              <a:t>(зависимости от «свиты») при </a:t>
            </a:r>
            <a:r>
              <a:rPr lang="ru-RU" b="1" dirty="0"/>
              <a:t>лексикографическом «</a:t>
            </a:r>
            <a:r>
              <a:rPr lang="ru-RU" b="1" dirty="0" err="1"/>
              <a:t>портретировании</a:t>
            </a:r>
            <a:r>
              <a:rPr lang="ru-RU" b="1" dirty="0"/>
              <a:t>» </a:t>
            </a:r>
            <a:r>
              <a:rPr lang="ru-RU" dirty="0" smtClean="0"/>
              <a:t>ПМ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11952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lvl="1" indent="0" algn="ctr">
              <a:buNone/>
            </a:pPr>
            <a:endParaRPr lang="ru-RU" sz="4000" b="1" dirty="0" smtClean="0">
              <a:solidFill>
                <a:schemeClr val="tx1"/>
              </a:solidFill>
            </a:endParaRPr>
          </a:p>
          <a:p>
            <a:pPr marL="0" lvl="1" indent="0" algn="ctr">
              <a:buNone/>
            </a:pPr>
            <a:r>
              <a:rPr lang="ru-RU" sz="100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10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7284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0"/>
            <a:ext cx="7992888" cy="64291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Преимущества корпусных исследований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14356"/>
            <a:ext cx="8322128" cy="5857916"/>
          </a:xfrm>
        </p:spPr>
        <p:txBody>
          <a:bodyPr>
            <a:normAutofit/>
          </a:bodyPr>
          <a:lstStyle/>
          <a:p>
            <a:pPr marL="596646" indent="-514350">
              <a:buAutoNum type="arabicPeriod"/>
            </a:pPr>
            <a:r>
              <a:rPr lang="ru-RU" dirty="0" smtClean="0">
                <a:latin typeface="Times New Roman"/>
                <a:ea typeface="Calibri"/>
              </a:rPr>
              <a:t>Большие объемы материала.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/>
                <a:ea typeface="Calibri"/>
              </a:rPr>
              <a:t>Возможность увидеть механизмы </a:t>
            </a:r>
            <a:r>
              <a:rPr lang="ru-RU" dirty="0">
                <a:latin typeface="Times New Roman"/>
                <a:ea typeface="Calibri"/>
              </a:rPr>
              <a:t>порождения речи </a:t>
            </a:r>
            <a:r>
              <a:rPr lang="ru-RU" dirty="0" smtClean="0">
                <a:latin typeface="Times New Roman"/>
                <a:ea typeface="Calibri"/>
              </a:rPr>
              <a:t>(когнитивный аспект) и специфику </a:t>
            </a:r>
            <a:r>
              <a:rPr lang="ru-RU" dirty="0">
                <a:latin typeface="Times New Roman"/>
                <a:ea typeface="Calibri"/>
              </a:rPr>
              <a:t>построения устного </a:t>
            </a:r>
            <a:r>
              <a:rPr lang="ru-RU" dirty="0" smtClean="0">
                <a:latin typeface="Times New Roman"/>
                <a:ea typeface="Calibri"/>
              </a:rPr>
              <a:t>дискурса (собственно коллоквиалистика).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/>
                <a:ea typeface="Calibri"/>
              </a:rPr>
              <a:t>Возможность увидеть новое в фонетике, лексике, грамматике, семантике,  прагматике.</a:t>
            </a:r>
          </a:p>
          <a:p>
            <a:pPr marL="596646" indent="-514350">
              <a:buAutoNum type="arabicPeriod"/>
            </a:pPr>
            <a:r>
              <a:rPr lang="ru-RU" dirty="0" smtClean="0">
                <a:latin typeface="Times New Roman"/>
              </a:rPr>
              <a:t>Возможность подключить к анализу </a:t>
            </a:r>
            <a:r>
              <a:rPr lang="ru-RU" dirty="0" err="1" smtClean="0">
                <a:latin typeface="Times New Roman"/>
              </a:rPr>
              <a:t>социо</a:t>
            </a:r>
            <a:r>
              <a:rPr lang="ru-RU" dirty="0" smtClean="0">
                <a:latin typeface="Times New Roman"/>
              </a:rPr>
              <a:t>- и психолингвистический аспект, а также учесть коммуникативную ситуацию.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49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538152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Основной источник материала для исследования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268759"/>
            <a:ext cx="8250120" cy="5305593"/>
          </a:xfrm>
        </p:spPr>
        <p:txBody>
          <a:bodyPr/>
          <a:lstStyle/>
          <a:p>
            <a:pPr marL="82296" indent="0">
              <a:buNone/>
            </a:pPr>
            <a:r>
              <a:rPr lang="ru-RU" dirty="0" smtClean="0"/>
              <a:t>Корпус повседневной речи «Один речевой день» (ОРД)</a:t>
            </a:r>
            <a:endParaRPr lang="ru-RU" dirty="0"/>
          </a:p>
        </p:txBody>
      </p:sp>
      <p:pic>
        <p:nvPicPr>
          <p:cNvPr id="1026" name="Picture 2" descr="C:\Users\Наталья\Downloads\орд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41905"/>
            <a:ext cx="8208912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218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/>
          <a:lstStyle/>
          <a:p>
            <a:r>
              <a:rPr lang="ru-RU" dirty="0" smtClean="0"/>
              <a:t>ОРД сегодня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28596" y="1447800"/>
            <a:ext cx="8505092" cy="4800600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ru-RU" altLang="ru-RU" sz="3600" b="1" dirty="0" smtClean="0">
                <a:solidFill>
                  <a:srgbClr val="C00000"/>
                </a:solidFill>
              </a:rPr>
              <a:t>130</a:t>
            </a:r>
            <a:r>
              <a:rPr lang="en-US" altLang="ru-RU" sz="3600" b="1" dirty="0" smtClean="0">
                <a:solidFill>
                  <a:srgbClr val="C00000"/>
                </a:solidFill>
              </a:rPr>
              <a:t> 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информантов   </a:t>
            </a:r>
          </a:p>
          <a:p>
            <a:pPr marL="82296" indent="0">
              <a:buNone/>
            </a:pPr>
            <a:r>
              <a:rPr lang="en-US" altLang="ru-RU" sz="3600" b="1" dirty="0" smtClean="0">
                <a:solidFill>
                  <a:srgbClr val="C00000"/>
                </a:solidFill>
              </a:rPr>
              <a:t>&gt;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1250 часов звучания</a:t>
            </a:r>
          </a:p>
          <a:p>
            <a:pPr marL="82296" indent="0">
              <a:buNone/>
            </a:pPr>
            <a:r>
              <a:rPr lang="en-US" sz="3600" b="1" dirty="0" smtClean="0">
                <a:solidFill>
                  <a:schemeClr val="accent3"/>
                </a:solidFill>
              </a:rPr>
              <a:t>&gt;</a:t>
            </a:r>
            <a:r>
              <a:rPr lang="ru-RU" sz="3600" b="1" dirty="0" smtClean="0">
                <a:solidFill>
                  <a:schemeClr val="accent3"/>
                </a:solidFill>
              </a:rPr>
              <a:t> 2800 коммуникативных </a:t>
            </a:r>
            <a:r>
              <a:rPr lang="ru-RU" sz="3600" b="1" dirty="0" err="1" smtClean="0">
                <a:solidFill>
                  <a:schemeClr val="accent3"/>
                </a:solidFill>
              </a:rPr>
              <a:t>макроэпизодов</a:t>
            </a:r>
            <a:endParaRPr lang="ru-RU" sz="3600" b="1" dirty="0" smtClean="0">
              <a:solidFill>
                <a:schemeClr val="accent3"/>
              </a:solidFill>
            </a:endParaRPr>
          </a:p>
          <a:p>
            <a:pPr marL="82296" indent="0">
              <a:buNone/>
            </a:pPr>
            <a:r>
              <a:rPr lang="en-US" altLang="ru-RU" sz="3600" b="1" dirty="0">
                <a:solidFill>
                  <a:srgbClr val="C00000"/>
                </a:solidFill>
              </a:rPr>
              <a:t/>
            </a:r>
            <a:br>
              <a:rPr lang="en-US" altLang="ru-RU" sz="3600" b="1" dirty="0">
                <a:solidFill>
                  <a:srgbClr val="C00000"/>
                </a:solidFill>
              </a:rPr>
            </a:br>
            <a:r>
              <a:rPr lang="en-US" altLang="ru-RU" sz="3600" b="1" dirty="0" smtClean="0">
                <a:solidFill>
                  <a:srgbClr val="C00000"/>
                </a:solidFill>
              </a:rPr>
              <a:t>69 </a:t>
            </a:r>
            <a:r>
              <a:rPr lang="ru-RU" altLang="ru-RU" sz="3600" dirty="0" smtClean="0"/>
              <a:t>мужчин и </a:t>
            </a:r>
            <a:r>
              <a:rPr lang="en-US" altLang="ru-RU" sz="3600" b="1" dirty="0" smtClean="0">
                <a:solidFill>
                  <a:schemeClr val="accent3"/>
                </a:solidFill>
              </a:rPr>
              <a:t>61</a:t>
            </a:r>
            <a:r>
              <a:rPr lang="en-US" altLang="ru-RU" sz="3600" dirty="0" smtClean="0"/>
              <a:t> </a:t>
            </a:r>
            <a:r>
              <a:rPr lang="ru-RU" altLang="ru-RU" sz="3600" dirty="0" smtClean="0"/>
              <a:t>женщина </a:t>
            </a:r>
            <a:r>
              <a:rPr lang="en-US" altLang="ru-RU" sz="3600" dirty="0" smtClean="0"/>
              <a:t>(</a:t>
            </a:r>
            <a:r>
              <a:rPr lang="ru-RU" altLang="ru-RU" sz="3600" dirty="0" smtClean="0"/>
              <a:t>17 </a:t>
            </a:r>
            <a:r>
              <a:rPr lang="en-US" altLang="ru-RU" sz="3600" dirty="0" smtClean="0"/>
              <a:t>–</a:t>
            </a:r>
            <a:r>
              <a:rPr lang="ru-RU" altLang="ru-RU" sz="3600" dirty="0" smtClean="0"/>
              <a:t> 83 года</a:t>
            </a:r>
            <a:r>
              <a:rPr lang="en-US" altLang="ru-RU" sz="3600" dirty="0" smtClean="0"/>
              <a:t>)</a:t>
            </a:r>
            <a:r>
              <a:rPr lang="ru-RU" altLang="ru-RU" sz="3600" dirty="0"/>
              <a:t/>
            </a:r>
            <a:br>
              <a:rPr lang="ru-RU" altLang="ru-RU" sz="3600" dirty="0"/>
            </a:br>
            <a:r>
              <a:rPr lang="ru-RU" altLang="ru-RU" sz="3600" dirty="0"/>
              <a:t>+ </a:t>
            </a:r>
            <a:r>
              <a:rPr lang="en-US" altLang="ru-RU" sz="3600" dirty="0" smtClean="0"/>
              <a:t>&gt; </a:t>
            </a:r>
            <a:r>
              <a:rPr lang="ru-RU" altLang="ru-RU" sz="3600" b="1" dirty="0" smtClean="0">
                <a:solidFill>
                  <a:srgbClr val="C00000"/>
                </a:solidFill>
              </a:rPr>
              <a:t>1000</a:t>
            </a:r>
            <a:r>
              <a:rPr lang="ru-RU" altLang="ru-RU" sz="3600" b="1" dirty="0" smtClean="0">
                <a:solidFill>
                  <a:srgbClr val="FF0066"/>
                </a:solidFill>
              </a:rPr>
              <a:t> </a:t>
            </a:r>
            <a:r>
              <a:rPr lang="ru-RU" altLang="ru-RU" sz="3600" dirty="0" smtClean="0"/>
              <a:t>коммуникантов </a:t>
            </a:r>
            <a:r>
              <a:rPr lang="en-US" altLang="ru-RU" sz="3600" dirty="0" smtClean="0"/>
              <a:t>(</a:t>
            </a:r>
            <a:r>
              <a:rPr lang="ru-RU" altLang="ru-RU" sz="3600" dirty="0"/>
              <a:t>3 </a:t>
            </a:r>
            <a:r>
              <a:rPr lang="en-US" altLang="ru-RU" sz="3600" dirty="0"/>
              <a:t>-</a:t>
            </a:r>
            <a:r>
              <a:rPr lang="ru-RU" altLang="ru-RU" sz="3600" dirty="0"/>
              <a:t> </a:t>
            </a:r>
            <a:r>
              <a:rPr lang="en-US" altLang="ru-RU" sz="3600" dirty="0"/>
              <a:t>85</a:t>
            </a:r>
            <a:r>
              <a:rPr lang="ru-RU" altLang="ru-RU" sz="3600" dirty="0"/>
              <a:t> </a:t>
            </a:r>
            <a:r>
              <a:rPr lang="ru-RU" altLang="ru-RU" sz="3600" dirty="0" smtClean="0"/>
              <a:t>лет</a:t>
            </a:r>
            <a:r>
              <a:rPr lang="en-US" altLang="ru-RU" sz="3600" dirty="0" smtClean="0"/>
              <a:t>)</a:t>
            </a:r>
            <a:endParaRPr lang="ru-RU" altLang="ru-RU" sz="3600" dirty="0" smtClean="0"/>
          </a:p>
          <a:p>
            <a:pPr marL="82296" indent="0">
              <a:buNone/>
            </a:pPr>
            <a:r>
              <a:rPr lang="ru-RU" altLang="ru-RU" sz="3600" dirty="0" smtClean="0"/>
              <a:t>более </a:t>
            </a:r>
            <a:r>
              <a:rPr lang="ru-RU" altLang="ru-RU" sz="3600" b="1" dirty="0" smtClean="0">
                <a:solidFill>
                  <a:schemeClr val="accent3"/>
                </a:solidFill>
              </a:rPr>
              <a:t>1 000 000 </a:t>
            </a:r>
            <a:r>
              <a:rPr lang="ru-RU" altLang="ru-RU" sz="3600" dirty="0" smtClean="0"/>
              <a:t>словоформ в расшифровках</a:t>
            </a:r>
            <a:r>
              <a:rPr lang="ru-RU" altLang="ru-RU" sz="3600" dirty="0"/>
              <a:t/>
            </a:r>
            <a:br>
              <a:rPr lang="ru-RU" altLang="ru-RU" sz="3600" dirty="0"/>
            </a:br>
            <a:endParaRPr lang="ru-RU" altLang="ru-RU" sz="3600" dirty="0"/>
          </a:p>
          <a:p>
            <a:pPr marL="82296" indent="0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endParaRPr lang="ru-RU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740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5092" cy="134076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Один из активных процессов </a:t>
            </a:r>
            <a:r>
              <a:rPr lang="ru-RU" dirty="0" smtClean="0"/>
              <a:t>в устной повседневной речи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84784"/>
            <a:ext cx="8754176" cy="5087488"/>
          </a:xfrm>
        </p:spPr>
        <p:txBody>
          <a:bodyPr>
            <a:normAutofit lnSpcReduction="10000"/>
          </a:bodyPr>
          <a:lstStyle/>
          <a:p>
            <a:r>
              <a:rPr lang="ru-RU" sz="3600" b="1" dirty="0"/>
              <a:t>Прагматикализация</a:t>
            </a:r>
          </a:p>
          <a:p>
            <a:pPr lvl="1"/>
            <a:r>
              <a:rPr lang="ru-RU" b="1" dirty="0"/>
              <a:t>лексема/словоформа/словосочетание </a:t>
            </a:r>
            <a:r>
              <a:rPr lang="ru-RU" b="1" dirty="0">
                <a:sym typeface="Symbol"/>
              </a:rPr>
              <a:t> </a:t>
            </a:r>
            <a:r>
              <a:rPr lang="ru-RU" b="1" dirty="0" smtClean="0">
                <a:sym typeface="Symbol"/>
              </a:rPr>
              <a:t>прагматема/прагматический маркер (ПМ)</a:t>
            </a:r>
          </a:p>
          <a:p>
            <a:pPr lvl="1"/>
            <a:endParaRPr lang="ru-RU" b="1" dirty="0">
              <a:sym typeface="Symbol"/>
            </a:endParaRPr>
          </a:p>
          <a:p>
            <a:r>
              <a:rPr lang="ru-RU" sz="2600" dirty="0" smtClean="0"/>
              <a:t>Хезитация</a:t>
            </a:r>
            <a:endParaRPr lang="ru-RU" sz="2600" dirty="0" smtClean="0"/>
          </a:p>
          <a:p>
            <a:r>
              <a:rPr lang="ru-RU" sz="2600" dirty="0" smtClean="0"/>
              <a:t>Метакоммуникация</a:t>
            </a:r>
          </a:p>
          <a:p>
            <a:r>
              <a:rPr lang="ru-RU" sz="2600" dirty="0" smtClean="0"/>
              <a:t>Редукция</a:t>
            </a:r>
          </a:p>
          <a:p>
            <a:r>
              <a:rPr lang="ru-RU" sz="2600" dirty="0" smtClean="0"/>
              <a:t>Редупликация</a:t>
            </a:r>
          </a:p>
          <a:p>
            <a:r>
              <a:rPr lang="ru-RU" sz="2600" dirty="0" err="1" smtClean="0"/>
              <a:t>Ресемантизация</a:t>
            </a:r>
            <a:endParaRPr lang="ru-RU" sz="2600" dirty="0" smtClean="0"/>
          </a:p>
          <a:p>
            <a:r>
              <a:rPr lang="ru-RU" sz="2600" dirty="0" smtClean="0"/>
              <a:t>Десемантизация</a:t>
            </a:r>
          </a:p>
          <a:p>
            <a:r>
              <a:rPr lang="ru-RU" sz="2600" dirty="0" smtClean="0"/>
              <a:t>Грамматикализация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929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82168" cy="5760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Прагматема/ПМ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10160" cy="5688632"/>
          </a:xfrm>
        </p:spPr>
        <p:txBody>
          <a:bodyPr>
            <a:normAutofit/>
          </a:bodyPr>
          <a:lstStyle/>
          <a:p>
            <a:r>
              <a:rPr lang="ru-RU" sz="4000" dirty="0" smtClean="0"/>
              <a:t>условно-речевая </a:t>
            </a:r>
            <a:r>
              <a:rPr lang="ru-RU" sz="4000" dirty="0"/>
              <a:t>(</a:t>
            </a:r>
            <a:r>
              <a:rPr lang="ru-RU" sz="4000" dirty="0" smtClean="0"/>
              <a:t>коммуникативно-прагматическая) функциональная единица </a:t>
            </a:r>
            <a:r>
              <a:rPr lang="ru-RU" sz="4000" dirty="0" smtClean="0"/>
              <a:t>устного дискурса, </a:t>
            </a:r>
            <a:r>
              <a:rPr lang="ru-RU" sz="4000" dirty="0" smtClean="0"/>
              <a:t>которая </a:t>
            </a:r>
            <a:r>
              <a:rPr lang="ru-RU" sz="4000" dirty="0"/>
              <a:t>в ряде своих </a:t>
            </a:r>
            <a:r>
              <a:rPr lang="ru-RU" sz="4000" b="1" dirty="0"/>
              <a:t>употреблений</a:t>
            </a:r>
            <a:r>
              <a:rPr lang="ru-RU" sz="4000" dirty="0"/>
              <a:t> в </a:t>
            </a:r>
            <a:r>
              <a:rPr lang="ru-RU" sz="4000" b="1" dirty="0"/>
              <a:t>повседневной речи</a:t>
            </a:r>
            <a:r>
              <a:rPr lang="ru-RU" sz="4000" dirty="0"/>
              <a:t> </a:t>
            </a:r>
            <a:r>
              <a:rPr lang="ru-RU" sz="4000" dirty="0" smtClean="0"/>
              <a:t>утрачивает </a:t>
            </a:r>
            <a:r>
              <a:rPr lang="ru-RU" sz="4000" dirty="0"/>
              <a:t>(полностью или частично) </a:t>
            </a:r>
            <a:r>
              <a:rPr lang="ru-RU" sz="4000" dirty="0" smtClean="0"/>
              <a:t>исходное лексическое </a:t>
            </a:r>
            <a:r>
              <a:rPr lang="ru-RU" sz="4000" dirty="0"/>
              <a:t>и/или грамматическое значение и </a:t>
            </a:r>
            <a:r>
              <a:rPr lang="ru-RU" sz="4000" dirty="0" smtClean="0"/>
              <a:t>приобретает </a:t>
            </a:r>
            <a:r>
              <a:rPr lang="ru-RU" sz="4000" dirty="0" smtClean="0"/>
              <a:t>прагматическое (функцию).</a:t>
            </a:r>
            <a:endParaRPr lang="ru-RU" sz="4000" dirty="0" smtClean="0"/>
          </a:p>
        </p:txBody>
      </p:sp>
    </p:spTree>
    <p:extLst>
      <p:ext uri="{BB962C8B-B14F-4D97-AF65-F5344CB8AC3E}">
        <p14:creationId xmlns:p14="http://schemas.microsoft.com/office/powerpoint/2010/main" val="45234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116632"/>
            <a:ext cx="7498080" cy="57606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ПМ ≠ ДМ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692696"/>
            <a:ext cx="8784976" cy="5832648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ДМ</a:t>
            </a:r>
            <a:r>
              <a:rPr lang="ru-RU" dirty="0"/>
              <a:t> (</a:t>
            </a:r>
            <a:r>
              <a:rPr lang="ru-RU" i="1" dirty="0">
                <a:solidFill>
                  <a:srgbClr val="FF0000"/>
                </a:solidFill>
              </a:rPr>
              <a:t>с трудом, в самом деле, прямо, почти, кстати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и под.) </a:t>
            </a:r>
            <a:r>
              <a:rPr lang="ru-RU" dirty="0" smtClean="0"/>
              <a:t>- </a:t>
            </a:r>
            <a:r>
              <a:rPr lang="ru-RU" dirty="0"/>
              <a:t>в любой речи, как устной, так и </a:t>
            </a:r>
            <a:r>
              <a:rPr lang="ru-RU" dirty="0" smtClean="0"/>
              <a:t>письменной.</a:t>
            </a:r>
          </a:p>
          <a:p>
            <a:r>
              <a:rPr lang="ru-RU" b="1" dirty="0" smtClean="0"/>
              <a:t>ПМ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i="1" dirty="0">
                <a:solidFill>
                  <a:srgbClr val="FF0000"/>
                </a:solidFill>
              </a:rPr>
              <a:t>это самое, ну вот, как его (её, их), скажем так, значит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и под.) </a:t>
            </a:r>
            <a:r>
              <a:rPr lang="ru-RU" dirty="0" smtClean="0"/>
              <a:t>–исключительно в устной </a:t>
            </a:r>
            <a:r>
              <a:rPr lang="ru-RU" dirty="0"/>
              <a:t>речи или её </a:t>
            </a:r>
            <a:r>
              <a:rPr lang="ru-RU" dirty="0" smtClean="0"/>
              <a:t>стилизациях </a:t>
            </a:r>
            <a:r>
              <a:rPr lang="ru-RU" dirty="0"/>
              <a:t>в письменном </a:t>
            </a:r>
            <a:r>
              <a:rPr lang="ru-RU" dirty="0" smtClean="0"/>
              <a:t>тексте.</a:t>
            </a:r>
          </a:p>
          <a:p>
            <a:endParaRPr lang="ru-RU" dirty="0"/>
          </a:p>
          <a:p>
            <a:r>
              <a:rPr lang="ru-RU" b="1" dirty="0"/>
              <a:t>ДМ</a:t>
            </a:r>
            <a:r>
              <a:rPr lang="ru-RU" dirty="0"/>
              <a:t> порождаются </a:t>
            </a:r>
            <a:r>
              <a:rPr lang="ru-RU" dirty="0" smtClean="0"/>
              <a:t>обдуманно </a:t>
            </a:r>
            <a:r>
              <a:rPr lang="ru-RU" dirty="0"/>
              <a:t>и сознательно, </a:t>
            </a:r>
            <a:r>
              <a:rPr lang="ru-RU" dirty="0" smtClean="0"/>
              <a:t>это полноценные единицы дискурса, </a:t>
            </a:r>
            <a:r>
              <a:rPr lang="ru-RU" dirty="0"/>
              <a:t>принимают участие в формировании его содержательной структуры.</a:t>
            </a:r>
          </a:p>
          <a:p>
            <a:r>
              <a:rPr lang="ru-RU" b="1" dirty="0"/>
              <a:t>ПМ</a:t>
            </a:r>
            <a:r>
              <a:rPr lang="ru-RU" dirty="0"/>
              <a:t> порождаются неосознанно, на уровне речевых автоматизмов, практически не контролируются говорящим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265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62074"/>
          </a:xfrm>
        </p:spPr>
        <p:txBody>
          <a:bodyPr>
            <a:normAutofit fontScale="90000"/>
          </a:bodyPr>
          <a:lstStyle/>
          <a:p>
            <a:r>
              <a:rPr lang="ru-RU" dirty="0"/>
              <a:t>ПМ ≠ ДМ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08720"/>
            <a:ext cx="8754176" cy="5544616"/>
          </a:xfrm>
        </p:spPr>
        <p:txBody>
          <a:bodyPr>
            <a:normAutofit/>
          </a:bodyPr>
          <a:lstStyle/>
          <a:p>
            <a:r>
              <a:rPr lang="ru-RU" sz="4000" b="1" dirty="0"/>
              <a:t>ДМ</a:t>
            </a:r>
            <a:r>
              <a:rPr lang="ru-RU" sz="4000" dirty="0"/>
              <a:t> обладают и лексическим, и грамматическим </a:t>
            </a:r>
            <a:r>
              <a:rPr lang="ru-RU" sz="4000" dirty="0" smtClean="0"/>
              <a:t>значением.</a:t>
            </a:r>
          </a:p>
          <a:p>
            <a:r>
              <a:rPr lang="ru-RU" sz="4000" b="1" dirty="0" smtClean="0"/>
              <a:t>ПМ </a:t>
            </a:r>
            <a:r>
              <a:rPr lang="ru-RU" sz="4000" dirty="0" smtClean="0"/>
              <a:t>-</a:t>
            </a:r>
            <a:r>
              <a:rPr lang="ru-RU" sz="4000" b="1" dirty="0" smtClean="0"/>
              <a:t> </a:t>
            </a:r>
            <a:r>
              <a:rPr lang="ru-RU" sz="4000" dirty="0" smtClean="0"/>
              <a:t>лексическое </a:t>
            </a:r>
            <a:r>
              <a:rPr lang="ru-RU" sz="4000" dirty="0"/>
              <a:t>значение </a:t>
            </a:r>
            <a:r>
              <a:rPr lang="ru-RU" sz="4000" dirty="0" smtClean="0"/>
              <a:t>либо отсутствует, </a:t>
            </a:r>
            <a:r>
              <a:rPr lang="ru-RU" sz="4000" dirty="0"/>
              <a:t>либо </a:t>
            </a:r>
            <a:r>
              <a:rPr lang="ru-RU" sz="4000" dirty="0" smtClean="0"/>
              <a:t>ослаблено</a:t>
            </a:r>
            <a:r>
              <a:rPr lang="ru-RU" sz="4000" dirty="0"/>
              <a:t>. Грамматическое значение </a:t>
            </a:r>
            <a:r>
              <a:rPr lang="ru-RU" sz="4000" dirty="0" smtClean="0"/>
              <a:t>- на </a:t>
            </a:r>
            <a:r>
              <a:rPr lang="ru-RU" sz="4000" dirty="0"/>
              <a:t>уровне «атавизмов</a:t>
            </a:r>
            <a:r>
              <a:rPr lang="ru-RU" sz="4000" dirty="0" smtClean="0"/>
              <a:t>».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661718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706090"/>
          </a:xfrm>
        </p:spPr>
        <p:txBody>
          <a:bodyPr>
            <a:normAutofit fontScale="90000"/>
          </a:bodyPr>
          <a:lstStyle/>
          <a:p>
            <a:r>
              <a:rPr lang="ru-RU" dirty="0"/>
              <a:t>ПМ ≠ ДМ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8250120" cy="5328592"/>
          </a:xfrm>
        </p:spPr>
        <p:txBody>
          <a:bodyPr>
            <a:normAutofit/>
          </a:bodyPr>
          <a:lstStyle/>
          <a:p>
            <a:r>
              <a:rPr lang="ru-RU" b="1" dirty="0"/>
              <a:t>ДМ</a:t>
            </a:r>
            <a:r>
              <a:rPr lang="ru-RU" dirty="0"/>
              <a:t> выражают сознательное отношение говорящего к предмету </a:t>
            </a:r>
            <a:r>
              <a:rPr lang="ru-RU" dirty="0" smtClean="0"/>
              <a:t>речи.</a:t>
            </a:r>
          </a:p>
          <a:p>
            <a:r>
              <a:rPr lang="ru-RU" b="1" dirty="0" smtClean="0"/>
              <a:t>ПМ</a:t>
            </a:r>
            <a:r>
              <a:rPr lang="ru-RU" dirty="0" smtClean="0"/>
              <a:t> </a:t>
            </a:r>
            <a:r>
              <a:rPr lang="ru-RU" dirty="0"/>
              <a:t>вербализуют отношение говорящего лишь к процессу </a:t>
            </a:r>
            <a:r>
              <a:rPr lang="ru-RU" dirty="0" smtClean="0"/>
              <a:t>речепорождения.</a:t>
            </a:r>
          </a:p>
          <a:p>
            <a:endParaRPr lang="ru-RU" dirty="0"/>
          </a:p>
          <a:p>
            <a:r>
              <a:rPr lang="ru-RU" b="1" dirty="0"/>
              <a:t>ДМ</a:t>
            </a:r>
            <a:r>
              <a:rPr lang="ru-RU" dirty="0"/>
              <a:t> фиксируются всеми словарями русского языка,</a:t>
            </a:r>
          </a:p>
          <a:p>
            <a:r>
              <a:rPr lang="ru-RU" b="1" dirty="0"/>
              <a:t>ПМ</a:t>
            </a:r>
            <a:r>
              <a:rPr lang="ru-RU" dirty="0"/>
              <a:t> находятся вне лексикографической фиксации и за рамками лингводидактики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2845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1135</TotalTime>
  <Words>752</Words>
  <Application>Microsoft Office PowerPoint</Application>
  <PresentationFormat>Экран (4:3)</PresentationFormat>
  <Paragraphs>85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КОРОЛЯ ДЕЛАЕТ СВИТА:  О ДОПОЛНИТЕЛЬНЫХ УСЛОВИЯХ ПРАГМАТИКАЛИЗАЦИИ ЯЗЫКОВЫХ ЕДИНИЦ В ПОВСЕДНЕВНОЙ РЕЧИ</vt:lpstr>
      <vt:lpstr>Преимущества корпусных исследований</vt:lpstr>
      <vt:lpstr>Основной источник материала для исследования</vt:lpstr>
      <vt:lpstr>ОРД сегодня</vt:lpstr>
      <vt:lpstr>Один из активных процессов в устной повседневной речи</vt:lpstr>
      <vt:lpstr>Прагматема/ПМ</vt:lpstr>
      <vt:lpstr>ПМ ≠ ДМ</vt:lpstr>
      <vt:lpstr>ПМ ≠ ДМ</vt:lpstr>
      <vt:lpstr>ПМ ≠ ДМ</vt:lpstr>
      <vt:lpstr>Другие проблемы аннотирования ПМ в корпусном материале</vt:lpstr>
      <vt:lpstr>Примеры зависимости от контекста</vt:lpstr>
      <vt:lpstr>Главное дополнительное условие прагматикализации – «хезитационный контекст» фразы</vt:lpstr>
      <vt:lpstr>Влияние контекста важно не только для ПМ</vt:lpstr>
      <vt:lpstr>КОРОЛЯ ДЕЛАЕТ  (ИГРАЕТ) СВИТА</vt:lpstr>
      <vt:lpstr>В отсутствии «свиты»</vt:lpstr>
      <vt:lpstr>В качестве выводов: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КОРОЛЯ ДЕЛАЕТ СВИТА:  О ДОПОЛНИТЕЛЬНЫХ УСЛОВИЯХ ПРАГМАТИКАЛИЗАЦИИ ЯЗЫКОВЫХ ЕДИНИЦ В ПОВСЕДНЕВНОЙ РЕЧИ</dc:title>
  <dc:creator>Наталья</dc:creator>
  <cp:lastModifiedBy>User</cp:lastModifiedBy>
  <cp:revision>66</cp:revision>
  <dcterms:created xsi:type="dcterms:W3CDTF">2019-06-20T04:17:21Z</dcterms:created>
  <dcterms:modified xsi:type="dcterms:W3CDTF">2019-06-23T13:44:35Z</dcterms:modified>
</cp:coreProperties>
</file>