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31" r:id="rId2"/>
    <p:sldId id="414" r:id="rId3"/>
    <p:sldId id="261" r:id="rId4"/>
    <p:sldId id="308" r:id="rId5"/>
    <p:sldId id="413" r:id="rId6"/>
    <p:sldId id="419" r:id="rId7"/>
    <p:sldId id="344" r:id="rId8"/>
    <p:sldId id="433" r:id="rId9"/>
    <p:sldId id="259" r:id="rId10"/>
    <p:sldId id="410" r:id="rId11"/>
  </p:sldIdLst>
  <p:sldSz cx="9144000" cy="6858000" type="screen4x3"/>
  <p:notesSz cx="6811963" cy="9945688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" initials="Д" lastIdx="9" clrIdx="0">
    <p:extLst>
      <p:ext uri="{19B8F6BF-5375-455C-9EA6-DF929625EA0E}">
        <p15:presenceInfo xmlns:p15="http://schemas.microsoft.com/office/powerpoint/2012/main" userId="662b81a822e2ba12" providerId="Windows Live"/>
      </p:ext>
    </p:extLst>
  </p:cmAuthor>
  <p:cmAuthor id="2" name="Nureeva, Alsu {MWJF~Moscow}" initials="NA{" lastIdx="10" clrIdx="1">
    <p:extLst>
      <p:ext uri="{19B8F6BF-5375-455C-9EA6-DF929625EA0E}">
        <p15:presenceInfo xmlns:p15="http://schemas.microsoft.com/office/powerpoint/2012/main" userId="Nureeva, Alsu {MWJF~Moscow}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67F"/>
    <a:srgbClr val="FF3300"/>
    <a:srgbClr val="957337"/>
    <a:srgbClr val="F8F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>
      <p:cViewPr varScale="1">
        <p:scale>
          <a:sx n="114" d="100"/>
          <a:sy n="114" d="100"/>
        </p:scale>
        <p:origin x="2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208" y="5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Рис!$B$63</c:f>
              <c:strCache>
                <c:ptCount val="1"/>
                <c:pt idx="0">
                  <c:v>Number of INN</c:v>
                </c:pt>
              </c:strCache>
            </c:strRef>
          </c:tx>
          <c:val>
            <c:numRef>
              <c:f>Рис!$C$63:$M$63</c:f>
              <c:numCache>
                <c:formatCode>General</c:formatCode>
                <c:ptCount val="11"/>
                <c:pt idx="0">
                  <c:v>9.5238095238095237</c:v>
                </c:pt>
                <c:pt idx="1">
                  <c:v>38.095238095238095</c:v>
                </c:pt>
                <c:pt idx="2">
                  <c:v>42.857142857142854</c:v>
                </c:pt>
                <c:pt idx="3">
                  <c:v>52.380952380952387</c:v>
                </c:pt>
                <c:pt idx="4">
                  <c:v>66.666666666666657</c:v>
                </c:pt>
                <c:pt idx="5">
                  <c:v>80.952380952380949</c:v>
                </c:pt>
                <c:pt idx="6">
                  <c:v>85.714285714285708</c:v>
                </c:pt>
                <c:pt idx="7">
                  <c:v>90.476190476190482</c:v>
                </c:pt>
                <c:pt idx="8">
                  <c:v>95.238095238095227</c:v>
                </c:pt>
                <c:pt idx="9">
                  <c:v>95.238095238095227</c:v>
                </c:pt>
                <c:pt idx="10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55-4018-BCD9-41256DB83C65}"/>
            </c:ext>
          </c:extLst>
        </c:ser>
        <c:ser>
          <c:idx val="1"/>
          <c:order val="1"/>
          <c:tx>
            <c:strRef>
              <c:f>Рис!$B$64</c:f>
              <c:strCache>
                <c:ptCount val="1"/>
                <c:pt idx="0">
                  <c:v>Mortality during first year</c:v>
                </c:pt>
              </c:strCache>
            </c:strRef>
          </c:tx>
          <c:val>
            <c:numRef>
              <c:f>Рис!$C$64:$M$64</c:f>
              <c:numCache>
                <c:formatCode>General</c:formatCode>
                <c:ptCount val="11"/>
                <c:pt idx="0">
                  <c:v>100</c:v>
                </c:pt>
                <c:pt idx="1">
                  <c:v>98.141163793103459</c:v>
                </c:pt>
                <c:pt idx="2">
                  <c:v>98.410560344827587</c:v>
                </c:pt>
                <c:pt idx="3">
                  <c:v>97.46767241379311</c:v>
                </c:pt>
                <c:pt idx="4">
                  <c:v>97.629310344827601</c:v>
                </c:pt>
                <c:pt idx="5">
                  <c:v>97.41379310344827</c:v>
                </c:pt>
                <c:pt idx="6">
                  <c:v>95.043103448275872</c:v>
                </c:pt>
                <c:pt idx="7">
                  <c:v>93.884698275862078</c:v>
                </c:pt>
                <c:pt idx="8">
                  <c:v>93.99245689655173</c:v>
                </c:pt>
                <c:pt idx="9">
                  <c:v>93.15732758620689</c:v>
                </c:pt>
                <c:pt idx="10">
                  <c:v>94.369612068965523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D55-4018-BCD9-41256DB83C65}"/>
            </c:ext>
          </c:extLst>
        </c:ser>
        <c:ser>
          <c:idx val="2"/>
          <c:order val="2"/>
          <c:tx>
            <c:strRef>
              <c:f>Рис!$B$65</c:f>
              <c:strCache>
                <c:ptCount val="1"/>
                <c:pt idx="0">
                  <c:v>The cumulative risk of dying</c:v>
                </c:pt>
              </c:strCache>
            </c:strRef>
          </c:tx>
          <c:val>
            <c:numRef>
              <c:f>Рис!$C$65:$M$65</c:f>
              <c:numCache>
                <c:formatCode>General</c:formatCode>
                <c:ptCount val="11"/>
                <c:pt idx="0">
                  <c:v>100</c:v>
                </c:pt>
                <c:pt idx="1">
                  <c:v>96.763754045307465</c:v>
                </c:pt>
                <c:pt idx="2">
                  <c:v>96.116504854368941</c:v>
                </c:pt>
                <c:pt idx="3">
                  <c:v>93.851132686084142</c:v>
                </c:pt>
                <c:pt idx="4">
                  <c:v>94.174757281553411</c:v>
                </c:pt>
                <c:pt idx="5">
                  <c:v>93.203883495145632</c:v>
                </c:pt>
                <c:pt idx="6">
                  <c:v>88.349514563106794</c:v>
                </c:pt>
                <c:pt idx="7">
                  <c:v>86.407766990291265</c:v>
                </c:pt>
                <c:pt idx="8">
                  <c:v>86.407766990291265</c:v>
                </c:pt>
                <c:pt idx="9">
                  <c:v>84.466019417475721</c:v>
                </c:pt>
                <c:pt idx="10">
                  <c:v>84.78964401294499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D55-4018-BCD9-41256DB83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31760"/>
        <c:axId val="206829016"/>
      </c:lineChart>
      <c:catAx>
        <c:axId val="206831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6829016"/>
        <c:crosses val="autoZero"/>
        <c:auto val="1"/>
        <c:lblAlgn val="ctr"/>
        <c:lblOffset val="100"/>
        <c:noMultiLvlLbl val="0"/>
      </c:catAx>
      <c:valAx>
        <c:axId val="206829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6831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Лист4!$G$329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Лист4!$F$330:$F$340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Лист4!$G$330:$G$340</c:f>
              <c:numCache>
                <c:formatCode>General</c:formatCode>
                <c:ptCount val="11"/>
                <c:pt idx="0">
                  <c:v>75</c:v>
                </c:pt>
                <c:pt idx="1">
                  <c:v>50</c:v>
                </c:pt>
                <c:pt idx="2">
                  <c:v>22</c:v>
                </c:pt>
                <c:pt idx="3">
                  <c:v>9</c:v>
                </c:pt>
                <c:pt idx="4">
                  <c:v>6</c:v>
                </c:pt>
                <c:pt idx="5">
                  <c:v>9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2F-420B-AF5F-442B7CADD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613240"/>
        <c:axId val="208613632"/>
      </c:barChart>
      <c:catAx>
        <c:axId val="20861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613632"/>
        <c:crosses val="autoZero"/>
        <c:auto val="1"/>
        <c:lblAlgn val="ctr"/>
        <c:lblOffset val="100"/>
        <c:noMultiLvlLbl val="0"/>
      </c:catAx>
      <c:valAx>
        <c:axId val="20861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61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Лист4!$I$362</c:f>
              <c:strCache>
                <c:ptCount val="1"/>
                <c:pt idx="0">
                  <c:v>% Countries with HTA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Лист4!$H$363:$H$373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Лист4!$I$363:$I$373</c:f>
              <c:numCache>
                <c:formatCode>General</c:formatCode>
                <c:ptCount val="11"/>
                <c:pt idx="0">
                  <c:v>0</c:v>
                </c:pt>
                <c:pt idx="1">
                  <c:v>32</c:v>
                </c:pt>
                <c:pt idx="2">
                  <c:v>50</c:v>
                </c:pt>
                <c:pt idx="3">
                  <c:v>67</c:v>
                </c:pt>
                <c:pt idx="4">
                  <c:v>67</c:v>
                </c:pt>
                <c:pt idx="5">
                  <c:v>89</c:v>
                </c:pt>
                <c:pt idx="6">
                  <c:v>50</c:v>
                </c:pt>
                <c:pt idx="7">
                  <c:v>100</c:v>
                </c:pt>
                <c:pt idx="8">
                  <c:v>100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2B-4EA8-A212-D2508B72D5BF}"/>
            </c:ext>
          </c:extLst>
        </c:ser>
        <c:ser>
          <c:idx val="1"/>
          <c:order val="1"/>
          <c:tx>
            <c:strRef>
              <c:f>Лист4!$J$362</c:f>
              <c:strCache>
                <c:ptCount val="1"/>
                <c:pt idx="0">
                  <c:v>% additional HTA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Лист4!$H$363:$H$373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Лист4!$J$363:$J$373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67</c:v>
                </c:pt>
                <c:pt idx="4">
                  <c:v>133</c:v>
                </c:pt>
                <c:pt idx="5">
                  <c:v>156</c:v>
                </c:pt>
                <c:pt idx="6">
                  <c:v>50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2B-4EA8-A212-D2508B72D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14416"/>
        <c:axId val="208614808"/>
      </c:barChart>
      <c:catAx>
        <c:axId val="20861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614808"/>
        <c:crosses val="autoZero"/>
        <c:auto val="1"/>
        <c:lblAlgn val="ctr"/>
        <c:lblOffset val="100"/>
        <c:noMultiLvlLbl val="0"/>
      </c:catAx>
      <c:valAx>
        <c:axId val="208614808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61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Лист1!$C$4:$C$7</c:f>
              <c:numCache>
                <c:formatCode>General</c:formatCode>
                <c:ptCount val="4"/>
                <c:pt idx="0">
                  <c:v>1990</c:v>
                </c:pt>
                <c:pt idx="1">
                  <c:v>2003</c:v>
                </c:pt>
                <c:pt idx="2">
                  <c:v>2004</c:v>
                </c:pt>
                <c:pt idx="3">
                  <c:v>2015</c:v>
                </c:pt>
              </c:numCache>
            </c:numRef>
          </c:xVal>
          <c:yVal>
            <c:numRef>
              <c:f>Лист1!$D$4:$D$7</c:f>
              <c:numCache>
                <c:formatCode>General</c:formatCode>
                <c:ptCount val="4"/>
                <c:pt idx="0">
                  <c:v>5.4</c:v>
                </c:pt>
                <c:pt idx="1">
                  <c:v>15.4</c:v>
                </c:pt>
                <c:pt idx="2">
                  <c:v>14.9</c:v>
                </c:pt>
                <c:pt idx="3">
                  <c:v>17.8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29-47E1-A748-7FE8C0598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15592"/>
        <c:axId val="209908944"/>
      </c:scatterChart>
      <c:valAx>
        <c:axId val="208615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908944"/>
        <c:crosses val="autoZero"/>
        <c:crossBetween val="midCat"/>
      </c:valAx>
      <c:valAx>
        <c:axId val="20990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615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B5EAD-7AF4-4757-8E3B-AFF26B232CE3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6BE76-4B09-46BC-8305-E6A60E41B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06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25F84-7794-497A-A41F-898BBC6FFE20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8EFDF-A536-47C5-9985-E01112DD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рисунке представлена динамика показателей смертности от рака молочной железы – смертность в первый год после постановки диагноза и кумулятивный риск умереть от заболевания и</a:t>
            </a:r>
          </a:p>
          <a:p>
            <a:endParaRPr lang="ru-RU" dirty="0"/>
          </a:p>
          <a:p>
            <a:r>
              <a:rPr lang="ru-RU" dirty="0"/>
              <a:t>Динамика Количества новых лекарственных средств (МНН, т.е. новых формул) для лечения этого заболевания.</a:t>
            </a:r>
          </a:p>
          <a:p>
            <a:endParaRPr lang="ru-RU" dirty="0"/>
          </a:p>
          <a:p>
            <a:r>
              <a:rPr lang="ru-RU" dirty="0"/>
              <a:t>Не вдаваясь в механизмы, почему так получилось, мы видим, что имеется обратная зависимость – чем больше инновационных препаратов доступно для лечения заболевания, тем ниже показатели смертности, а значит лучше общественное здоровье.</a:t>
            </a:r>
          </a:p>
          <a:p>
            <a:endParaRPr lang="ru-RU" dirty="0"/>
          </a:p>
          <a:p>
            <a:r>
              <a:rPr lang="ru-RU" dirty="0"/>
              <a:t>Рак молочной железы – это только одни пример.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8EFDF-A536-47C5-9985-E01112DDA5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1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посмотрели все онкологические заболевания, в соответствии с международной классификацией болезней МКБ-10 и количество новых формул, появившихся на рынке для лечения этих заболеваний в течение 10 лет.</a:t>
            </a:r>
          </a:p>
          <a:p>
            <a:endParaRPr lang="ru-RU" dirty="0"/>
          </a:p>
          <a:p>
            <a:r>
              <a:rPr lang="ru-RU" dirty="0"/>
              <a:t>Что интересно, во всех случаях мы имеем статистически достоверную обратную линейную корреляция Пирсона:</a:t>
            </a:r>
          </a:p>
          <a:p>
            <a:endParaRPr lang="ru-RU" dirty="0"/>
          </a:p>
          <a:p>
            <a:r>
              <a:rPr lang="ru-RU" dirty="0"/>
              <a:t>Чем больше новых возможностей для лечения, тем лучше показатели здоровья.</a:t>
            </a:r>
          </a:p>
          <a:p>
            <a:endParaRPr lang="ru-RU" dirty="0"/>
          </a:p>
          <a:p>
            <a:r>
              <a:rPr lang="ru-RU" dirty="0"/>
              <a:t>Вроде как очевидная истина,  но теперь – доказана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8EFDF-A536-47C5-9985-E01112DDA5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1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Ха</a:t>
            </a:r>
            <a:r>
              <a:rPr lang="en-US" dirty="0"/>
              <a:t>h</a:t>
            </a:r>
            <a:r>
              <a:rPr lang="ru-RU" dirty="0" err="1"/>
              <a:t>актеристики</a:t>
            </a:r>
            <a:r>
              <a:rPr lang="ru-RU" dirty="0"/>
              <a:t> стран с доходом от 5 до 20 </a:t>
            </a:r>
            <a:r>
              <a:rPr lang="en-US" dirty="0"/>
              <a:t>USD per capita </a:t>
            </a:r>
          </a:p>
          <a:p>
            <a:endParaRPr lang="en-US" dirty="0"/>
          </a:p>
          <a:p>
            <a:r>
              <a:rPr lang="ru-RU" dirty="0"/>
              <a:t>Недостаточный опыт в проведении ОТЗ, недостаточное количество специалистов, владеющих методологией и способных использовать результаты в практике здравоохранения.</a:t>
            </a:r>
          </a:p>
          <a:p>
            <a:endParaRPr lang="ru-RU" dirty="0"/>
          </a:p>
          <a:p>
            <a:r>
              <a:rPr lang="ru-RU" dirty="0"/>
              <a:t>Слабая информационная инфраструктура, включающая как получение фактических данных о заболеваемости и смертности, так и обеспечивающая доказательную базу управленческих решений на основе международного опыта и клинических рекомендаций.</a:t>
            </a:r>
          </a:p>
          <a:p>
            <a:endParaRPr lang="ru-RU" dirty="0"/>
          </a:p>
          <a:p>
            <a:r>
              <a:rPr lang="ru-RU" dirty="0"/>
              <a:t>Фрагментированные системы здравоохранения, затрудняющие формирование единого подхода на основе единых критериев оценки эффективности здравоохранения и качества медицинской помощи. </a:t>
            </a:r>
          </a:p>
          <a:p>
            <a:endParaRPr lang="ru-RU" dirty="0"/>
          </a:p>
          <a:p>
            <a:r>
              <a:rPr lang="ru-RU" dirty="0"/>
              <a:t>Особенности финансирования и национальные законодательства, избыточно жестко регулирующего возможность финансирования медицинских технологий по критериям, отличным от экономии бюджета.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EFDF-A536-47C5-9985-E01112DDA5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3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5294" y="8685706"/>
            <a:ext cx="2971107" cy="456835"/>
          </a:xfrm>
          <a:prstGeom prst="rect">
            <a:avLst/>
          </a:prstGeom>
        </p:spPr>
        <p:txBody>
          <a:bodyPr/>
          <a:lstStyle/>
          <a:p>
            <a:fld id="{8C38EFDF-A536-47C5-9985-E01112DDA5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3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исходно преобладали философские рассуждения о том, что такое хорошо и что такое плохо, то с развитием биоэтики все более заметны стали практические результаты. При этом большая часть практических результатов была выражена в цифрах, т.е. информация стала все больше носить конкретный прикладной характер.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C63F5-31BA-4212-9ED3-F11B973A18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245FD-3B69-4418-A1D6-C8A6933A69AC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0C76-0444-4FD6-B260-4753CB21F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1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245FD-3B69-4418-A1D6-C8A6933A69AC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0C76-0444-4FD6-B260-4753CB21F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245FD-3B69-4418-A1D6-C8A6933A69AC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0C76-0444-4FD6-B260-4753CB21F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8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BAB51-041E-472C-A84F-3F340437B46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3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245FD-3B69-4418-A1D6-C8A6933A69AC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0C76-0444-4FD6-B260-4753CB21F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8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245FD-3B69-4418-A1D6-C8A6933A69AC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0C76-0444-4FD6-B260-4753CB21F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245FD-3B69-4418-A1D6-C8A6933A69AC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0C76-0444-4FD6-B260-4753CB21F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7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245FD-3B69-4418-A1D6-C8A6933A69AC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0C76-0444-4FD6-B260-4753CB21F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5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245FD-3B69-4418-A1D6-C8A6933A69AC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0C76-0444-4FD6-B260-4753CB21F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245FD-3B69-4418-A1D6-C8A6933A69AC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0C76-0444-4FD6-B260-4753CB21F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1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245FD-3B69-4418-A1D6-C8A6933A69AC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0C76-0444-4FD6-B260-4753CB21F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5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245FD-3B69-4418-A1D6-C8A6933A69AC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0C76-0444-4FD6-B260-4753CB21F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9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245FD-3B69-4418-A1D6-C8A6933A69AC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0C76-0444-4FD6-B260-4753CB21F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6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786FA9-9610-4CC2-95F0-E670EC7F5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0"/>
            <a:ext cx="14576027" cy="7128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068685-BD53-4BD4-98E6-1134840AEC66}"/>
              </a:ext>
            </a:extLst>
          </p:cNvPr>
          <p:cNvSpPr txBox="1"/>
          <p:nvPr/>
        </p:nvSpPr>
        <p:spPr>
          <a:xfrm>
            <a:off x="-66675" y="116632"/>
            <a:ext cx="931919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Биоэтика как инструмент достижения социального равновесия при смене парадигмы взаимоотношения врача и пациента в условиях информационной революции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Мешков Дмитрий Олегович, д.м.н.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ИПУ им. В.А. Трапезникова РАН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68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4D69BC-55ED-49FB-9BA5-3DB71650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3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Биоэтика: направления развития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5A8F3F-E979-4207-AB38-A14635ADF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48475"/>
            <a:ext cx="8775577" cy="45775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/>
              <a:t>Трансформация биоэтики из раздела философии в практический инструмент обеспечения доказательности данных и принятия максимально эффективных решений в обеспечении общественного здоровья при наличии конфликтующих и противоречивых интересов</a:t>
            </a:r>
            <a:r>
              <a:rPr lang="en-US" sz="2000" b="1" dirty="0"/>
              <a:t> (</a:t>
            </a:r>
            <a:r>
              <a:rPr lang="ru-RU" sz="2000" b="1" dirty="0"/>
              <a:t>от мнения экспертов к науке базирующейся на доказательных данных)</a:t>
            </a:r>
          </a:p>
          <a:p>
            <a:pPr>
              <a:spcBef>
                <a:spcPts val="0"/>
              </a:spcBef>
            </a:pPr>
            <a:endParaRPr lang="ru-RU" sz="2000" b="1" dirty="0"/>
          </a:p>
          <a:p>
            <a:pPr>
              <a:spcBef>
                <a:spcPts val="0"/>
              </a:spcBef>
            </a:pPr>
            <a:r>
              <a:rPr lang="ru-RU" sz="2000" b="1" dirty="0"/>
              <a:t>Методология интеграции междисциплинарных (медицинских, социальных и экономических) факторов с целью достижения максимальной пользы для индивидуума и общества</a:t>
            </a:r>
          </a:p>
          <a:p>
            <a:pPr>
              <a:spcBef>
                <a:spcPts val="0"/>
              </a:spcBef>
            </a:pPr>
            <a:endParaRPr lang="ru-RU" sz="2000" b="1" dirty="0"/>
          </a:p>
          <a:p>
            <a:pPr>
              <a:spcBef>
                <a:spcPts val="0"/>
              </a:spcBef>
            </a:pPr>
            <a:r>
              <a:rPr lang="ru-RU" sz="2000" b="1" dirty="0"/>
              <a:t>Формализованный этап проведения экспертизы и принятия решения на всех уровнях формирования доказательных данных </a:t>
            </a:r>
          </a:p>
          <a:p>
            <a:pPr>
              <a:spcBef>
                <a:spcPts val="0"/>
              </a:spcBef>
            </a:pPr>
            <a:endParaRPr lang="ru-RU" sz="2000" b="1" dirty="0"/>
          </a:p>
          <a:p>
            <a:pPr>
              <a:spcBef>
                <a:spcPts val="0"/>
              </a:spcBef>
            </a:pPr>
            <a:r>
              <a:rPr lang="ru-RU" sz="2000" b="1" dirty="0"/>
              <a:t>Создание практических инструментов (этические комитеты и информированное согласие при КИ; </a:t>
            </a:r>
            <a:r>
              <a:rPr lang="en-US" sz="2000" b="1" dirty="0"/>
              <a:t>MCD</a:t>
            </a:r>
            <a:r>
              <a:rPr lang="ru-RU" sz="2000" b="1" dirty="0"/>
              <a:t>А, </a:t>
            </a:r>
            <a:r>
              <a:rPr lang="en-US" sz="2000" b="1" dirty="0" err="1"/>
              <a:t>HTAi</a:t>
            </a:r>
            <a:r>
              <a:rPr lang="en-US" sz="2000" b="1" dirty="0"/>
              <a:t> Core Model </a:t>
            </a:r>
            <a:r>
              <a:rPr lang="ru-RU" sz="2000" b="1" dirty="0"/>
              <a:t>при ОТЗ)</a:t>
            </a:r>
          </a:p>
          <a:p>
            <a:pPr>
              <a:spcBef>
                <a:spcPts val="0"/>
              </a:spcBef>
            </a:pPr>
            <a:endParaRPr lang="ru-RU" sz="2000" b="1" dirty="0"/>
          </a:p>
          <a:p>
            <a:pPr>
              <a:spcBef>
                <a:spcPts val="0"/>
              </a:spcBef>
            </a:pPr>
            <a:r>
              <a:rPr lang="ru-RU" sz="2000" b="1" dirty="0"/>
              <a:t>Гармонизация принципов и методологий на уровне глобального и регионального сотрудничества </a:t>
            </a:r>
          </a:p>
        </p:txBody>
      </p:sp>
    </p:spTree>
    <p:extLst>
      <p:ext uri="{BB962C8B-B14F-4D97-AF65-F5344CB8AC3E}">
        <p14:creationId xmlns:p14="http://schemas.microsoft.com/office/powerpoint/2010/main" val="299050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345998-1032-47FC-B7F1-FE75E7A5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+mn-lt"/>
              </a:rPr>
              <a:t>Информационная революция – это: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7D8857-BCE5-4DB6-BE46-D2F4725B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/>
              <a:t>Глу­бо­кие ка­че­ст­вен­ные из­ме­не­ния во всех сфе­рах жиз­не­дея­тель­но­сти об­ще­ст­ва, про­ис­хо­дя­щие в ре­зуль­та­те ши­ро­ко­го вне­дре­ния но­вых средств хра­не­ния, об­ра­бот­ки и пе­ре­да­чи ин­фор­ма­ции </a:t>
            </a:r>
            <a:r>
              <a:rPr lang="ru-RU" sz="2800" dirty="0"/>
              <a:t>(об индивидуальном и общественном здоровье, безопасности, результативности, эффективности и социальных результатах применения технологий здравоохранения);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b="1" dirty="0"/>
              <a:t>Происходит параллельно с технологической революцией </a:t>
            </a:r>
            <a:r>
              <a:rPr lang="ru-RU" sz="2800" dirty="0"/>
              <a:t>(т.е. с развитием технологий здравоохранения, включая технологии управления общественным здоровьем).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96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7710"/>
            <a:ext cx="9036496" cy="895585"/>
          </a:xfrm>
        </p:spPr>
        <p:txBody>
          <a:bodyPr anchor="t">
            <a:noAutofit/>
          </a:bodyPr>
          <a:lstStyle/>
          <a:p>
            <a:pPr algn="l">
              <a:lnSpc>
                <a:spcPts val="2300"/>
              </a:lnSpc>
            </a:pPr>
            <a:r>
              <a:rPr lang="ru-RU" sz="2600" b="1" dirty="0"/>
              <a:t>Влияние технологической революции </a:t>
            </a:r>
            <a:r>
              <a:rPr lang="ru-RU" sz="2600" i="1" dirty="0"/>
              <a:t>(новые МНН) </a:t>
            </a:r>
            <a:r>
              <a:rPr lang="ru-RU" sz="2600" b="1" dirty="0"/>
              <a:t>на результативность лечения </a:t>
            </a:r>
            <a:r>
              <a:rPr lang="ru-RU" sz="2600" i="1" dirty="0"/>
              <a:t>(снижение смертности от онкологических заболеваний) </a:t>
            </a:r>
            <a:r>
              <a:rPr lang="ru-RU" sz="2600" b="1" dirty="0"/>
              <a:t>на примере ЗНО легких в РФ (2005 – 2017 гг.)</a:t>
            </a:r>
            <a:r>
              <a:rPr lang="en-US" sz="2600" b="1" dirty="0"/>
              <a:t> </a:t>
            </a:r>
            <a:r>
              <a:rPr lang="ru-RU" sz="2600" b="1" dirty="0"/>
              <a:t>и необходимость оценки </a:t>
            </a:r>
            <a:r>
              <a:rPr lang="ru-RU" sz="2600" b="1" u="sng" dirty="0"/>
              <a:t>междисциплинарной </a:t>
            </a:r>
            <a:r>
              <a:rPr lang="ru-RU" sz="2600" b="1" dirty="0"/>
              <a:t>информации</a:t>
            </a:r>
            <a:br>
              <a:rPr lang="ru-RU" sz="2600" b="1" dirty="0"/>
            </a:br>
            <a:endParaRPr lang="ru-RU" sz="2600" i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51983" y="1552436"/>
          <a:ext cx="4983457" cy="472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8607" y="1860213"/>
            <a:ext cx="3493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504D"/>
                </a:solidFill>
              </a:rPr>
              <a:t>Смертность в первый год после постановки диагноза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5440" y="2854690"/>
            <a:ext cx="3485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9BBB59"/>
                </a:solidFill>
              </a:rPr>
              <a:t>Кумулятивный риск умереть от заболевания </a:t>
            </a:r>
            <a:r>
              <a:rPr lang="ru-RU" sz="2000" i="1" dirty="0">
                <a:solidFill>
                  <a:srgbClr val="9BBB59"/>
                </a:solidFill>
              </a:rPr>
              <a:t>(в течение периода жизни, при условии отсутствия всех прочих причин смерти)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8026" y="4807743"/>
            <a:ext cx="3493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F81BD"/>
                </a:solidFill>
              </a:rPr>
              <a:t>Количество новых зарегистрированных препаратов</a:t>
            </a:r>
            <a:r>
              <a:rPr lang="en-US" sz="2000" b="1" dirty="0">
                <a:solidFill>
                  <a:srgbClr val="4F81BD"/>
                </a:solidFill>
              </a:rPr>
              <a:t> </a:t>
            </a:r>
            <a:r>
              <a:rPr lang="ru-RU" sz="2000" b="1" dirty="0">
                <a:solidFill>
                  <a:srgbClr val="4F81BD"/>
                </a:solidFill>
              </a:rPr>
              <a:t>(МНН)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1552436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33976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24813"/>
              </p:ext>
            </p:extLst>
          </p:nvPr>
        </p:nvGraphicFramePr>
        <p:xfrm>
          <a:off x="0" y="1268760"/>
          <a:ext cx="9144001" cy="517684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79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20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15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Локализация злокачественного новообразования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Код МКБ-10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Значения коэффициента корреляции Пирсона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Смертность в первый год после постановки диагноза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Кумулятивный риск умереть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Пищевод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-0,65*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-0,69*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Желудок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-0,70*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-0,84*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Кишечник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C19-21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-0,80*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-0,73*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Трахеи, бронхи, легкое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C33, 34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-0,91*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-0,94*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Кости и соединительная ткань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C40,41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-0,86*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-0,85*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Кожа (меланома)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C43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-0,89*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Нет данных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Кожа без меланомы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C44, 46.0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-0,73*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Нет данных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Молочная железа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C50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-0,92*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-0,66*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Шейка матки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C53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-0,89*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-0,76*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Тело матки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C54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-0,71*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-0,33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Предстательная железа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C61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-0,93*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-0,93*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Мочевой пузырь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C67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-0,89*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-0,79*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Почки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C64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Нет данных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-0,75*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76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Гемопоэтическая и лимфоидная ткань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C81-85,88,90-96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-0,91*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-0,89*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200"/>
              </a:lnSpc>
              <a:spcBef>
                <a:spcPct val="0"/>
              </a:spcBef>
            </a:pPr>
            <a:r>
              <a:rPr lang="ru-RU" sz="2400" b="1" dirty="0">
                <a:latin typeface="+mj-lt"/>
                <a:ea typeface="+mj-ea"/>
                <a:cs typeface="+mj-cs"/>
              </a:rPr>
              <a:t>Коэффициент корреляции между количеством зарегистрированных ЛП для лечения онкологических заболеваний, смертностью в первый год после постановки диагноза и кумулятивным риском умереть от заболевания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6453342"/>
            <a:ext cx="5382948" cy="354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300"/>
              </a:lnSpc>
              <a:spcBef>
                <a:spcPct val="0"/>
              </a:spcBef>
            </a:pPr>
            <a:r>
              <a:rPr lang="ru-RU" sz="1200" dirty="0">
                <a:solidFill>
                  <a:schemeClr val="tx2"/>
                </a:solidFill>
              </a:rPr>
              <a:t>*- данные 2005 – 2020 год), РФ, корреляция статистически достоверна, р ≤0,05.</a:t>
            </a:r>
          </a:p>
        </p:txBody>
      </p:sp>
    </p:spTree>
    <p:extLst>
      <p:ext uri="{BB962C8B-B14F-4D97-AF65-F5344CB8AC3E}">
        <p14:creationId xmlns:p14="http://schemas.microsoft.com/office/powerpoint/2010/main" val="150768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A17F9457-C346-46DE-9CB8-74DAF73C3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186543"/>
              </p:ext>
            </p:extLst>
          </p:nvPr>
        </p:nvGraphicFramePr>
        <p:xfrm>
          <a:off x="999040" y="1140069"/>
          <a:ext cx="7456752" cy="266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9CB885AB-3F3E-4F97-AF2B-C10CF5AD9B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264248"/>
              </p:ext>
            </p:extLst>
          </p:nvPr>
        </p:nvGraphicFramePr>
        <p:xfrm>
          <a:off x="937360" y="4055219"/>
          <a:ext cx="74909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E3C6EB-A1CC-4B0B-90C9-061FEB175E12}"/>
              </a:ext>
            </a:extLst>
          </p:cNvPr>
          <p:cNvSpPr txBox="1"/>
          <p:nvPr/>
        </p:nvSpPr>
        <p:spPr>
          <a:xfrm>
            <a:off x="7240728" y="526815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Подушевой ВПП (</a:t>
            </a:r>
            <a:r>
              <a:rPr lang="en-US" sz="1400" b="1" dirty="0"/>
              <a:t>USD)</a:t>
            </a:r>
            <a:endParaRPr lang="ru-RU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B49908-AB19-4FBC-8546-BF494E87108B}"/>
              </a:ext>
            </a:extLst>
          </p:cNvPr>
          <p:cNvSpPr txBox="1"/>
          <p:nvPr/>
        </p:nvSpPr>
        <p:spPr>
          <a:xfrm>
            <a:off x="333663" y="4221088"/>
            <a:ext cx="400110" cy="17377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/>
              <a:t>% стран с ОТЗ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615B4A-2A19-4116-AEF1-B3CCE0033866}"/>
              </a:ext>
            </a:extLst>
          </p:cNvPr>
          <p:cNvSpPr txBox="1"/>
          <p:nvPr/>
        </p:nvSpPr>
        <p:spPr>
          <a:xfrm>
            <a:off x="256479" y="1340768"/>
            <a:ext cx="615553" cy="19464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/>
              <a:t>Число стран в интервале</a:t>
            </a:r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xmlns="" id="{045BF026-6348-4658-BA13-A6900BDE4E84}"/>
              </a:ext>
            </a:extLst>
          </p:cNvPr>
          <p:cNvSpPr/>
          <p:nvPr/>
        </p:nvSpPr>
        <p:spPr>
          <a:xfrm>
            <a:off x="6437459" y="3964356"/>
            <a:ext cx="2194480" cy="612648"/>
          </a:xfrm>
          <a:prstGeom prst="wedgeRoundRectCallout">
            <a:avLst>
              <a:gd name="adj1" fmla="val -110799"/>
              <a:gd name="adj2" fmla="val 711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Более одной организации ОТЗ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7805FA-D4D9-4358-8E41-64F2DBFC459C}"/>
              </a:ext>
            </a:extLst>
          </p:cNvPr>
          <p:cNvSpPr txBox="1"/>
          <p:nvPr/>
        </p:nvSpPr>
        <p:spPr>
          <a:xfrm>
            <a:off x="2411760" y="-13930"/>
            <a:ext cx="6732240" cy="2340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Влияние экономической ситуации в странах мира на использование комплексного </a:t>
            </a:r>
            <a:r>
              <a:rPr kumimoji="0" lang="ru-RU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междисциплинарного подхода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повышения общественного здоровья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(оценка технологий здравоохранения с позиций медицинских, экономических и социальных результатов) </a:t>
            </a:r>
          </a:p>
        </p:txBody>
      </p:sp>
    </p:spTree>
    <p:extLst>
      <p:ext uri="{BB962C8B-B14F-4D97-AF65-F5344CB8AC3E}">
        <p14:creationId xmlns:p14="http://schemas.microsoft.com/office/powerpoint/2010/main" val="132322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89177" y="1858016"/>
            <a:ext cx="2880320" cy="3676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7756" y="1861193"/>
            <a:ext cx="1188775" cy="36762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4838" y="1861193"/>
            <a:ext cx="659365" cy="367623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7645" y="1861193"/>
            <a:ext cx="948003" cy="3676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4403" y="5552909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Образ жизни (51%)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667" y="5606078"/>
            <a:ext cx="162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Здравоохранение (10%)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2881" y="5574068"/>
            <a:ext cx="153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Генетический 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риск (18%)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9455" y="5556525"/>
            <a:ext cx="112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Внешняя среда (21%)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73151" y="2479334"/>
            <a:ext cx="2181201" cy="1486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black"/>
                </a:solidFill>
              </a:rPr>
              <a:t>Министерство образования и науки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560" y="2299331"/>
            <a:ext cx="1995872" cy="1486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black"/>
                </a:solidFill>
              </a:rPr>
              <a:t>Министерство здравоохранения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08512" y="3079943"/>
            <a:ext cx="2952329" cy="1574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black"/>
                </a:solidFill>
              </a:rPr>
              <a:t>Министерство природных ресурсов и экологии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77580" y="3305471"/>
            <a:ext cx="3054661" cy="1411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black"/>
                </a:solidFill>
              </a:rPr>
              <a:t>Министерство промышленности и торговли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39682" y="3699311"/>
            <a:ext cx="2684445" cy="1260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black"/>
                </a:solidFill>
              </a:rPr>
              <a:t>Министерство сельского хозяйства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47593" y="3895288"/>
            <a:ext cx="2855387" cy="1486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black"/>
                </a:solidFill>
              </a:rPr>
              <a:t>Министерство спорта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33192" y="4114281"/>
            <a:ext cx="2196920" cy="1486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black"/>
                </a:solidFill>
              </a:rPr>
              <a:t>Министерство строительства и ЖКХ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96849" y="2709350"/>
            <a:ext cx="3640596" cy="1533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black"/>
                </a:solidFill>
              </a:rPr>
              <a:t>Министерство труда и социальной защиты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38262" y="3489730"/>
            <a:ext cx="2476417" cy="1329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black"/>
                </a:solidFill>
              </a:rPr>
              <a:t>Министерство экономического развития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49116" y="2894743"/>
            <a:ext cx="3016493" cy="1533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black"/>
                </a:solidFill>
              </a:rPr>
              <a:t>Министерство энергетики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73967" y="2709351"/>
            <a:ext cx="319842" cy="1471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1" b="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73970" y="2479334"/>
            <a:ext cx="187226" cy="1428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1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73969" y="2906113"/>
            <a:ext cx="118389" cy="1533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1" b="1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09461" y="2307402"/>
            <a:ext cx="236781" cy="1425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1" b="1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64173" y="3489730"/>
            <a:ext cx="128185" cy="1329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1" b="1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61258" y="3711417"/>
            <a:ext cx="69339" cy="1139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1" b="1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64839" y="3896971"/>
            <a:ext cx="45719" cy="1469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1" b="1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73970" y="4130038"/>
            <a:ext cx="128185" cy="1329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1" b="1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32632" y="4402680"/>
            <a:ext cx="93029" cy="162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1" b="1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49115" y="5136455"/>
            <a:ext cx="2135828" cy="1913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white"/>
                </a:solidFill>
              </a:rPr>
              <a:t>Строительные компании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810355" y="4654388"/>
            <a:ext cx="2019756" cy="162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white"/>
                </a:solidFill>
              </a:rPr>
              <a:t>Производители С/Х продукции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247592" y="4888682"/>
            <a:ext cx="2539109" cy="162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white"/>
                </a:solidFill>
              </a:rPr>
              <a:t>Производители спорт. снаряжения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9552" y="4402680"/>
            <a:ext cx="1542702" cy="162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white"/>
                </a:solidFill>
              </a:rPr>
              <a:t>Фарм./мед .индустрия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173191" y="4402680"/>
            <a:ext cx="1581121" cy="162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1" b="1" dirty="0">
                <a:solidFill>
                  <a:prstClr val="white"/>
                </a:solidFill>
              </a:rPr>
              <a:t>Фарм./мед .индустрия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24203" y="4660769"/>
            <a:ext cx="93029" cy="162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1" b="1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31943" y="6580873"/>
            <a:ext cx="1493870" cy="277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1" i="1" dirty="0">
                <a:solidFill>
                  <a:prstClr val="black"/>
                </a:solidFill>
              </a:rPr>
              <a:t>Лисицын Ю.П., 1987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670635" y="5189861"/>
            <a:ext cx="93029" cy="162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1" b="1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73012" y="4890891"/>
            <a:ext cx="93029" cy="162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1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6444208" y="5764146"/>
            <a:ext cx="2990408" cy="50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1" b="1" dirty="0">
                <a:solidFill>
                  <a:prstClr val="black"/>
                </a:solidFill>
              </a:rPr>
              <a:t>Вклад факторов в формирование здоровья, %</a:t>
            </a:r>
          </a:p>
        </p:txBody>
      </p: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xmlns="" id="{002A5BDF-61A3-4E8F-8F28-2EC3ABABDD97}"/>
              </a:ext>
            </a:extLst>
          </p:cNvPr>
          <p:cNvSpPr txBox="1">
            <a:spLocks/>
          </p:cNvSpPr>
          <p:nvPr/>
        </p:nvSpPr>
        <p:spPr>
          <a:xfrm>
            <a:off x="318393" y="434304"/>
            <a:ext cx="891615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600"/>
              </a:lnSpc>
            </a:pPr>
            <a:r>
              <a:rPr lang="ru-RU" sz="2600" b="1" u="sng" dirty="0">
                <a:latin typeface="+mn-lt"/>
              </a:rPr>
              <a:t>Межведомственное </a:t>
            </a:r>
            <a:r>
              <a:rPr lang="ru-RU" sz="2600" b="1" dirty="0">
                <a:latin typeface="+mn-lt"/>
              </a:rPr>
              <a:t>формирование и управление общественным здоровьем: </a:t>
            </a:r>
            <a:r>
              <a:rPr lang="ru-RU" sz="2600" i="1" dirty="0">
                <a:latin typeface="+mn-lt"/>
              </a:rPr>
              <a:t>факторы, формирующие общественное здоровье и субъекты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05328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635" y="620688"/>
            <a:ext cx="8936632" cy="4525963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ru-RU" sz="2200" b="1" u="sng" dirty="0"/>
              <a:t>Пациенты: </a:t>
            </a:r>
            <a:r>
              <a:rPr lang="ru-RU" sz="2200" dirty="0"/>
              <a:t>Смена патриархально-патерналистического восприятия на ответственность за принятие решения о своем здоровье</a:t>
            </a:r>
          </a:p>
          <a:p>
            <a:pPr marL="0" indent="0" fontAlgn="t">
              <a:buNone/>
            </a:pPr>
            <a:r>
              <a:rPr lang="ru-RU" sz="2200" b="1" u="sng" dirty="0"/>
              <a:t>Врачи: </a:t>
            </a:r>
          </a:p>
          <a:p>
            <a:pPr fontAlgn="t"/>
            <a:r>
              <a:rPr lang="ru-RU" sz="2200" dirty="0"/>
              <a:t>Изменение схемы коммуникации с пациентом, увеличение обмена информации и связанных затрат;</a:t>
            </a:r>
          </a:p>
          <a:p>
            <a:pPr fontAlgn="t"/>
            <a:r>
              <a:rPr lang="ru-RU" sz="2200" dirty="0"/>
              <a:t>Активный терапевтический менеджмент;</a:t>
            </a:r>
          </a:p>
          <a:p>
            <a:pPr fontAlgn="t"/>
            <a:r>
              <a:rPr lang="ru-RU" sz="2200" dirty="0"/>
              <a:t>Стратегическое планирование на основе интересов пациента;</a:t>
            </a:r>
          </a:p>
          <a:p>
            <a:pPr fontAlgn="t"/>
            <a:r>
              <a:rPr lang="ru-RU" sz="2200" dirty="0"/>
              <a:t>Персонализированная (индивидуализированная) медицина</a:t>
            </a:r>
          </a:p>
          <a:p>
            <a:pPr marL="0" indent="0" fontAlgn="t">
              <a:buNone/>
            </a:pPr>
            <a:r>
              <a:rPr lang="ru-RU" sz="2200" b="1" u="sng" dirty="0"/>
              <a:t>Организаторы </a:t>
            </a:r>
            <a:r>
              <a:rPr lang="ru-RU" sz="2200" b="1" u="sng" dirty="0" err="1"/>
              <a:t>здравохранения</a:t>
            </a:r>
            <a:endParaRPr lang="ru-RU" sz="2200" b="1" u="sng" dirty="0"/>
          </a:p>
          <a:p>
            <a:pPr fontAlgn="t"/>
            <a:r>
              <a:rPr lang="ru-RU" sz="2200" dirty="0"/>
              <a:t>Изменение планирования объемов медицинской помощи (</a:t>
            </a:r>
            <a:r>
              <a:rPr lang="ru-RU" sz="2200" i="1" dirty="0"/>
              <a:t>«пожизненное наблюдение», приоритет профилактики</a:t>
            </a:r>
            <a:r>
              <a:rPr lang="ru-RU" sz="2200" dirty="0"/>
              <a:t>)</a:t>
            </a:r>
          </a:p>
          <a:p>
            <a:pPr fontAlgn="t"/>
            <a:r>
              <a:rPr lang="ru-RU" sz="2200" dirty="0"/>
              <a:t>Изменение нормирования (</a:t>
            </a:r>
            <a:r>
              <a:rPr lang="ru-RU" sz="2200" i="1" dirty="0"/>
              <a:t>информирование и информированное согласие</a:t>
            </a:r>
            <a:r>
              <a:rPr lang="ru-RU" sz="2200" dirty="0"/>
              <a:t>)</a:t>
            </a:r>
          </a:p>
          <a:p>
            <a:pPr fontAlgn="t"/>
            <a:r>
              <a:rPr lang="ru-RU" sz="2200" dirty="0"/>
              <a:t>Изменение системы организации медицинской помощи для достижения максимального эффекта в условиях повышенных требований и прозрачности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4481" y="46166"/>
            <a:ext cx="79329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/>
              <a:t>Смена парадигмы взаимодействия врача и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146858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0CBA99-6C4B-409D-B850-0A2774F5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Итого: необходимость достижения социального равновесия в условиях: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1E1FE4-F638-420C-889C-E09DCFB6C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/>
              <a:t>Управленческих решений, имеющих комплексные взаимосвязанные медицинские, социальные и экономические последствия;</a:t>
            </a:r>
          </a:p>
          <a:p>
            <a:pPr>
              <a:spcAft>
                <a:spcPts val="1200"/>
              </a:spcAft>
            </a:pPr>
            <a:r>
              <a:rPr lang="ru-RU" sz="2400" b="1" dirty="0"/>
              <a:t>На основе междисциплинарных данных </a:t>
            </a:r>
            <a:r>
              <a:rPr lang="ru-RU" sz="2400" i="1" dirty="0"/>
              <a:t>(медицинские, экономические и социальные аспекты бремени болезни, безопасность, результативность и эффективность технологий здравоохранения)</a:t>
            </a:r>
            <a:r>
              <a:rPr lang="ru-RU" sz="2400" b="1" dirty="0"/>
              <a:t>;</a:t>
            </a:r>
          </a:p>
          <a:p>
            <a:pPr>
              <a:spcAft>
                <a:spcPts val="1200"/>
              </a:spcAft>
            </a:pPr>
            <a:r>
              <a:rPr lang="ru-RU" sz="2400" b="1" dirty="0"/>
              <a:t>В условиях противоречивых и межведомственных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261820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8873FB-444D-4BF4-B09C-E9074E19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" y="308331"/>
            <a:ext cx="8919943" cy="1095464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latin typeface="+mn-lt"/>
              </a:rPr>
              <a:t>Биоэтика - инструмент принятия решений по проблемам, касающимся жизни и здоровья человека в условиях </a:t>
            </a:r>
            <a:r>
              <a:rPr lang="ru-RU" sz="2200" b="1" u="sng" dirty="0">
                <a:latin typeface="+mn-lt"/>
              </a:rPr>
              <a:t>конфликтующих и противоречивых взглядов</a:t>
            </a:r>
            <a:r>
              <a:rPr lang="ru-RU" sz="2200" b="1" dirty="0">
                <a:latin typeface="+mn-lt"/>
              </a:rPr>
              <a:t>. Биоэтика характеризуется </a:t>
            </a:r>
            <a:r>
              <a:rPr lang="ru-RU" sz="2200" b="1" u="sng" dirty="0">
                <a:latin typeface="+mn-lt"/>
              </a:rPr>
              <a:t>междисциплинарным </a:t>
            </a:r>
            <a:r>
              <a:rPr lang="ru-RU" sz="2200" b="1" dirty="0">
                <a:latin typeface="+mn-lt"/>
              </a:rPr>
              <a:t>подходом: разным видением решения проблемных ситуаций*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56D5CF35-3F35-4ECB-9172-153BF0189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451718"/>
              </p:ext>
            </p:extLst>
          </p:nvPr>
        </p:nvGraphicFramePr>
        <p:xfrm>
          <a:off x="-137" y="1539346"/>
          <a:ext cx="4852755" cy="422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246603-97F7-4235-BA54-F8F19B192393}"/>
              </a:ext>
            </a:extLst>
          </p:cNvPr>
          <p:cNvSpPr txBox="1"/>
          <p:nvPr/>
        </p:nvSpPr>
        <p:spPr>
          <a:xfrm>
            <a:off x="224439" y="1882621"/>
            <a:ext cx="39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7F2EF8-4B35-410B-BB1B-67EF3429F9D9}"/>
              </a:ext>
            </a:extLst>
          </p:cNvPr>
          <p:cNvSpPr txBox="1"/>
          <p:nvPr/>
        </p:nvSpPr>
        <p:spPr>
          <a:xfrm>
            <a:off x="4696009" y="1791596"/>
            <a:ext cx="4366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i="1" dirty="0"/>
              <a:t>Два  независимых исследования (</a:t>
            </a:r>
            <a:r>
              <a:rPr lang="en-US" i="1" dirty="0" err="1"/>
              <a:t>Borry</a:t>
            </a:r>
            <a:r>
              <a:rPr lang="en-US" i="1" dirty="0"/>
              <a:t>, 2006</a:t>
            </a:r>
            <a:r>
              <a:rPr lang="ru-RU" i="1" dirty="0"/>
              <a:t> (1990 – 2003 годы), 4029 публикаций</a:t>
            </a:r>
            <a:r>
              <a:rPr lang="en-US" i="1" dirty="0"/>
              <a:t> </a:t>
            </a:r>
            <a:r>
              <a:rPr lang="ru-RU" i="1" dirty="0"/>
              <a:t>и </a:t>
            </a:r>
            <a:r>
              <a:rPr lang="en-US" i="1" dirty="0" err="1"/>
              <a:t>Wangmo</a:t>
            </a:r>
            <a:r>
              <a:rPr lang="en-US" i="1" dirty="0"/>
              <a:t>, 2018</a:t>
            </a:r>
            <a:r>
              <a:rPr lang="ru-RU" i="1" dirty="0"/>
              <a:t> (</a:t>
            </a:r>
            <a:r>
              <a:rPr lang="en-US" i="1" dirty="0"/>
              <a:t>2004 – 2015</a:t>
            </a:r>
            <a:r>
              <a:rPr lang="ru-RU" i="1" dirty="0"/>
              <a:t> годы), 5567 публикаций</a:t>
            </a:r>
            <a:r>
              <a:rPr lang="en-US" i="1" dirty="0"/>
              <a:t>)</a:t>
            </a:r>
            <a:endParaRPr lang="ru-RU" i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i="1" dirty="0"/>
              <a:t>64.6% количественных данных среди «эмпирических» исследований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i="1" dirty="0"/>
              <a:t>Увеличение доли публикаций, связанных с уходом за пациентами и решением практических вопросов, включая эвтаназию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i="1" dirty="0"/>
              <a:t>Уменьшение числа публикаций с одним автором и увеличение доли коллективных публикаций</a:t>
            </a:r>
          </a:p>
          <a:p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E23F09-7C9C-431F-8E77-86B5CA73A2E2}"/>
              </a:ext>
            </a:extLst>
          </p:cNvPr>
          <p:cNvSpPr txBox="1"/>
          <p:nvPr/>
        </p:nvSpPr>
        <p:spPr>
          <a:xfrm>
            <a:off x="887351" y="3999327"/>
            <a:ext cx="79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5,4%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343531-0C9D-4FA5-80F3-E433B68FE37A}"/>
              </a:ext>
            </a:extLst>
          </p:cNvPr>
          <p:cNvSpPr txBox="1"/>
          <p:nvPr/>
        </p:nvSpPr>
        <p:spPr>
          <a:xfrm>
            <a:off x="3895633" y="2249318"/>
            <a:ext cx="79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17,8%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1BC099-5198-4535-A812-114827DF0AFE}"/>
              </a:ext>
            </a:extLst>
          </p:cNvPr>
          <p:cNvSpPr txBox="1"/>
          <p:nvPr/>
        </p:nvSpPr>
        <p:spPr>
          <a:xfrm>
            <a:off x="2744170" y="2775310"/>
            <a:ext cx="79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14,9%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A92A8F-9C1C-4916-8475-726A82C77296}"/>
              </a:ext>
            </a:extLst>
          </p:cNvPr>
          <p:cNvSpPr txBox="1"/>
          <p:nvPr/>
        </p:nvSpPr>
        <p:spPr>
          <a:xfrm>
            <a:off x="2169064" y="2602186"/>
            <a:ext cx="79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15,4%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746BFB-C5F2-4B61-BC3F-853D9BFEC26F}"/>
              </a:ext>
            </a:extLst>
          </p:cNvPr>
          <p:cNvSpPr txBox="1"/>
          <p:nvPr/>
        </p:nvSpPr>
        <p:spPr>
          <a:xfrm>
            <a:off x="112030" y="5897465"/>
            <a:ext cx="8950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Увеличение количества публикаций с «эмпирическими» результатами, создание практических инструментов (</a:t>
            </a:r>
            <a:r>
              <a:rPr lang="en-US" sz="2200" b="1" dirty="0">
                <a:solidFill>
                  <a:srgbClr val="FF0000"/>
                </a:solidFill>
              </a:rPr>
              <a:t>MCDA, </a:t>
            </a:r>
            <a:r>
              <a:rPr lang="en-US" sz="2200" b="1" dirty="0" err="1">
                <a:solidFill>
                  <a:srgbClr val="FF0000"/>
                </a:solidFill>
              </a:rPr>
              <a:t>HTAi</a:t>
            </a:r>
            <a:r>
              <a:rPr lang="en-US" sz="2200" b="1" dirty="0">
                <a:solidFill>
                  <a:srgbClr val="FF0000"/>
                </a:solidFill>
              </a:rPr>
              <a:t> Core Model)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0500B6-F77B-40D6-998C-8122F03BCD15}"/>
              </a:ext>
            </a:extLst>
          </p:cNvPr>
          <p:cNvSpPr txBox="1"/>
          <p:nvPr/>
        </p:nvSpPr>
        <p:spPr>
          <a:xfrm>
            <a:off x="1680514" y="6566686"/>
            <a:ext cx="7621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*</a:t>
            </a:r>
            <a:r>
              <a:rPr lang="ru-RU" sz="1400" i="1" dirty="0" err="1"/>
              <a:t>Евгениус</a:t>
            </a:r>
            <a:r>
              <a:rPr lang="ru-RU" sz="1400" i="1" dirty="0"/>
              <a:t> </a:t>
            </a:r>
            <a:r>
              <a:rPr lang="ru-RU" sz="1400" i="1" dirty="0" err="1"/>
              <a:t>Гефенас</a:t>
            </a:r>
            <a:r>
              <a:rPr lang="ru-RU" sz="1400" i="1" dirty="0"/>
              <a:t>,  председатель Межправительственного комитета по биоэтике (МПКБ)</a:t>
            </a:r>
          </a:p>
        </p:txBody>
      </p:sp>
    </p:spTree>
    <p:extLst>
      <p:ext uri="{BB962C8B-B14F-4D97-AF65-F5344CB8AC3E}">
        <p14:creationId xmlns:p14="http://schemas.microsoft.com/office/powerpoint/2010/main" val="1026131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30.07.202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31793</TotalTime>
  <Words>1175</Words>
  <Application>Microsoft Office PowerPoint</Application>
  <PresentationFormat>Экран (4:3)</PresentationFormat>
  <Paragraphs>169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Информационная революция – это:</vt:lpstr>
      <vt:lpstr>Влияние технологической революции (новые МНН) на результативность лечения (снижение смертности от онкологических заболеваний) на примере ЗНО легких в РФ (2005 – 2017 гг.) и необходимость оценки междисциплинарной информации </vt:lpstr>
      <vt:lpstr>Презентация PowerPoint</vt:lpstr>
      <vt:lpstr>Презентация PowerPoint</vt:lpstr>
      <vt:lpstr>Презентация PowerPoint</vt:lpstr>
      <vt:lpstr>Смена парадигмы взаимодействия врача и пациента</vt:lpstr>
      <vt:lpstr>Итого: необходимость достижения социального равновесия в условиях:</vt:lpstr>
      <vt:lpstr>Биоэтика - инструмент принятия решений по проблемам, касающимся жизни и здоровья человека в условиях конфликтующих и противоречивых взглядов. Биоэтика характеризуется междисциплинарным подходом: разным видением решения проблемных ситуаций*</vt:lpstr>
      <vt:lpstr>Биоэтика: направления развития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Научно-методическое обоснование использования оценки технологий здравоохранения на этапе научно-исследовательской разработки  2016 г. – 1 кв. 2017 г. – 4 кв.  Хабриев Р.У., академик РАН</dc:title>
  <dc:creator>Dmitry Meshkov</dc:creator>
  <cp:lastModifiedBy>Волкова Юлия Алексеевна</cp:lastModifiedBy>
  <cp:revision>273</cp:revision>
  <cp:lastPrinted>2018-10-16T12:37:19Z</cp:lastPrinted>
  <dcterms:created xsi:type="dcterms:W3CDTF">2017-10-12T13:58:34Z</dcterms:created>
  <dcterms:modified xsi:type="dcterms:W3CDTF">2021-12-24T12:10:37Z</dcterms:modified>
</cp:coreProperties>
</file>