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3" r:id="rId3"/>
    <p:sldId id="278" r:id="rId4"/>
    <p:sldId id="27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6" d="100"/>
          <a:sy n="66" d="100"/>
        </p:scale>
        <p:origin x="52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Times New Roman" panose="02020603050405020304" pitchFamily="18" charset="0"/>
              </a:rPr>
              <a:t>Распределение выборки по полу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7C-45E6-8877-4D44F15F2A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7C-45E6-8877-4D44F15F2A01}"/>
              </c:ext>
            </c:extLst>
          </c:dPt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</c:v>
                </c:pt>
                <c:pt idx="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26-4F35-88AD-61544F10DF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19050">
      <a:solidFill>
        <a:schemeClr val="tx2">
          <a:lumMod val="60000"/>
          <a:lumOff val="40000"/>
        </a:schemeClr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49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75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61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16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40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59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05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13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21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07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21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F972B-8C6E-4FD0-B287-783323DF318D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A1FB1-65BE-4FA6-8DDC-24F8C4A7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0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51945"/>
            <a:ext cx="9144000" cy="3058018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Психосемантический</a:t>
            </a:r>
            <a:r>
              <a:rPr lang="ru-RU" b="1" dirty="0"/>
              <a:t> анализ мотивационной сферы личности в условиях пандемии COVID-19</a:t>
            </a:r>
            <a:endParaRPr lang="ru-RU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3461B2C9-BCC8-4ADD-B09E-5246455A1F7A}"/>
              </a:ext>
            </a:extLst>
          </p:cNvPr>
          <p:cNvSpPr txBox="1">
            <a:spLocks/>
          </p:cNvSpPr>
          <p:nvPr/>
        </p:nvSpPr>
        <p:spPr>
          <a:xfrm>
            <a:off x="5402982" y="4097104"/>
            <a:ext cx="6307438" cy="19419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tabLst>
                <a:tab pos="3271757" algn="l"/>
              </a:tabLst>
            </a:pPr>
            <a:r>
              <a:rPr lang="ru-RU" sz="2800" b="1" dirty="0" smtClean="0">
                <a:ea typeface="Times New Roman" panose="02020603050405020304" pitchFamily="18" charset="0"/>
              </a:rPr>
              <a:t>Митина Ольга  Валентиновна </a:t>
            </a:r>
          </a:p>
          <a:p>
            <a:pPr algn="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tabLst>
                <a:tab pos="3271757" algn="l"/>
              </a:tabLst>
            </a:pPr>
            <a:r>
              <a:rPr lang="ru-RU" dirty="0" smtClean="0"/>
              <a:t>Москва, МГУ им. М.В. Ломоносова </a:t>
            </a:r>
            <a:endParaRPr lang="ru-RU" sz="2800" b="1" dirty="0" smtClean="0"/>
          </a:p>
          <a:p>
            <a:pPr algn="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28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Юлдашева </a:t>
            </a:r>
            <a:r>
              <a:rPr lang="ru-RU" sz="2800" b="1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Мираслава</a:t>
            </a:r>
            <a:r>
              <a:rPr lang="ru-RU" sz="28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Искандаровна</a:t>
            </a:r>
            <a:endParaRPr lang="ru-RU" sz="2800" b="1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 smtClean="0"/>
              <a:t>Ташкент, филиал МГУ им. М.В. Ломоносова </a:t>
            </a:r>
            <a:endParaRPr lang="ru-RU" sz="28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93770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0BC33-166F-418C-B704-BB714E131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484" y="638459"/>
            <a:ext cx="7961244" cy="994172"/>
          </a:xfrm>
        </p:spPr>
        <p:txBody>
          <a:bodyPr>
            <a:normAutofit fontScale="9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Приписывание различным представлениям людей о природе COVID-19 и поведении в условиях пандемии определенных мотивов связаны со структурой </a:t>
            </a:r>
            <a:r>
              <a:rPr lang="ru-RU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человека.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037C7E-9C02-4CD3-9D99-22A7D828D85C}"/>
              </a:ext>
            </a:extLst>
          </p:cNvPr>
          <p:cNvSpPr txBox="1"/>
          <p:nvPr/>
        </p:nvSpPr>
        <p:spPr>
          <a:xfrm>
            <a:off x="1647337" y="4439996"/>
            <a:ext cx="3245147" cy="446276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5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 Достижения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30A6EA-C8D9-49D9-A546-BF160FB65B8A}"/>
              </a:ext>
            </a:extLst>
          </p:cNvPr>
          <p:cNvSpPr txBox="1"/>
          <p:nvPr/>
        </p:nvSpPr>
        <p:spPr>
          <a:xfrm>
            <a:off x="1647337" y="3084057"/>
            <a:ext cx="3245147" cy="446276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5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 Избегания угрозы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DA1BF-4716-497E-931F-CFA2679892AD}"/>
              </a:ext>
            </a:extLst>
          </p:cNvPr>
          <p:cNvSpPr txBox="1"/>
          <p:nvPr/>
        </p:nvSpPr>
        <p:spPr>
          <a:xfrm>
            <a:off x="7168407" y="3089026"/>
            <a:ext cx="2880000" cy="4462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Самоконтроль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F529A1-343D-4DCB-B6CB-A915760ACE42}"/>
              </a:ext>
            </a:extLst>
          </p:cNvPr>
          <p:cNvSpPr txBox="1"/>
          <p:nvPr/>
        </p:nvSpPr>
        <p:spPr>
          <a:xfrm>
            <a:off x="7168407" y="4439996"/>
            <a:ext cx="2880000" cy="4178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Самодетерминация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602AAB0F-1B51-4551-A17E-23F90A74EC57}"/>
              </a:ext>
            </a:extLst>
          </p:cNvPr>
          <p:cNvCxnSpPr>
            <a:cxnSpLocks/>
          </p:cNvCxnSpPr>
          <p:nvPr/>
        </p:nvCxnSpPr>
        <p:spPr>
          <a:xfrm flipV="1">
            <a:off x="5206448" y="3276738"/>
            <a:ext cx="1779105" cy="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C2271A08-8719-435D-B6EE-ABCD24C8F7D1}"/>
              </a:ext>
            </a:extLst>
          </p:cNvPr>
          <p:cNvCxnSpPr>
            <a:cxnSpLocks/>
          </p:cNvCxnSpPr>
          <p:nvPr/>
        </p:nvCxnSpPr>
        <p:spPr>
          <a:xfrm flipV="1">
            <a:off x="5206447" y="4632677"/>
            <a:ext cx="1779105" cy="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7CA5B6C-DE04-4063-813E-9F55E4D5A2B1}"/>
              </a:ext>
            </a:extLst>
          </p:cNvPr>
          <p:cNvSpPr txBox="1"/>
          <p:nvPr/>
        </p:nvSpPr>
        <p:spPr>
          <a:xfrm>
            <a:off x="5607337" y="2796699"/>
            <a:ext cx="977322" cy="88229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0,347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DFF2A8-46D6-4C3C-9C8F-E13F06776F61}"/>
              </a:ext>
            </a:extLst>
          </p:cNvPr>
          <p:cNvSpPr txBox="1"/>
          <p:nvPr/>
        </p:nvSpPr>
        <p:spPr>
          <a:xfrm>
            <a:off x="5610997" y="4137779"/>
            <a:ext cx="977322" cy="88229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0,299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15176D-8280-4BD4-92B5-14174A73EBA4}"/>
              </a:ext>
            </a:extLst>
          </p:cNvPr>
          <p:cNvSpPr txBox="1"/>
          <p:nvPr/>
        </p:nvSpPr>
        <p:spPr>
          <a:xfrm>
            <a:off x="2498328" y="2463322"/>
            <a:ext cx="1908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E6A285-ADA7-43B3-95F4-0F8458D5B84C}"/>
              </a:ext>
            </a:extLst>
          </p:cNvPr>
          <p:cNvSpPr txBox="1"/>
          <p:nvPr/>
        </p:nvSpPr>
        <p:spPr>
          <a:xfrm>
            <a:off x="6584659" y="2445949"/>
            <a:ext cx="396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Саморегуляцонные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ориентации:</a:t>
            </a:r>
          </a:p>
        </p:txBody>
      </p:sp>
    </p:spTree>
    <p:extLst>
      <p:ext uri="{BB962C8B-B14F-4D97-AF65-F5344CB8AC3E}">
        <p14:creationId xmlns:p14="http://schemas.microsoft.com/office/powerpoint/2010/main" val="33477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335EC6-91B4-497A-BC0F-E862B1EFE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7229"/>
            <a:ext cx="10069168" cy="4997891"/>
          </a:xfrm>
        </p:spPr>
        <p:txBody>
          <a:bodyPr anchor="b"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ru-RU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1FB2A98-B938-4BD3-9E34-37E6185FA0A8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t="14632"/>
          <a:stretch/>
        </p:blipFill>
        <p:spPr>
          <a:xfrm>
            <a:off x="345606" y="926315"/>
            <a:ext cx="11520000" cy="576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D621789-83DD-4601-8ACE-43499607E86B}"/>
              </a:ext>
            </a:extLst>
          </p:cNvPr>
          <p:cNvSpPr txBox="1"/>
          <p:nvPr/>
        </p:nvSpPr>
        <p:spPr>
          <a:xfrm>
            <a:off x="8990901" y="2392740"/>
            <a:ext cx="3014132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4.Считать, что человек может самостоятельно о себе позаботиться в период пандемии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5.Полагать, что необходимо детально ознакомиться со всей доступной информацией относительно COVID-19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8.Полагать, что необходимо соблюдать все требования общественной санитарной безопасности и требовать этого от других (при необходимости в настойчивой форме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10.Полагать, что нарушение мер социальной дистанции и непосредственное общение с людьми может угрожать здоровью и жизни.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855501" y="3196384"/>
            <a:ext cx="3849927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Избегание угрозы</a:t>
            </a:r>
            <a:endParaRPr lang="ru-RU" sz="240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56284-C974-4F08-AF70-B84C1E163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295" y="62854"/>
            <a:ext cx="9267736" cy="767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Мотив Избегания угрозы сильнее выражен у респондентов с высоким самоконтролем.</a:t>
            </a:r>
            <a:endParaRPr lang="ru-RU" sz="3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02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2D16375-DCA2-491A-8D72-5B99F509DCA0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t="14864"/>
          <a:stretch/>
        </p:blipFill>
        <p:spPr>
          <a:xfrm>
            <a:off x="337772" y="717174"/>
            <a:ext cx="11520000" cy="576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D34323-87FE-4CEA-B649-BCDF34CB2B31}"/>
              </a:ext>
            </a:extLst>
          </p:cNvPr>
          <p:cNvSpPr txBox="1"/>
          <p:nvPr/>
        </p:nvSpPr>
        <p:spPr>
          <a:xfrm>
            <a:off x="9027042" y="2310570"/>
            <a:ext cx="3083442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3.Полагать, что социальные ограничения диктуются желанием вышестоящих органов страны контролировать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общество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6.Полагать, что пандемия — это временное явление, терпимо относится к существующему положению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8.Полагать, что необходимо соблюдать все требования общественной санитарной безопасности и требовать этого от других (при необходимости в настойчивой форме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9.Полагать, что страх перед COVID-19 и пандемией явно преувеличен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56284-C974-4F08-AF70-B84C1E163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60" y="86775"/>
            <a:ext cx="12025424" cy="93395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Мотив </a:t>
            </a:r>
            <a:r>
              <a:rPr lang="ru-RU" sz="3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Аффилиации</a:t>
            </a:r>
            <a:r>
              <a:rPr lang="ru-RU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 сильнее выражен у респондентов с высоким уровнем выраженности ценностей социального фокуса.</a:t>
            </a:r>
          </a:p>
        </p:txBody>
      </p:sp>
    </p:spTree>
    <p:extLst>
      <p:ext uri="{BB962C8B-B14F-4D97-AF65-F5344CB8AC3E}">
        <p14:creationId xmlns:p14="http://schemas.microsoft.com/office/powerpoint/2010/main" val="11025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335EC6-91B4-497A-BC0F-E862B1EFE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626" y="1368027"/>
            <a:ext cx="8386142" cy="5231556"/>
          </a:xfrm>
        </p:spPr>
        <p:txBody>
          <a:bodyPr anchor="b"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Мотив Достижения сильнее выражен у респондентов с высоким уровнем выраженности ценностей индивидуального фокуса.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1D45300-B942-4603-A40D-3C08C183FEE1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2231" t="14934"/>
          <a:stretch/>
        </p:blipFill>
        <p:spPr>
          <a:xfrm>
            <a:off x="141507" y="750284"/>
            <a:ext cx="11520000" cy="5760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D00495D-BAC3-477A-BA93-7EACD9CFEA57}"/>
              </a:ext>
            </a:extLst>
          </p:cNvPr>
          <p:cNvSpPr txBox="1"/>
          <p:nvPr/>
        </p:nvSpPr>
        <p:spPr>
          <a:xfrm>
            <a:off x="8803758" y="2463379"/>
            <a:ext cx="3370701" cy="28007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1.Полагать, что пандемия — это новый опыт для всего человечества, который даст толчок к развитию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4.Считать, что человек может самостоятельно о себе позаботиться в период пандемии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7.Полагать, что условия пандемии– это новые возможности для самореализации (генерировать идеи, учиться чему-то новому, найти дополнительную работу)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56284-C974-4F08-AF70-B84C1E163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-117826"/>
            <a:ext cx="11685181" cy="184312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Мотив Достижения сильнее выражен у респондентов с высоким уровнем выраженности ценностей </a:t>
            </a:r>
            <a:r>
              <a:rPr lang="ru-RU" sz="3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индивидуального фокуса.</a:t>
            </a:r>
            <a:endParaRPr lang="ru-RU" sz="3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68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335EC6-91B4-497A-BC0F-E862B1EFE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626" y="1368027"/>
            <a:ext cx="8386142" cy="5231556"/>
          </a:xfrm>
        </p:spPr>
        <p:txBody>
          <a:bodyPr anchor="b"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Мотив Достижения сильнее выражен у респондентов с высоким уровнем </a:t>
            </a:r>
            <a:r>
              <a:rPr lang="ru-RU" sz="1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самодетерминации</a:t>
            </a:r>
            <a:r>
              <a:rPr lang="ru-RU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BB7CE40-244C-4A1D-B95D-FDD265FB5AEB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2077" t="15700" r="2232"/>
          <a:stretch/>
        </p:blipFill>
        <p:spPr>
          <a:xfrm>
            <a:off x="0" y="613577"/>
            <a:ext cx="11520000" cy="576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D34323-87FE-4CEA-B649-BCDF34CB2B31}"/>
              </a:ext>
            </a:extLst>
          </p:cNvPr>
          <p:cNvSpPr txBox="1"/>
          <p:nvPr/>
        </p:nvSpPr>
        <p:spPr>
          <a:xfrm>
            <a:off x="8825023" y="2438199"/>
            <a:ext cx="3366977" cy="249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1.Полагать, что пандемия — это новый опыт для всего человечества, который даст толчок к развитию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4.Считать, что человек может самостоятельно о себе позаботиться в период пандемии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7.Полагать, что условия пандемии– это новые возможности для самореализации (генерировать идеи, учиться чему-то новому, найти дополнительную работу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12.Полагать, что внутренние психологические ресурсы (правильные убеждения, вера в себя, здоровое окружение) являются иммунитетом против COVID-19.</a:t>
            </a:r>
          </a:p>
        </p:txBody>
      </p:sp>
    </p:spTree>
    <p:extLst>
      <p:ext uri="{BB962C8B-B14F-4D97-AF65-F5344CB8AC3E}">
        <p14:creationId xmlns:p14="http://schemas.microsoft.com/office/powerpoint/2010/main" val="130097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335EC6-91B4-497A-BC0F-E862B1EFE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626" y="1368027"/>
            <a:ext cx="8386142" cy="5231556"/>
          </a:xfrm>
        </p:spPr>
        <p:txBody>
          <a:bodyPr anchor="b"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Мотив Власти сильнее выражен у респондентов с высоким уровнем выраженности ценности власть.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3608146-05E2-41F4-B231-E637415C4916}"/>
              </a:ext>
            </a:extLst>
          </p:cNvPr>
          <p:cNvSpPr/>
          <p:nvPr/>
        </p:nvSpPr>
        <p:spPr>
          <a:xfrm>
            <a:off x="6181912" y="1854138"/>
            <a:ext cx="603504" cy="183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489FC62-C3B0-4A1F-96AB-A24775ACEE8B}"/>
              </a:ext>
            </a:extLst>
          </p:cNvPr>
          <p:cNvSpPr/>
          <p:nvPr/>
        </p:nvSpPr>
        <p:spPr>
          <a:xfrm>
            <a:off x="6104698" y="1695573"/>
            <a:ext cx="146751" cy="30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CB19A6E-23A7-4D9F-8412-52EBBCC90247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1917" t="15843" r="2584" b="-1276"/>
          <a:stretch/>
        </p:blipFill>
        <p:spPr>
          <a:xfrm>
            <a:off x="0" y="839583"/>
            <a:ext cx="11520000" cy="576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D34323-87FE-4CEA-B649-BCDF34CB2B31}"/>
              </a:ext>
            </a:extLst>
          </p:cNvPr>
          <p:cNvSpPr txBox="1"/>
          <p:nvPr/>
        </p:nvSpPr>
        <p:spPr>
          <a:xfrm>
            <a:off x="8497768" y="2706532"/>
            <a:ext cx="3600000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Полагать, что пандемия — это новый опыт для всего человечества, который даст толчок к развитию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Полагать, что COVID-19 — это оружие, которое по неосторожности его создателей, вышло из-под контроля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Полагать, что необходимо детально ознакомиться со всей доступной информацией относительно COVID-19</a:t>
            </a:r>
          </a:p>
        </p:txBody>
      </p:sp>
    </p:spTree>
    <p:extLst>
      <p:ext uri="{BB962C8B-B14F-4D97-AF65-F5344CB8AC3E}">
        <p14:creationId xmlns:p14="http://schemas.microsoft.com/office/powerpoint/2010/main" val="204026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670F3-D960-4108-846B-0F677701D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58153"/>
            <a:ext cx="7886700" cy="748057"/>
          </a:xfrm>
        </p:spPr>
        <p:txBody>
          <a:bodyPr/>
          <a:lstStyle/>
          <a:p>
            <a:pPr algn="ctr"/>
            <a:r>
              <a:rPr lang="ru-RU" sz="3500" dirty="0">
                <a:solidFill>
                  <a:srgbClr val="002060"/>
                </a:solidFill>
              </a:rPr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8A5BBB-B85D-4CAE-A9BB-6ABE336F2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20" y="813852"/>
            <a:ext cx="11674549" cy="5685183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Существует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семантическое мотивационное пространство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основе приписывания различным представлениям людей о природе COVID-19 и поведении в условиях пандемии определенных мотивов, причем категории в этом пространстве задаются обобщенными мотивационными конструктами (мотивы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Избегания угрозы, Аффилиации, Достижения, Власти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Приписывание различным представлениям людей о природе COVID-19 и поведении в условиях пандемии определенных мотивов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связаны со структурой ценностей человека.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частности, респонденты с высоким уровнем социальной направленности и стремлением устанавливать связи с людьми и группами, приписывали большинству представлений о природе COVID-19 и поведении в условиях пандемии мотив Аффилиации в сравнении с респондентами с более низким уровнем ценностей социального фокуса. А респонденты с высоким уровнем выраженности индивидуальных ценностей приписывали большинству представлений о природе COVID-19 и поведении в условиях пандемии значимо чаще мотив Достижения.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Приписывание различным представлениям людей о природе COVID-19 и поведении в условиях пандемии определенных мотивов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связаны со структурой саморегуляции человека.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частности, респонденты с высоким уровнем самоконтроля, приписывали большинству представлений о пандемии COVID-19 именно мотив Избегания угрозы по сравнению с респондентами с более низким уровнем самоконтроля. Тогда как респонденты с более высоким уровнем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самодетерминации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приписывали большинству представлений о природе COVID-19 и поведении в условиях пандемии мотив Достижения значимо чаще, чем респонденты со средним и низким уровнем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самодетерминации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6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CE6E97-17FC-469D-81B6-B7750993F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804" y="2350190"/>
            <a:ext cx="6670399" cy="2359146"/>
          </a:xfr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125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Спасибо за </a:t>
            </a:r>
            <a:r>
              <a:rPr lang="ru-RU" sz="4125" dirty="0">
                <a:solidFill>
                  <a:srgbClr val="002060"/>
                </a:solidFill>
                <a:latin typeface="Times New Roman" panose="02020603050405020304" pitchFamily="18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797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44105-66C6-427D-9C9A-148678F72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313" y="77002"/>
            <a:ext cx="11386687" cy="693019"/>
          </a:xfrm>
        </p:spPr>
        <p:txBody>
          <a:bodyPr>
            <a:normAutofit fontScale="90000"/>
          </a:bodyPr>
          <a:lstStyle/>
          <a:p>
            <a:pPr indent="358775">
              <a:lnSpc>
                <a:spcPct val="120000"/>
              </a:lnSpc>
              <a:spcAft>
                <a:spcPts val="750"/>
              </a:spcAft>
            </a:pPr>
            <a:r>
              <a:rPr lang="en-US" sz="3600" b="1" dirty="0"/>
              <a:t>I </a:t>
            </a:r>
            <a:r>
              <a:rPr lang="ru-RU" sz="3600" b="1" dirty="0"/>
              <a:t>Разработка </a:t>
            </a:r>
            <a:r>
              <a:rPr lang="ru-RU" sz="3600" b="1" dirty="0" err="1"/>
              <a:t>психосемантической</a:t>
            </a:r>
            <a:r>
              <a:rPr lang="ru-RU" sz="3600" b="1" dirty="0"/>
              <a:t> атрибутивной методики: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71E041-C0A1-4E97-A076-7341843F3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767" y="899504"/>
            <a:ext cx="11271182" cy="5163496"/>
          </a:xfrm>
        </p:spPr>
        <p:txBody>
          <a:bodyPr>
            <a:noAutofit/>
          </a:bodyPr>
          <a:lstStyle/>
          <a:p>
            <a:pPr marL="0" indent="358775" algn="just">
              <a:lnSpc>
                <a:spcPct val="120000"/>
              </a:lnSpc>
            </a:pPr>
            <a:r>
              <a:rPr lang="ru-RU" sz="21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2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первичных шкал </a:t>
            </a:r>
            <a:r>
              <a:rPr lang="ru-RU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представляется задачей, которой стоит уделить особое внимание, поскольку набор потенциально значимых шкал </a:t>
            </a:r>
            <a:r>
              <a:rPr lang="ru-RU" sz="2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может быть ограничен субъективными представлениями </a:t>
            </a:r>
            <a:r>
              <a:rPr lang="ru-RU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исследователя и его </a:t>
            </a:r>
            <a:r>
              <a:rPr lang="ru-RU" sz="2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неполными знаниями </a:t>
            </a:r>
            <a:r>
              <a:rPr lang="ru-RU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предметной области. Чтобы избежать опасности субъективного выбора шкал-мотивов, изначальный список был вдохновлен уточненной </a:t>
            </a:r>
            <a:r>
              <a:rPr lang="ru-RU" sz="2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теорией базовых индивидуальных ценностей </a:t>
            </a:r>
            <a:r>
              <a:rPr lang="ru-RU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(Шварц и др., 2012), а также </a:t>
            </a:r>
            <a:r>
              <a:rPr lang="ru-RU" sz="2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опросом респондентов </a:t>
            </a:r>
            <a:r>
              <a:rPr lang="ru-RU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(эксперты в области социальных наук) о том, что, по их мнению, может являться мотивами предварительного списка представлений (убеждений людей о пандемии COVID-19). Далее из коррелирующих в пилотаже шкал, были исключены или объединены схожие по смыслу мотивы.</a:t>
            </a:r>
          </a:p>
          <a:p>
            <a:pPr marL="0" indent="358775" algn="just">
              <a:lnSpc>
                <a:spcPct val="120000"/>
              </a:lnSpc>
            </a:pPr>
            <a:r>
              <a:rPr lang="ru-RU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Подобным образом были выделены </a:t>
            </a:r>
            <a:r>
              <a:rPr lang="ru-RU" sz="2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суждения</a:t>
            </a:r>
            <a:r>
              <a:rPr lang="ru-RU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 (представления людей о природе COVID-19 и поведении в условиях пандемии), используемые для исследования. Для начала мы провели </a:t>
            </a:r>
            <a:r>
              <a:rPr lang="ru-RU" sz="2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контент-анализ </a:t>
            </a:r>
            <a:r>
              <a:rPr lang="ru-RU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научных и новостных статей, рассматривающих поведение людей при пандемии, а затем </a:t>
            </a:r>
            <a:r>
              <a:rPr lang="ru-RU" sz="2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опрос</a:t>
            </a:r>
            <a:r>
              <a:rPr lang="ru-RU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 о том какие убеждения, по мнению респондентов (эксперты в области социальных наук), ассоциируются с COVID-19. Наиболее часто встречающиеся убеждения были отобраны для нашего опросника.</a:t>
            </a:r>
          </a:p>
        </p:txBody>
      </p:sp>
    </p:spTree>
    <p:extLst>
      <p:ext uri="{BB962C8B-B14F-4D97-AF65-F5344CB8AC3E}">
        <p14:creationId xmlns:p14="http://schemas.microsoft.com/office/powerpoint/2010/main" val="253512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B34641-49FA-4C62-83D1-CDC3BC920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9300" y="37385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ru-RU" sz="3500" dirty="0">
                <a:solidFill>
                  <a:srgbClr val="002060"/>
                </a:solidFill>
              </a:rPr>
              <a:t>Мотивы: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68133D97-35AF-4107-8915-ADD7E493F3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676069"/>
              </p:ext>
            </p:extLst>
          </p:nvPr>
        </p:nvGraphicFramePr>
        <p:xfrm>
          <a:off x="404036" y="1249156"/>
          <a:ext cx="11398104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9052">
                  <a:extLst>
                    <a:ext uri="{9D8B030D-6E8A-4147-A177-3AD203B41FA5}">
                      <a16:colId xmlns:a16="http://schemas.microsoft.com/office/drawing/2014/main" val="1891187219"/>
                    </a:ext>
                  </a:extLst>
                </a:gridCol>
                <a:gridCol w="5699052">
                  <a:extLst>
                    <a:ext uri="{9D8B030D-6E8A-4147-A177-3AD203B41FA5}">
                      <a16:colId xmlns:a16="http://schemas.microsoft.com/office/drawing/2014/main" val="2608893027"/>
                    </a:ext>
                  </a:extLst>
                </a:gridCol>
              </a:tblGrid>
              <a:tr h="5364197">
                <a:tc>
                  <a:txBody>
                    <a:bodyPr/>
                    <a:lstStyle/>
                    <a:p>
                      <a:pPr marL="257168" indent="-257168"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Чтобы самостоятельно и свободно принимать решение о своих дальнейших поступках.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7168" indent="-257168"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Чтобы сделать свою жизнь разнообразнее (Испытать новый опыт, новые ощущения).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7168" indent="-257168"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Чтобы получить больше информации о COVID-19 и пандемии.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7168" indent="-257168"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Чтобы справиться с жизненными трудностями.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7168" indent="-257168"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чувства страха за своих близких.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7168" indent="-257168"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Потому что так делали все, последовал(а) за остальными.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7168" indent="-257168"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Чтобы сохранить свое здоровье.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7168" indent="-257168"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Чтобы ощутить одобрение со стороны других людей.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7168" indent="-257168"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Чтобы сохранить хорошие отношения с близкими.</a:t>
                      </a:r>
                    </a:p>
                    <a:p>
                      <a:pPr marL="257168" indent="-257168"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Чтобы ощутить себя любимым.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 rtl="0" eaLnBrk="1" latinLnBrk="0" hangingPunct="1">
                        <a:buFont typeface="+mj-lt"/>
                        <a:buAutoNum type="arabicPeriod" startAt="11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Чтобы проявить любовь и заботу о близких.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rtl="0" eaLnBrk="1" latinLnBrk="0" hangingPunct="1">
                        <a:buFont typeface="+mj-lt"/>
                        <a:buAutoNum type="arabicPeriod" startAt="11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материальных соображений (увеличить свой доход).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rtl="0" eaLnBrk="1" latinLnBrk="0" hangingPunct="1">
                        <a:buFont typeface="+mj-lt"/>
                        <a:buAutoNum type="arabicPeriod" startAt="11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чувства страха за себя и свою жизнь.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rtl="0" eaLnBrk="1" latinLnBrk="0" hangingPunct="1">
                        <a:buFont typeface="+mj-lt"/>
                        <a:buAutoNum type="arabicPeriod" startAt="11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Чтобы избежать административного наказания (штрафа, официального замечания) со стороны государства.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rtl="0" eaLnBrk="1" latinLnBrk="0" hangingPunct="1">
                        <a:buFont typeface="+mj-lt"/>
                        <a:buAutoNum type="arabicPeriod" startAt="11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чувства ответственности за свою жизнь и жизнь близких.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rtl="0" eaLnBrk="1" latinLnBrk="0" hangingPunct="1">
                        <a:buFont typeface="+mj-lt"/>
                        <a:buAutoNum type="arabicPeriod" startAt="11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Из-за отсутствия веры в действия властей.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rtl="0" eaLnBrk="1" latinLnBrk="0" hangingPunct="1">
                        <a:buFont typeface="+mj-lt"/>
                        <a:buAutoNum type="arabicPeriod" startAt="11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Из-за страха перед будущим.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rtl="0" eaLnBrk="1" latinLnBrk="0" hangingPunct="1">
                        <a:buFont typeface="+mj-lt"/>
                        <a:buAutoNum type="arabicPeriod" startAt="11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Чтобы придерживаться традиций принятых в обществе (народе).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rtl="0" eaLnBrk="1" latinLnBrk="0" hangingPunct="1">
                        <a:buFont typeface="+mj-lt"/>
                        <a:buAutoNum type="arabicPeriod" startAt="11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Чтобы ощутить власть, контроль над другими людьми.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rtl="0" eaLnBrk="1" latinLnBrk="0" hangingPunct="1">
                        <a:buFont typeface="+mj-lt"/>
                        <a:buAutoNum type="arabicPeriod" startAt="11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Чтобы чувствовать, что остаешься верен своим принципам и идеалам.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0477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6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3E0AB-C199-42FE-A7E8-104E20B87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584" y="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ru-RU" sz="3500" dirty="0">
                <a:solidFill>
                  <a:srgbClr val="002060"/>
                </a:solidFill>
              </a:rPr>
              <a:t>Представления: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0C4D2A-3E79-4D1B-B5BD-ADFA75F63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91" y="673853"/>
            <a:ext cx="12064409" cy="5314820"/>
          </a:xfrm>
        </p:spPr>
        <p:txBody>
          <a:bodyPr>
            <a:noAutofit/>
          </a:bodyPr>
          <a:lstStyle/>
          <a:p>
            <a:pPr marL="0" indent="-25716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Полагать, что пандемия — это новый опыт для всего человечества, который даст толчок к развитию.</a:t>
            </a: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5716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Полагать, что COVID-19 — это оружие, которое по неосторожности его создателей, вышло из-под контроля.</a:t>
            </a: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5716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Полагать, что социальные ограничения диктуются желанием вышестоящих органов страны контролировать общество.</a:t>
            </a: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5716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Считать, что человек может самостоятельно о себе позаботиться в период пандемии.</a:t>
            </a: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5716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Полагать, что необходимо детально ознакомиться со всей доступной информацией относительно COVID-19 </a:t>
            </a: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5716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Полагать, что пандемия — это временное явление, терпимо относится к существующему положению дел</a:t>
            </a: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5716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Полагать, что условия пандемии– это новые возможности для самореализации (генерировать идеи, учиться чему-то новому, найти дополнительную работу)</a:t>
            </a: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5716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Полагать, что необходимо соблюдать все требования общественной санитарной безопасности и требовать этого от других (при необходимости в настойчивой форме)</a:t>
            </a: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5716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Полагать, что страх перед COVID-19 и пандемией явно преувеличен</a:t>
            </a: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5716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Полагать, что нарушение мер социальной дистанции и непосредственное общение с людьми может угрожать здоровью и жизни.</a:t>
            </a: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57168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Полагать, что молитва и покаяние помогает избежать заражения коронавирусом.</a:t>
            </a: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57168" algn="just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Полагать, что внутренние психологические ресурсы (правильные убеждения, вера в себя, здоровое окружение) являются иммунитетом против COVID-19</a:t>
            </a: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9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44105-66C6-427D-9C9A-148678F72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3076" y="340417"/>
            <a:ext cx="7886700" cy="994172"/>
          </a:xfrm>
        </p:spPr>
        <p:txBody>
          <a:bodyPr>
            <a:normAutofit/>
          </a:bodyPr>
          <a:lstStyle/>
          <a:p>
            <a:pPr indent="267891">
              <a:lnSpc>
                <a:spcPct val="150000"/>
              </a:lnSpc>
              <a:spcAft>
                <a:spcPts val="750"/>
              </a:spcAft>
            </a:pPr>
            <a:r>
              <a:rPr lang="en-US" sz="3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Эмпирическое исследование: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71E041-C0A1-4E97-A076-7341843F3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392" y="1334590"/>
            <a:ext cx="11251932" cy="518299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750"/>
              </a:spcAft>
              <a:buNone/>
            </a:pPr>
            <a:r>
              <a:rPr lang="ru-RU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Респондентам </a:t>
            </a: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предлагается заполнить, состоящий из трёх частей, опросник.</a:t>
            </a:r>
          </a:p>
          <a:p>
            <a:pPr marL="257168" indent="-257168" algn="just">
              <a:lnSpc>
                <a:spcPct val="150000"/>
              </a:lnSpc>
              <a:buFont typeface="+mj-lt"/>
              <a:buAutoNum type="arabicPeriod"/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Атрибутивная мотивационная </a:t>
            </a:r>
            <a:r>
              <a:rPr lang="ru-RU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матрица. </a:t>
            </a:r>
            <a:r>
              <a:rPr lang="ru-RU" sz="2200" dirty="0">
                <a:ea typeface="Times New Roman" panose="02020603050405020304" pitchFamily="18" charset="0"/>
              </a:rPr>
              <a:t>Представления людей о природе COVID-19 и поведении в условиях пандемии, выявленные в ходе и по результатам пилотажного исследования атрибутировались мотивационными конструктами, составленными с опорой на теорию Ш. Шварца.</a:t>
            </a:r>
          </a:p>
          <a:p>
            <a:pPr marL="257168" indent="-257168" algn="just">
              <a:lnSpc>
                <a:spcPct val="150000"/>
              </a:lnSpc>
              <a:buFont typeface="+mj-lt"/>
              <a:buAutoNum type="arabicPeriod"/>
            </a:pPr>
            <a:r>
              <a:rPr lang="ru-RU" sz="2200" dirty="0">
                <a:ea typeface="Times New Roman" panose="02020603050405020304" pitchFamily="18" charset="0"/>
              </a:rPr>
              <a:t> </a:t>
            </a: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Методика Шварца «Ценностные ориентации личности» (</a:t>
            </a:r>
            <a:r>
              <a:rPr lang="en-US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PVQ</a:t>
            </a: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-R), (Шварц и др., 2012).</a:t>
            </a:r>
          </a:p>
          <a:p>
            <a:pPr marL="257168" indent="-257168" algn="just">
              <a:lnSpc>
                <a:spcPct val="150000"/>
              </a:lnSpc>
              <a:spcAft>
                <a:spcPts val="750"/>
              </a:spcAft>
              <a:buFont typeface="+mj-lt"/>
              <a:buAutoNum type="arabicPeriod"/>
            </a:pPr>
            <a:r>
              <a:rPr lang="ru-RU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Методика исследования самоуправления Ю. Куля и А. Фурмана (</a:t>
            </a:r>
            <a:r>
              <a:rPr lang="en-US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SSI</a:t>
            </a:r>
            <a:r>
              <a:rPr lang="ru-RU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), (Митина, Рассказова, 2019).</a:t>
            </a:r>
            <a:endParaRPr lang="ru-RU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2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A2D6E-CF13-4B48-89A4-2C82765D2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978" y="480629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>
                <a:cs typeface="Times New Roman" panose="02020603050405020304" pitchFamily="18" charset="0"/>
              </a:rPr>
              <a:t>Опросники заполнялись в индивидуальном формате работы, время заполнения не ограничено</a:t>
            </a:r>
            <a:r>
              <a:rPr lang="ru-RU" sz="3200" dirty="0" smtClean="0">
                <a:cs typeface="Times New Roman" panose="02020603050405020304" pitchFamily="18" charset="0"/>
              </a:rPr>
              <a:t>.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6572D5-1CFC-4969-BACD-CDF44ABDB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139" y="2226469"/>
            <a:ext cx="7372952" cy="19701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750"/>
              </a:spcAft>
              <a:buNone/>
            </a:pP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исследовании приняли участие 76 респондентов в возрасте от 20 до 33 лет (средний возраст </a:t>
            </a: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25 лет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) проживающие в городе Ташкент.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59B24CA2-2EBA-4E4D-8CBB-AF63584A41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0981458"/>
              </p:ext>
            </p:extLst>
          </p:nvPr>
        </p:nvGraphicFramePr>
        <p:xfrm>
          <a:off x="8213035" y="2130216"/>
          <a:ext cx="3503543" cy="2723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999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0BC33-166F-418C-B704-BB714E131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535" y="74831"/>
            <a:ext cx="7961244" cy="994172"/>
          </a:xfrm>
        </p:spPr>
        <p:txBody>
          <a:bodyPr>
            <a:normAutofit/>
          </a:bodyPr>
          <a:lstStyle/>
          <a:p>
            <a:pPr algn="ctr"/>
            <a:r>
              <a:rPr lang="ru-RU" sz="3500" dirty="0">
                <a:solidFill>
                  <a:srgbClr val="002060"/>
                </a:solidFill>
              </a:rPr>
              <a:t>Результаты исследования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1E856273-84EB-4767-B142-9F6A417DB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840586"/>
              </p:ext>
            </p:extLst>
          </p:nvPr>
        </p:nvGraphicFramePr>
        <p:xfrm>
          <a:off x="142623" y="1757568"/>
          <a:ext cx="5625402" cy="30505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47171">
                  <a:extLst>
                    <a:ext uri="{9D8B030D-6E8A-4147-A177-3AD203B41FA5}">
                      <a16:colId xmlns:a16="http://schemas.microsoft.com/office/drawing/2014/main" val="46972497"/>
                    </a:ext>
                  </a:extLst>
                </a:gridCol>
                <a:gridCol w="2478231">
                  <a:extLst>
                    <a:ext uri="{9D8B030D-6E8A-4147-A177-3AD203B41FA5}">
                      <a16:colId xmlns:a16="http://schemas.microsoft.com/office/drawing/2014/main" val="1367177770"/>
                    </a:ext>
                  </a:extLst>
                </a:gridCol>
              </a:tblGrid>
              <a:tr h="789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Вклад фактора в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общую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дисперсию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781677"/>
                  </a:ext>
                </a:extLst>
              </a:tr>
              <a:tr h="520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 избегания угрозы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298347"/>
                  </a:ext>
                </a:extLst>
              </a:tr>
              <a:tr h="520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 Аффилиации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000715"/>
                  </a:ext>
                </a:extLst>
              </a:tr>
              <a:tr h="520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 Достижения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560328"/>
                  </a:ext>
                </a:extLst>
              </a:tr>
              <a:tr h="348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 Власти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917330"/>
                  </a:ext>
                </a:extLst>
              </a:tr>
              <a:tr h="348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65,4%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955973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8A19617D-B35D-42A5-B82D-EB0DAA2FC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712996"/>
              </p:ext>
            </p:extLst>
          </p:nvPr>
        </p:nvGraphicFramePr>
        <p:xfrm>
          <a:off x="6025415" y="2007482"/>
          <a:ext cx="5871410" cy="241474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944303">
                  <a:extLst>
                    <a:ext uri="{9D8B030D-6E8A-4147-A177-3AD203B41FA5}">
                      <a16:colId xmlns:a16="http://schemas.microsoft.com/office/drawing/2014/main" val="3506946073"/>
                    </a:ext>
                  </a:extLst>
                </a:gridCol>
                <a:gridCol w="1414914">
                  <a:extLst>
                    <a:ext uri="{9D8B030D-6E8A-4147-A177-3AD203B41FA5}">
                      <a16:colId xmlns:a16="http://schemas.microsoft.com/office/drawing/2014/main" val="1607869579"/>
                    </a:ext>
                  </a:extLst>
                </a:gridCol>
                <a:gridCol w="1405288">
                  <a:extLst>
                    <a:ext uri="{9D8B030D-6E8A-4147-A177-3AD203B41FA5}">
                      <a16:colId xmlns:a16="http://schemas.microsoft.com/office/drawing/2014/main" val="2015702166"/>
                    </a:ext>
                  </a:extLst>
                </a:gridCol>
                <a:gridCol w="1106905">
                  <a:extLst>
                    <a:ext uri="{9D8B030D-6E8A-4147-A177-3AD203B41FA5}">
                      <a16:colId xmlns:a16="http://schemas.microsoft.com/office/drawing/2014/main" val="3115245444"/>
                    </a:ext>
                  </a:extLst>
                </a:gridCol>
              </a:tblGrid>
              <a:tr h="630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</a:rPr>
                        <a:t>Корреляции факторов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1" marR="44291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</a:rPr>
                        <a:t>Аффилиация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1" marR="44291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Достижения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1" marR="44291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Власть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1" marR="44291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9515411"/>
                  </a:ext>
                </a:extLst>
              </a:tr>
              <a:tr h="691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Избегание угрозы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1" marR="44291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0,376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1" marR="44291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0,335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1" marR="44291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0,128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1" marR="44291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1731112"/>
                  </a:ext>
                </a:extLst>
              </a:tr>
              <a:tr h="545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</a:rPr>
                        <a:t>Аффилиация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1" marR="44291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1" marR="44291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0,321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1" marR="44291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0,279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1" marR="44291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3020410"/>
                  </a:ext>
                </a:extLst>
              </a:tr>
              <a:tr h="545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Достижения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1" marR="44291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1" marR="44291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1" marR="44291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</a:rPr>
                        <a:t>0,110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1" marR="44291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22710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1A64BCC-A8A8-41CE-B5C8-0DB15E148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567392"/>
              </p:ext>
            </p:extLst>
          </p:nvPr>
        </p:nvGraphicFramePr>
        <p:xfrm>
          <a:off x="152400" y="71120"/>
          <a:ext cx="12039600" cy="6766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2364">
                  <a:extLst>
                    <a:ext uri="{9D8B030D-6E8A-4147-A177-3AD203B41FA5}">
                      <a16:colId xmlns:a16="http://schemas.microsoft.com/office/drawing/2014/main" val="727892817"/>
                    </a:ext>
                  </a:extLst>
                </a:gridCol>
                <a:gridCol w="9392817">
                  <a:extLst>
                    <a:ext uri="{9D8B030D-6E8A-4147-A177-3AD203B41FA5}">
                      <a16:colId xmlns:a16="http://schemas.microsoft.com/office/drawing/2014/main" val="2723394573"/>
                    </a:ext>
                  </a:extLst>
                </a:gridCol>
                <a:gridCol w="1214419">
                  <a:extLst>
                    <a:ext uri="{9D8B030D-6E8A-4147-A177-3AD203B41FA5}">
                      <a16:colId xmlns:a16="http://schemas.microsoft.com/office/drawing/2014/main" val="3534492976"/>
                    </a:ext>
                  </a:extLst>
                </a:gridCol>
              </a:tblGrid>
              <a:tr h="0">
                <a:tc row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200" dirty="0">
                          <a:effectLst/>
                        </a:rPr>
                        <a:t>Мотив избегания угрозы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Из чувства страха за своих близких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0,875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8306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Из чувства страха за себя и свою жизнь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0,782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9943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Чтобы сохранить свое здоровье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0,758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773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Из чувства ответственности за свою жизнь и жизнь близких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0,757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5379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Чтобы проявить любовь и заботу о близких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0,586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509823"/>
                  </a:ext>
                </a:extLst>
              </a:tr>
              <a:tr h="165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Из-за страха перед будущим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0,574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745771"/>
                  </a:ext>
                </a:extLst>
              </a:tr>
              <a:tr h="0"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200" dirty="0">
                          <a:effectLst/>
                        </a:rPr>
                        <a:t>Мотив Аффилиации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Чтобы ощутить одобрение со стороны других людей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0,796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614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Чтобы придерживаться традиций, принятых в обществе (народе)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0,783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3718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Потому что так делали все, последовал(а) за остальными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0,703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113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Чтобы ощутить себя любимым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0,682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7651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Чтобы ощутить власть, контроль над другими людьми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0,551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8519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Чтобы сохранить хорошие отношения с близкими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0,545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981248"/>
                  </a:ext>
                </a:extLst>
              </a:tr>
              <a:tr h="28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Чтобы избежать административного наказания (штрафа, официального замечания) со стороны государства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0,443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282912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200" dirty="0">
                          <a:effectLst/>
                        </a:rPr>
                        <a:t>Мотив Достижения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vert="vert27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Чтобы сделать свою жизнь разнообразнее (Испытать новый опыт, новые ощущения)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0,854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185832"/>
                  </a:ext>
                </a:extLst>
              </a:tr>
              <a:tr h="373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Чтобы самостоятельно и свободно принимать решение о своих дальнейших поступках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0,803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9353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Чтобы чувствовать, что остаешься верен своим принципам и идеалам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0,660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6437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Чтобы справиться с жизненными трудностями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0,612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9283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Чтобы получить больше информации о COVID-19 и пандемии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0,359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93511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200" dirty="0">
                          <a:effectLst/>
                        </a:rPr>
                        <a:t>Мотив Власти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Из-за отсутствия веры в действия властей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0,643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1495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</a:rPr>
                        <a:t>Из материальных соображений (увеличить свой доход)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lang="ru-RU" sz="1700" dirty="0">
                          <a:effectLst/>
                        </a:rPr>
                        <a:t>0,512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13" marR="3131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77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4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0BC33-166F-418C-B704-BB714E131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417210"/>
            <a:ext cx="11010900" cy="994172"/>
          </a:xfrm>
        </p:spPr>
        <p:txBody>
          <a:bodyPr>
            <a:normAutofit fontScale="9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Приписывание различным представлениям людей о природе COVID-19 и поведении в условиях пандемии определенных мотивов связаны со структурой ценностей человека.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8B81CC-DC4C-4A2C-A43F-606C63C2EE23}"/>
              </a:ext>
            </a:extLst>
          </p:cNvPr>
          <p:cNvSpPr txBox="1"/>
          <p:nvPr/>
        </p:nvSpPr>
        <p:spPr>
          <a:xfrm>
            <a:off x="2012484" y="4796625"/>
            <a:ext cx="2880000" cy="446276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5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 Власти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3E4F4C-9924-456E-9124-119EC17F172C}"/>
              </a:ext>
            </a:extLst>
          </p:cNvPr>
          <p:cNvSpPr txBox="1"/>
          <p:nvPr/>
        </p:nvSpPr>
        <p:spPr>
          <a:xfrm>
            <a:off x="2012484" y="2786269"/>
            <a:ext cx="2880000" cy="417871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5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 Аффилиации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26657B-7DEA-4B47-8C7E-3F5E046780ED}"/>
              </a:ext>
            </a:extLst>
          </p:cNvPr>
          <p:cNvSpPr txBox="1"/>
          <p:nvPr/>
        </p:nvSpPr>
        <p:spPr>
          <a:xfrm>
            <a:off x="2012484" y="3791447"/>
            <a:ext cx="2880000" cy="446276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5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 Достижения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DC386580-614F-49C7-B2DC-BBD4243F2D20}"/>
              </a:ext>
            </a:extLst>
          </p:cNvPr>
          <p:cNvCxnSpPr>
            <a:cxnSpLocks/>
          </p:cNvCxnSpPr>
          <p:nvPr/>
        </p:nvCxnSpPr>
        <p:spPr>
          <a:xfrm flipV="1">
            <a:off x="5293415" y="2978950"/>
            <a:ext cx="1779105" cy="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E3A52417-B378-4435-8488-C61DF7E10B74}"/>
              </a:ext>
            </a:extLst>
          </p:cNvPr>
          <p:cNvCxnSpPr>
            <a:cxnSpLocks/>
          </p:cNvCxnSpPr>
          <p:nvPr/>
        </p:nvCxnSpPr>
        <p:spPr>
          <a:xfrm flipV="1">
            <a:off x="5293415" y="3991884"/>
            <a:ext cx="1779105" cy="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0D1524CD-66DC-4F17-8AC6-B02F6BA6C4A2}"/>
              </a:ext>
            </a:extLst>
          </p:cNvPr>
          <p:cNvCxnSpPr>
            <a:cxnSpLocks/>
          </p:cNvCxnSpPr>
          <p:nvPr/>
        </p:nvCxnSpPr>
        <p:spPr>
          <a:xfrm flipV="1">
            <a:off x="5293415" y="4999718"/>
            <a:ext cx="1779105" cy="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2B10F99-9F8B-4CA9-A336-36A53A3845DE}"/>
              </a:ext>
            </a:extLst>
          </p:cNvPr>
          <p:cNvSpPr txBox="1"/>
          <p:nvPr/>
        </p:nvSpPr>
        <p:spPr>
          <a:xfrm>
            <a:off x="7357251" y="2812103"/>
            <a:ext cx="2880000" cy="4178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Ценность Традиция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E9DD23-B135-4824-AC66-2E8DE8795F63}"/>
              </a:ext>
            </a:extLst>
          </p:cNvPr>
          <p:cNvSpPr txBox="1"/>
          <p:nvPr/>
        </p:nvSpPr>
        <p:spPr>
          <a:xfrm>
            <a:off x="7386775" y="3825268"/>
            <a:ext cx="2880000" cy="4178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Индивидуальный фокус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E8A0ED-91EB-4F35-AA85-48E19816249A}"/>
              </a:ext>
            </a:extLst>
          </p:cNvPr>
          <p:cNvSpPr txBox="1"/>
          <p:nvPr/>
        </p:nvSpPr>
        <p:spPr>
          <a:xfrm>
            <a:off x="7386775" y="4796625"/>
            <a:ext cx="2880000" cy="4462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Ценность Власть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0C0910-9BC8-4E97-9F0B-7D304E05D1C6}"/>
              </a:ext>
            </a:extLst>
          </p:cNvPr>
          <p:cNvSpPr txBox="1"/>
          <p:nvPr/>
        </p:nvSpPr>
        <p:spPr>
          <a:xfrm>
            <a:off x="5650966" y="3574936"/>
            <a:ext cx="977322" cy="83612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0,186</a:t>
            </a:r>
          </a:p>
          <a:p>
            <a:pPr algn="ctr">
              <a:spcAft>
                <a:spcPts val="10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92E7F2-CFE5-4911-92BF-050C161325FE}"/>
              </a:ext>
            </a:extLst>
          </p:cNvPr>
          <p:cNvSpPr txBox="1"/>
          <p:nvPr/>
        </p:nvSpPr>
        <p:spPr>
          <a:xfrm>
            <a:off x="5607339" y="2526707"/>
            <a:ext cx="977322" cy="88229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0,364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E47B62-B7C1-410D-B3E3-932D8E7AF88C}"/>
              </a:ext>
            </a:extLst>
          </p:cNvPr>
          <p:cNvSpPr txBox="1"/>
          <p:nvPr/>
        </p:nvSpPr>
        <p:spPr>
          <a:xfrm>
            <a:off x="5650966" y="4541884"/>
            <a:ext cx="977322" cy="88229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0,379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F33323-3174-47CC-B68F-5C39A7E4F4B7}"/>
              </a:ext>
            </a:extLst>
          </p:cNvPr>
          <p:cNvSpPr txBox="1"/>
          <p:nvPr/>
        </p:nvSpPr>
        <p:spPr>
          <a:xfrm>
            <a:off x="2498328" y="2297382"/>
            <a:ext cx="1908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6BCA0E-0661-4185-93A0-91752A7EB037}"/>
              </a:ext>
            </a:extLst>
          </p:cNvPr>
          <p:cNvSpPr txBox="1"/>
          <p:nvPr/>
        </p:nvSpPr>
        <p:spPr>
          <a:xfrm>
            <a:off x="6997251" y="2306020"/>
            <a:ext cx="360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Ценностные ориентации:</a:t>
            </a:r>
          </a:p>
        </p:txBody>
      </p:sp>
    </p:spTree>
    <p:extLst>
      <p:ext uri="{BB962C8B-B14F-4D97-AF65-F5344CB8AC3E}">
        <p14:creationId xmlns:p14="http://schemas.microsoft.com/office/powerpoint/2010/main" val="377071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1611</Words>
  <Application>Microsoft Office PowerPoint</Application>
  <PresentationFormat>Широкоэкранный</PresentationFormat>
  <Paragraphs>172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Тема Office</vt:lpstr>
      <vt:lpstr>Психосемантический анализ мотивационной сферы личности в условиях пандемии COVID-19</vt:lpstr>
      <vt:lpstr>I Разработка психосемантической атрибутивной методики:</vt:lpstr>
      <vt:lpstr>Мотивы:</vt:lpstr>
      <vt:lpstr>Представления:</vt:lpstr>
      <vt:lpstr>II Эмпирическое исследование:</vt:lpstr>
      <vt:lpstr>Опросники заполнялись в индивидуальном формате работы, время заполнения не ограничено.</vt:lpstr>
      <vt:lpstr>Результаты исследования</vt:lpstr>
      <vt:lpstr>Презентация PowerPoint</vt:lpstr>
      <vt:lpstr>Приписывание различным представлениям людей о природе COVID-19 и поведении в условиях пандемии определенных мотивов связаны со структурой ценностей человека.</vt:lpstr>
      <vt:lpstr>Приписывание различным представлениям людей о природе COVID-19 и поведении в условиях пандемии определенных мотивов связаны со структурой саморегуляции человека.</vt:lpstr>
      <vt:lpstr>Мотив Избегания угрозы сильнее выражен у респондентов с высоким самоконтролем.</vt:lpstr>
      <vt:lpstr>Мотив Аффилиации сильнее выражен у респондентов с высоким уровнем выраженности ценностей социального фокуса.</vt:lpstr>
      <vt:lpstr>Мотив Достижения сильнее выражен у респондентов с высоким уровнем выраженности ценностей индивидуального фокуса.</vt:lpstr>
      <vt:lpstr>Презентация PowerPoint</vt:lpstr>
      <vt:lpstr>Презентация PowerPoint</vt:lpstr>
      <vt:lpstr>Выводы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ZooNet</dc:creator>
  <cp:lastModifiedBy>Ольга Ольга</cp:lastModifiedBy>
  <cp:revision>20</cp:revision>
  <dcterms:created xsi:type="dcterms:W3CDTF">2019-10-12T21:11:52Z</dcterms:created>
  <dcterms:modified xsi:type="dcterms:W3CDTF">2021-10-17T20:01:29Z</dcterms:modified>
</cp:coreProperties>
</file>