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57" r:id="rId4"/>
    <p:sldId id="279" r:id="rId5"/>
    <p:sldId id="261" r:id="rId6"/>
    <p:sldId id="291" r:id="rId7"/>
    <p:sldId id="289" r:id="rId8"/>
    <p:sldId id="282" r:id="rId9"/>
    <p:sldId id="290" r:id="rId10"/>
    <p:sldId id="283" r:id="rId11"/>
    <p:sldId id="292" r:id="rId12"/>
    <p:sldId id="285" r:id="rId13"/>
    <p:sldId id="296" r:id="rId14"/>
    <p:sldId id="295" r:id="rId15"/>
    <p:sldId id="286" r:id="rId16"/>
    <p:sldId id="293" r:id="rId17"/>
    <p:sldId id="294" r:id="rId18"/>
    <p:sldId id="278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90F3-9DEE-4DAA-AF86-8A5242692021}" type="datetimeFigureOut">
              <a:rPr lang="de-DE" smtClean="0"/>
              <a:pPr/>
              <a:t>26.06.2013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FDAA3-A6AC-42A3-9CF3-9C8A88741BA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53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4C05CD-2926-4BE3-963D-99F24A4A5E85}" type="datetimeFigureOut">
              <a:rPr lang="de-DE" smtClean="0"/>
              <a:pPr/>
              <a:t>26.06.2013</a:t>
            </a:fld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77BC38-5A51-4DAE-96B6-1FB4AFC820F1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ftnref2"/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6984776" cy="2952328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КОРПУС ПАМЯТНИКОВ ТИБЕТСКОЙ ГРАММАТИЧЕСКОЙ ТРАДИЦИИ</a:t>
            </a:r>
            <a:endParaRPr lang="de-DE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645024"/>
            <a:ext cx="7416824" cy="3096344"/>
          </a:xfrm>
        </p:spPr>
        <p:txBody>
          <a:bodyPr>
            <a:normAutofit/>
          </a:bodyPr>
          <a:lstStyle/>
          <a:p>
            <a:r>
              <a:rPr lang="ru-RU" sz="2400" i="1" dirty="0" err="1"/>
              <a:t>П.Л.Гроховский</a:t>
            </a:r>
            <a:r>
              <a:rPr lang="ru-RU" sz="2400" i="1" dirty="0"/>
              <a:t>,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ru-RU" sz="2400" i="1" dirty="0" err="1" smtClean="0"/>
              <a:t>В.П.Захаров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r>
              <a:rPr lang="ru-RU" sz="2400" i="1" dirty="0" err="1" smtClean="0"/>
              <a:t>Ю.Н.Лебедева</a:t>
            </a:r>
            <a:r>
              <a:rPr lang="ru-RU" sz="2400" i="1" dirty="0"/>
              <a:t>,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ru-RU" sz="2400" i="1" dirty="0" err="1" smtClean="0"/>
              <a:t>М.О.Смирнова</a:t>
            </a:r>
            <a:r>
              <a:rPr lang="ru-RU" sz="2400" i="1" dirty="0"/>
              <a:t>,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ru-RU" sz="2400" i="1" dirty="0" err="1" smtClean="0"/>
              <a:t>М.В.Хохлова</a:t>
            </a:r>
            <a:r>
              <a:rPr lang="ru-RU" sz="2400" i="1" dirty="0" smtClean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ru-RU" sz="2400" dirty="0" smtClean="0"/>
              <a:t>Санкт-Петербургский университет</a:t>
            </a:r>
            <a:r>
              <a:rPr lang="en-US" sz="2400" dirty="0" smtClean="0"/>
              <a:t>)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Создание корпуса - </a:t>
            </a:r>
            <a:r>
              <a:rPr lang="ru-RU" sz="2400" dirty="0" err="1"/>
              <a:t>corpus</a:t>
            </a:r>
            <a:r>
              <a:rPr lang="ru-RU" sz="2400" dirty="0"/>
              <a:t> </a:t>
            </a:r>
            <a:r>
              <a:rPr lang="ru-RU" sz="2400" dirty="0" err="1"/>
              <a:t>creation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484632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dirty="0"/>
          </a:p>
          <a:p>
            <a:pPr>
              <a:spcBef>
                <a:spcPts val="1200"/>
              </a:spcBef>
            </a:pPr>
            <a:r>
              <a:rPr lang="ru-RU" dirty="0" smtClean="0"/>
              <a:t>Разметка </a:t>
            </a:r>
            <a:r>
              <a:rPr lang="ru-RU" dirty="0"/>
              <a:t>границ </a:t>
            </a:r>
            <a:r>
              <a:rPr lang="ru-RU" dirty="0" smtClean="0"/>
              <a:t>словоформ</a:t>
            </a:r>
            <a:r>
              <a:rPr lang="en-US" dirty="0"/>
              <a:t/>
            </a:r>
            <a:br>
              <a:rPr lang="en-US" dirty="0"/>
            </a:br>
            <a:r>
              <a:rPr lang="ru-RU" sz="1900" i="1" dirty="0" smtClean="0"/>
              <a:t>традиционная </a:t>
            </a:r>
            <a:r>
              <a:rPr lang="ru-RU" sz="1900" i="1" dirty="0"/>
              <a:t>орфография маркирует лишь границы слогов, не всегда совпадающие с границами морфем</a:t>
            </a:r>
            <a:r>
              <a:rPr lang="ru-RU" sz="1900" i="1" dirty="0" smtClean="0"/>
              <a:t>)</a:t>
            </a:r>
            <a:endParaRPr lang="ru-RU" sz="1900" i="1" dirty="0"/>
          </a:p>
          <a:p>
            <a:pPr algn="just"/>
            <a:r>
              <a:rPr lang="ru-RU" dirty="0" smtClean="0"/>
              <a:t>Морфологическая разметка</a:t>
            </a:r>
            <a:endParaRPr lang="en-US" dirty="0" smtClean="0"/>
          </a:p>
          <a:p>
            <a:pPr algn="just"/>
            <a:r>
              <a:rPr lang="ru-RU" dirty="0" err="1" smtClean="0"/>
              <a:t>Лемматизация</a:t>
            </a:r>
            <a:r>
              <a:rPr lang="ru-RU" dirty="0" smtClean="0"/>
              <a:t> </a:t>
            </a:r>
            <a:r>
              <a:rPr lang="ru-RU" dirty="0"/>
              <a:t>(на 1-ом этапе - ручная, на 2-ом этапе - автоматизированная (</a:t>
            </a:r>
            <a:r>
              <a:rPr lang="ru-RU" dirty="0" err="1"/>
              <a:t>TreeTagger</a:t>
            </a:r>
            <a:r>
              <a:rPr lang="ru-RU" dirty="0"/>
              <a:t>?))</a:t>
            </a:r>
          </a:p>
          <a:p>
            <a:pPr algn="just"/>
            <a:r>
              <a:rPr lang="ru-RU" dirty="0"/>
              <a:t>выравнивание по предложениям (вручную</a:t>
            </a:r>
            <a:r>
              <a:rPr lang="ru-RU" dirty="0" smtClean="0"/>
              <a:t>)</a:t>
            </a:r>
            <a:endParaRPr lang="en-US" dirty="0" smtClean="0"/>
          </a:p>
          <a:p>
            <a:pPr algn="just">
              <a:spcBef>
                <a:spcPts val="1800"/>
              </a:spcBef>
            </a:pPr>
            <a:r>
              <a:rPr lang="en-US" i="1" dirty="0" smtClean="0"/>
              <a:t>Tokenization (inserting spaces between word-forms)</a:t>
            </a:r>
            <a:endParaRPr lang="ru-RU" i="1" dirty="0" smtClean="0"/>
          </a:p>
          <a:p>
            <a:pPr algn="just"/>
            <a:r>
              <a:rPr lang="en-US" i="1" dirty="0" smtClean="0"/>
              <a:t>Morphological tagging</a:t>
            </a:r>
          </a:p>
          <a:p>
            <a:pPr algn="just"/>
            <a:r>
              <a:rPr lang="en-US" i="1" dirty="0" smtClean="0"/>
              <a:t>Lemmatization</a:t>
            </a:r>
          </a:p>
          <a:p>
            <a:pPr algn="just"/>
            <a:r>
              <a:rPr lang="en-US" i="1" dirty="0" smtClean="0"/>
              <a:t>Alignment (sentence level)</a:t>
            </a:r>
          </a:p>
          <a:p>
            <a:pPr algn="just"/>
            <a:endParaRPr lang="ru-RU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7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Список тегов для обозначения служебных лексем в тибетском языке</a:t>
            </a:r>
            <a:endParaRPr lang="de-DE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318206"/>
              </p:ext>
            </p:extLst>
          </p:nvPr>
        </p:nvGraphicFramePr>
        <p:xfrm>
          <a:off x="251520" y="1036320"/>
          <a:ext cx="7632848" cy="5821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32048"/>
                <a:gridCol w="720080"/>
                <a:gridCol w="3456384"/>
                <a:gridCol w="302433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Тег</a:t>
                      </a:r>
                      <a:endParaRPr lang="ru-RU" sz="14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Служебная лексема</a:t>
                      </a:r>
                      <a:endParaRPr lang="ru-RU" sz="14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</a:t>
                      </a:r>
                      <a:endParaRPr lang="ru-RU" sz="14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Cj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союз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dang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Pp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послелог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drung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du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Erg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эргатива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kyis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gyis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ru-RU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gis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s,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yis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Com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комитатива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dang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Dat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датива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Loc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локатива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Dest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дестинатива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tu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du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ru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Abl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аблатива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las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El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элатива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nas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Comp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компаратива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pas, bas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Gen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генитива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kyi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gyi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gi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‘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yi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Fin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конечная частица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ngo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do, no,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bo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mo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‘o,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ro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lo, so,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Top 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выделительная частица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Ind 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неопределенная частица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cig,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zhig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shig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Emph 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усилительная частица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kyang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yang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'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ang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Quant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слова, выражающие количественные значения ('столько', 'именно' и т.п.)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tsam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kho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'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'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zhig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snyed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6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множественного числа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rnams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6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Quot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 прямой речи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алломорфы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ces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zhes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8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Метаразметка</a:t>
            </a:r>
            <a:r>
              <a:rPr lang="ru-RU" dirty="0" smtClean="0"/>
              <a:t> - </a:t>
            </a:r>
            <a:r>
              <a:rPr lang="en-US" dirty="0" smtClean="0"/>
              <a:t>Metadata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Информация </a:t>
            </a:r>
            <a:r>
              <a:rPr lang="ru-RU" dirty="0"/>
              <a:t>о </a:t>
            </a:r>
            <a:r>
              <a:rPr lang="ru-RU" dirty="0" smtClean="0"/>
              <a:t>жанре </a:t>
            </a:r>
          </a:p>
          <a:p>
            <a:r>
              <a:rPr lang="ru-RU" dirty="0" smtClean="0"/>
              <a:t>Датировка </a:t>
            </a:r>
          </a:p>
          <a:p>
            <a:r>
              <a:rPr lang="ru-RU" dirty="0" smtClean="0"/>
              <a:t>Автор текста</a:t>
            </a:r>
          </a:p>
          <a:p>
            <a:r>
              <a:rPr lang="ru-RU" dirty="0" smtClean="0"/>
              <a:t>принадлежность автора к </a:t>
            </a:r>
            <a:r>
              <a:rPr lang="ru-RU" dirty="0"/>
              <a:t>конкретной буддийской </a:t>
            </a:r>
            <a:r>
              <a:rPr lang="ru-RU" dirty="0" smtClean="0"/>
              <a:t>школе</a:t>
            </a:r>
          </a:p>
          <a:p>
            <a:r>
              <a:rPr lang="en-US" i="1" dirty="0"/>
              <a:t>Title</a:t>
            </a:r>
            <a:endParaRPr lang="ru-RU" i="1" dirty="0"/>
          </a:p>
          <a:p>
            <a:r>
              <a:rPr lang="en-US" i="1" dirty="0"/>
              <a:t>Genre information</a:t>
            </a:r>
            <a:r>
              <a:rPr lang="ru-RU" i="1" dirty="0"/>
              <a:t> </a:t>
            </a:r>
          </a:p>
          <a:p>
            <a:r>
              <a:rPr lang="en-US" i="1" dirty="0"/>
              <a:t>Period</a:t>
            </a:r>
            <a:endParaRPr lang="ru-RU" i="1" dirty="0"/>
          </a:p>
          <a:p>
            <a:r>
              <a:rPr lang="en-US" i="1" dirty="0"/>
              <a:t>Author</a:t>
            </a:r>
            <a:endParaRPr lang="ru-RU" i="1" dirty="0"/>
          </a:p>
          <a:p>
            <a:r>
              <a:rPr lang="en-US" i="1" dirty="0"/>
              <a:t>School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53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Метаразметка</a:t>
            </a:r>
            <a:r>
              <a:rPr lang="ru-RU" dirty="0"/>
              <a:t> - </a:t>
            </a:r>
            <a:r>
              <a:rPr lang="en-US" dirty="0"/>
              <a:t>Metadata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24116"/>
            <a:ext cx="7239000" cy="3997172"/>
          </a:xfrm>
        </p:spPr>
        <p:txBody>
          <a:bodyPr/>
          <a:lstStyle/>
          <a:p>
            <a:r>
              <a:rPr lang="ru-RU" dirty="0"/>
              <a:t>Автор - </a:t>
            </a:r>
            <a:r>
              <a:rPr lang="ru-RU" dirty="0" err="1"/>
              <a:t>Цаньен</a:t>
            </a:r>
            <a:r>
              <a:rPr lang="ru-RU" dirty="0"/>
              <a:t> </a:t>
            </a:r>
            <a:r>
              <a:rPr lang="ru-RU" dirty="0" err="1" smtClean="0"/>
              <a:t>Херука</a:t>
            </a:r>
            <a:endParaRPr lang="ru-RU" dirty="0" smtClean="0"/>
          </a:p>
          <a:p>
            <a:r>
              <a:rPr lang="ru-RU" dirty="0" smtClean="0"/>
              <a:t>Религиозная </a:t>
            </a:r>
            <a:r>
              <a:rPr lang="ru-RU" dirty="0"/>
              <a:t>школа </a:t>
            </a:r>
            <a:r>
              <a:rPr lang="ru-RU" dirty="0" smtClean="0"/>
              <a:t>– </a:t>
            </a:r>
            <a:r>
              <a:rPr lang="ru-RU" dirty="0" err="1" smtClean="0"/>
              <a:t>Кагью</a:t>
            </a:r>
            <a:endParaRPr lang="ru-RU" dirty="0" smtClean="0"/>
          </a:p>
          <a:p>
            <a:r>
              <a:rPr lang="ru-RU" dirty="0" smtClean="0"/>
              <a:t>Датировка </a:t>
            </a:r>
            <a:r>
              <a:rPr lang="ru-RU" dirty="0"/>
              <a:t>- XV </a:t>
            </a:r>
            <a:r>
              <a:rPr lang="ru-RU" dirty="0" smtClean="0"/>
              <a:t>век</a:t>
            </a:r>
          </a:p>
          <a:p>
            <a:r>
              <a:rPr lang="ru-RU" dirty="0" smtClean="0"/>
              <a:t>Жанр – биография</a:t>
            </a:r>
          </a:p>
          <a:p>
            <a:r>
              <a:rPr lang="ru-RU" dirty="0" smtClean="0"/>
              <a:t>Форма – прозаическая</a:t>
            </a:r>
          </a:p>
          <a:p>
            <a:r>
              <a:rPr lang="ru-RU" dirty="0" smtClean="0"/>
              <a:t>Уровень </a:t>
            </a:r>
            <a:r>
              <a:rPr lang="ru-RU" dirty="0"/>
              <a:t>сложности - </a:t>
            </a:r>
            <a:r>
              <a:rPr lang="ru-RU" dirty="0" err="1"/>
              <a:t>Upper</a:t>
            </a:r>
            <a:r>
              <a:rPr lang="ru-RU" dirty="0"/>
              <a:t> </a:t>
            </a:r>
            <a:r>
              <a:rPr lang="ru-RU" dirty="0" err="1"/>
              <a:t>Intermediate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634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648072"/>
          </a:xfrm>
        </p:spPr>
        <p:txBody>
          <a:bodyPr/>
          <a:lstStyle/>
          <a:p>
            <a:pPr algn="ctr"/>
            <a:r>
              <a:rPr lang="ru-RU" dirty="0" err="1"/>
              <a:t>Метаразметка</a:t>
            </a:r>
            <a:r>
              <a:rPr lang="ru-RU" dirty="0"/>
              <a:t> - </a:t>
            </a:r>
            <a:r>
              <a:rPr lang="en-US" dirty="0"/>
              <a:t>Metadata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5760640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/>
              <a:t>prose 1 &lt;file author="</a:t>
            </a:r>
            <a:r>
              <a:rPr lang="ru-RU" sz="5000" dirty="0"/>
              <a:t>Будда</a:t>
            </a:r>
            <a:r>
              <a:rPr lang="en-US" sz="5000" dirty="0"/>
              <a:t>" school="</a:t>
            </a:r>
            <a:r>
              <a:rPr lang="ru-RU" sz="5000" dirty="0"/>
              <a:t>нет</a:t>
            </a:r>
            <a:r>
              <a:rPr lang="en-US" sz="5000" dirty="0"/>
              <a:t>" date="IX </a:t>
            </a:r>
            <a:r>
              <a:rPr lang="ru-RU" sz="5000" dirty="0"/>
              <a:t>век</a:t>
            </a:r>
            <a:r>
              <a:rPr lang="en-US" sz="5000" dirty="0"/>
              <a:t>"</a:t>
            </a:r>
            <a:br>
              <a:rPr lang="en-US" sz="5000" dirty="0"/>
            </a:br>
            <a:r>
              <a:rPr lang="en-US" sz="5000" dirty="0"/>
              <a:t>title="</a:t>
            </a:r>
            <a:r>
              <a:rPr lang="en-US" sz="5000" dirty="0" err="1"/>
              <a:t>sems</a:t>
            </a:r>
            <a:r>
              <a:rPr lang="en-US" sz="5000" dirty="0"/>
              <a:t> can </a:t>
            </a:r>
            <a:r>
              <a:rPr lang="en-US" sz="5000" dirty="0" err="1"/>
              <a:t>chen</a:t>
            </a:r>
            <a:r>
              <a:rPr lang="en-US" sz="5000" dirty="0"/>
              <a:t> </a:t>
            </a:r>
            <a:r>
              <a:rPr lang="en-US" sz="5000" dirty="0" err="1"/>
              <a:t>pos</a:t>
            </a:r>
            <a:r>
              <a:rPr lang="en-US" sz="5000" dirty="0"/>
              <a:t> stag </a:t>
            </a:r>
            <a:r>
              <a:rPr lang="en-US" sz="5000" dirty="0" err="1"/>
              <a:t>mo</a:t>
            </a:r>
            <a:r>
              <a:rPr lang="en-US" sz="5000" dirty="0"/>
              <a:t> la </a:t>
            </a:r>
            <a:r>
              <a:rPr lang="en-US" sz="5000" dirty="0" err="1"/>
              <a:t>lus</a:t>
            </a:r>
            <a:r>
              <a:rPr lang="en-US" sz="5000" dirty="0"/>
              <a:t> </a:t>
            </a:r>
            <a:r>
              <a:rPr lang="en-US" sz="5000" dirty="0" err="1"/>
              <a:t>byin</a:t>
            </a:r>
            <a:r>
              <a:rPr lang="en-US" sz="5000" dirty="0"/>
              <a:t> </a:t>
            </a:r>
            <a:r>
              <a:rPr lang="en-US" sz="5000" dirty="0" err="1"/>
              <a:t>pa'i</a:t>
            </a:r>
            <a:r>
              <a:rPr lang="en-US" sz="5000" dirty="0"/>
              <a:t> </a:t>
            </a:r>
            <a:r>
              <a:rPr lang="en-US" sz="5000" dirty="0" err="1"/>
              <a:t>le'u</a:t>
            </a:r>
            <a:r>
              <a:rPr lang="en-US" sz="5000" dirty="0"/>
              <a:t>" genre="</a:t>
            </a:r>
            <a:r>
              <a:rPr lang="ru-RU" sz="5000" dirty="0" err="1"/>
              <a:t>джатака</a:t>
            </a:r>
            <a:r>
              <a:rPr lang="en-US" sz="5000" dirty="0"/>
              <a:t>" form="</a:t>
            </a:r>
            <a:r>
              <a:rPr lang="ru-RU" sz="5000" dirty="0"/>
              <a:t>проза</a:t>
            </a:r>
            <a:r>
              <a:rPr lang="en-US" sz="5000" dirty="0"/>
              <a:t>" level="intermediate"&gt;</a:t>
            </a:r>
            <a:endParaRPr lang="ru-RU" sz="5000" dirty="0"/>
          </a:p>
          <a:p>
            <a:r>
              <a:rPr lang="en-US" sz="5000" dirty="0" smtClean="0"/>
              <a:t>prose </a:t>
            </a:r>
            <a:r>
              <a:rPr lang="en-US" sz="5000" dirty="0"/>
              <a:t>6 &lt;file author="</a:t>
            </a:r>
            <a:r>
              <a:rPr lang="ru-RU" sz="5000" dirty="0" err="1"/>
              <a:t>Цаньен</a:t>
            </a:r>
            <a:r>
              <a:rPr lang="ru-RU" sz="5000" dirty="0"/>
              <a:t> </a:t>
            </a:r>
            <a:r>
              <a:rPr lang="ru-RU" sz="5000" dirty="0" err="1"/>
              <a:t>Херука</a:t>
            </a:r>
            <a:r>
              <a:rPr lang="en-US" sz="5000" dirty="0"/>
              <a:t>" school="</a:t>
            </a:r>
            <a:r>
              <a:rPr lang="ru-RU" sz="5000" dirty="0" err="1"/>
              <a:t>Кагью</a:t>
            </a:r>
            <a:r>
              <a:rPr lang="en-US" sz="5000" dirty="0"/>
              <a:t>" date="XV </a:t>
            </a:r>
            <a:r>
              <a:rPr lang="ru-RU" sz="5000" dirty="0"/>
              <a:t>век</a:t>
            </a:r>
            <a:r>
              <a:rPr lang="en-US" sz="5000" dirty="0"/>
              <a:t>"</a:t>
            </a:r>
            <a:br>
              <a:rPr lang="en-US" sz="5000" dirty="0"/>
            </a:br>
            <a:r>
              <a:rPr lang="en-US" sz="5000" dirty="0"/>
              <a:t>title="mi la </a:t>
            </a:r>
            <a:r>
              <a:rPr lang="en-US" sz="5000" dirty="0" err="1"/>
              <a:t>ras</a:t>
            </a:r>
            <a:r>
              <a:rPr lang="en-US" sz="5000" dirty="0"/>
              <a:t> </a:t>
            </a:r>
            <a:r>
              <a:rPr lang="en-US" sz="5000" dirty="0" err="1"/>
              <a:t>pa'i</a:t>
            </a:r>
            <a:r>
              <a:rPr lang="en-US" sz="5000" dirty="0"/>
              <a:t> </a:t>
            </a:r>
            <a:r>
              <a:rPr lang="en-US" sz="5000" dirty="0" err="1"/>
              <a:t>rnam</a:t>
            </a:r>
            <a:r>
              <a:rPr lang="en-US" sz="5000" dirty="0"/>
              <a:t> </a:t>
            </a:r>
            <a:r>
              <a:rPr lang="en-US" sz="5000" dirty="0" err="1"/>
              <a:t>thar</a:t>
            </a:r>
            <a:r>
              <a:rPr lang="en-US" sz="5000" dirty="0"/>
              <a:t>" genre="</a:t>
            </a:r>
            <a:r>
              <a:rPr lang="ru-RU" sz="5000" dirty="0"/>
              <a:t>биография</a:t>
            </a:r>
            <a:r>
              <a:rPr lang="en-US" sz="5000" dirty="0"/>
              <a:t>" form="</a:t>
            </a:r>
            <a:r>
              <a:rPr lang="ru-RU" sz="5000" dirty="0"/>
              <a:t>прозаическая</a:t>
            </a:r>
            <a:r>
              <a:rPr lang="en-US" sz="5000" dirty="0"/>
              <a:t>" level="Upper Intermediate"&gt;</a:t>
            </a:r>
            <a:endParaRPr lang="ru-RU" sz="5000" dirty="0"/>
          </a:p>
          <a:p>
            <a:r>
              <a:rPr lang="en-US" sz="5000" dirty="0"/>
              <a:t>prose 7 &lt;file author="</a:t>
            </a:r>
            <a:r>
              <a:rPr lang="ru-RU" sz="5000" dirty="0" err="1"/>
              <a:t>Аньешаб</a:t>
            </a:r>
            <a:r>
              <a:rPr lang="en-US" sz="5000" dirty="0"/>
              <a:t>" school="</a:t>
            </a:r>
            <a:r>
              <a:rPr lang="ru-RU" sz="5000" dirty="0" err="1"/>
              <a:t>Сакья</a:t>
            </a:r>
            <a:r>
              <a:rPr lang="en-US" sz="5000" dirty="0"/>
              <a:t>" date="XVII </a:t>
            </a:r>
            <a:r>
              <a:rPr lang="en-US" sz="5000" dirty="0" err="1"/>
              <a:t>век</a:t>
            </a:r>
            <a:r>
              <a:rPr lang="en-US" sz="5000" dirty="0"/>
              <a:t>"</a:t>
            </a:r>
            <a:br>
              <a:rPr lang="en-US" sz="5000" dirty="0"/>
            </a:br>
            <a:r>
              <a:rPr lang="en-US" sz="5000" dirty="0"/>
              <a:t>title="</a:t>
            </a:r>
            <a:r>
              <a:rPr lang="en-US" sz="5000" dirty="0" err="1"/>
              <a:t>ston</a:t>
            </a:r>
            <a:r>
              <a:rPr lang="en-US" sz="5000" dirty="0"/>
              <a:t> pa </a:t>
            </a:r>
            <a:r>
              <a:rPr lang="en-US" sz="5000" dirty="0" err="1"/>
              <a:t>sangs</a:t>
            </a:r>
            <a:r>
              <a:rPr lang="en-US" sz="5000" dirty="0"/>
              <a:t> </a:t>
            </a:r>
            <a:r>
              <a:rPr lang="en-US" sz="5000" dirty="0" err="1"/>
              <a:t>rgyas</a:t>
            </a:r>
            <a:r>
              <a:rPr lang="en-US" sz="5000" dirty="0"/>
              <a:t> dang </a:t>
            </a:r>
            <a:r>
              <a:rPr lang="en-US" sz="5000" dirty="0" err="1"/>
              <a:t>de'i</a:t>
            </a:r>
            <a:r>
              <a:rPr lang="en-US" sz="5000" dirty="0"/>
              <a:t> </a:t>
            </a:r>
            <a:r>
              <a:rPr lang="en-US" sz="5000" dirty="0" err="1"/>
              <a:t>bstan</a:t>
            </a:r>
            <a:r>
              <a:rPr lang="en-US" sz="5000" dirty="0"/>
              <a:t> pa dam </a:t>
            </a:r>
            <a:r>
              <a:rPr lang="en-US" sz="5000" dirty="0" err="1"/>
              <a:t>pa'i</a:t>
            </a:r>
            <a:r>
              <a:rPr lang="en-US" sz="5000" dirty="0"/>
              <a:t> </a:t>
            </a:r>
            <a:r>
              <a:rPr lang="en-US" sz="5000" dirty="0" err="1"/>
              <a:t>chos</a:t>
            </a:r>
            <a:r>
              <a:rPr lang="en-US" sz="5000" dirty="0"/>
              <a:t>" genre="</a:t>
            </a:r>
            <a:r>
              <a:rPr lang="ru-RU" sz="5000" dirty="0" err="1"/>
              <a:t>чойчжун</a:t>
            </a:r>
            <a:r>
              <a:rPr lang="en-US" sz="5000" dirty="0"/>
              <a:t>" form="</a:t>
            </a:r>
            <a:r>
              <a:rPr lang="ru-RU" sz="5000" dirty="0"/>
              <a:t>проза</a:t>
            </a:r>
            <a:r>
              <a:rPr lang="en-US" sz="5000" dirty="0"/>
              <a:t>" level="advanced"&gt;</a:t>
            </a:r>
            <a:endParaRPr lang="ru-RU" sz="5000" dirty="0"/>
          </a:p>
          <a:p>
            <a:r>
              <a:rPr lang="en-US" sz="5000" dirty="0"/>
              <a:t>poetry 1 &lt;file author="</a:t>
            </a:r>
            <a:r>
              <a:rPr lang="ru-RU" sz="5000" dirty="0" err="1"/>
              <a:t>Сакья</a:t>
            </a:r>
            <a:r>
              <a:rPr lang="en-US" sz="5000" dirty="0"/>
              <a:t>-</a:t>
            </a:r>
            <a:r>
              <a:rPr lang="ru-RU" sz="5000" dirty="0" err="1"/>
              <a:t>пандита</a:t>
            </a:r>
            <a:r>
              <a:rPr lang="ru-RU" sz="5000" dirty="0"/>
              <a:t> </a:t>
            </a:r>
            <a:r>
              <a:rPr lang="en-US" sz="5000" dirty="0"/>
              <a:t>" school="</a:t>
            </a:r>
            <a:r>
              <a:rPr lang="ru-RU" sz="5000" dirty="0" err="1"/>
              <a:t>Сакья</a:t>
            </a:r>
            <a:r>
              <a:rPr lang="ru-RU" sz="5000" dirty="0"/>
              <a:t> </a:t>
            </a:r>
            <a:r>
              <a:rPr lang="en-US" sz="5000" dirty="0"/>
              <a:t>" date="XIII </a:t>
            </a:r>
            <a:r>
              <a:rPr lang="en-US" sz="5000" dirty="0" err="1"/>
              <a:t>век</a:t>
            </a:r>
            <a:r>
              <a:rPr lang="en-US" sz="5000" dirty="0"/>
              <a:t>"</a:t>
            </a:r>
            <a:br>
              <a:rPr lang="en-US" sz="5000" dirty="0"/>
            </a:br>
            <a:r>
              <a:rPr lang="en-US" sz="5000" dirty="0"/>
              <a:t>title="legs </a:t>
            </a:r>
            <a:r>
              <a:rPr lang="en-US" sz="5000" dirty="0" err="1"/>
              <a:t>bshad</a:t>
            </a:r>
            <a:r>
              <a:rPr lang="en-US" sz="5000" dirty="0"/>
              <a:t> </a:t>
            </a:r>
            <a:r>
              <a:rPr lang="en-US" sz="5000" dirty="0" err="1"/>
              <a:t>rin</a:t>
            </a:r>
            <a:r>
              <a:rPr lang="en-US" sz="5000" dirty="0"/>
              <a:t> </a:t>
            </a:r>
            <a:r>
              <a:rPr lang="en-US" sz="5000" dirty="0" err="1"/>
              <a:t>chen</a:t>
            </a:r>
            <a:r>
              <a:rPr lang="en-US" sz="5000" dirty="0"/>
              <a:t> </a:t>
            </a:r>
            <a:r>
              <a:rPr lang="en-US" sz="5000" dirty="0" err="1"/>
              <a:t>gter</a:t>
            </a:r>
            <a:r>
              <a:rPr lang="en-US" sz="5000" dirty="0"/>
              <a:t>" genre="</a:t>
            </a:r>
            <a:r>
              <a:rPr lang="en-US" sz="5000" dirty="0" err="1"/>
              <a:t>дидактика</a:t>
            </a:r>
            <a:r>
              <a:rPr lang="en-US" sz="5000" dirty="0"/>
              <a:t>" form="</a:t>
            </a:r>
            <a:r>
              <a:rPr lang="ru-RU" sz="5000" dirty="0"/>
              <a:t>стихи</a:t>
            </a:r>
            <a:r>
              <a:rPr lang="en-US" sz="5000" dirty="0"/>
              <a:t>" level="intermediate"&gt;</a:t>
            </a:r>
            <a:endParaRPr lang="ru-RU" sz="5000" dirty="0"/>
          </a:p>
          <a:p>
            <a:r>
              <a:rPr lang="en-US" sz="5000" dirty="0"/>
              <a:t>poetry 2 &lt;file author="</a:t>
            </a:r>
            <a:r>
              <a:rPr lang="ru-RU" sz="5000" dirty="0" err="1"/>
              <a:t>Гунтан</a:t>
            </a:r>
            <a:r>
              <a:rPr lang="ru-RU" sz="5000" dirty="0"/>
              <a:t> </a:t>
            </a:r>
            <a:r>
              <a:rPr lang="ru-RU" sz="5000" dirty="0" err="1"/>
              <a:t>Тэнпэ</a:t>
            </a:r>
            <a:r>
              <a:rPr lang="ru-RU" sz="5000" dirty="0"/>
              <a:t> </a:t>
            </a:r>
            <a:r>
              <a:rPr lang="ru-RU" sz="5000" dirty="0" err="1"/>
              <a:t>Донме</a:t>
            </a:r>
            <a:r>
              <a:rPr lang="en-US" sz="5000" dirty="0"/>
              <a:t>/</a:t>
            </a:r>
            <a:r>
              <a:rPr lang="en-US" sz="5000" dirty="0" err="1"/>
              <a:t>Мипхам</a:t>
            </a:r>
            <a:r>
              <a:rPr lang="en-US" sz="5000" dirty="0"/>
              <a:t> </a:t>
            </a:r>
            <a:r>
              <a:rPr lang="ru-RU" sz="5000" dirty="0" err="1"/>
              <a:t>Намгьел</a:t>
            </a:r>
            <a:r>
              <a:rPr lang="ru-RU" sz="5000" dirty="0"/>
              <a:t> </a:t>
            </a:r>
            <a:r>
              <a:rPr lang="ru-RU" sz="5000" dirty="0" err="1"/>
              <a:t>Гьятсо</a:t>
            </a:r>
            <a:r>
              <a:rPr lang="en-US" sz="5000" dirty="0"/>
              <a:t>/</a:t>
            </a:r>
            <a:r>
              <a:rPr lang="en-US" sz="5000" dirty="0" err="1"/>
              <a:t>Цаньян</a:t>
            </a:r>
            <a:r>
              <a:rPr lang="en-US" sz="5000" dirty="0"/>
              <a:t> </a:t>
            </a:r>
            <a:r>
              <a:rPr lang="en-US" sz="5000" dirty="0" err="1"/>
              <a:t>Гьятсо</a:t>
            </a:r>
            <a:r>
              <a:rPr lang="en-US" sz="5000" dirty="0"/>
              <a:t>" school="</a:t>
            </a:r>
            <a:r>
              <a:rPr lang="en-US" sz="5000" dirty="0" err="1"/>
              <a:t>Гелуг</a:t>
            </a:r>
            <a:r>
              <a:rPr lang="en-US" sz="5000" dirty="0"/>
              <a:t>/</a:t>
            </a:r>
            <a:r>
              <a:rPr lang="en-US" sz="5000" dirty="0" err="1"/>
              <a:t>Ньингма</a:t>
            </a:r>
            <a:r>
              <a:rPr lang="en-US" sz="5000" dirty="0"/>
              <a:t>/</a:t>
            </a:r>
            <a:r>
              <a:rPr lang="ru-RU" sz="5000" dirty="0" err="1"/>
              <a:t>Гелуг</a:t>
            </a:r>
            <a:r>
              <a:rPr lang="en-US" sz="5000" dirty="0"/>
              <a:t>" date=" XVIII/XIX/XVII-XVIII </a:t>
            </a:r>
            <a:r>
              <a:rPr lang="en-US" sz="5000" dirty="0" err="1" smtClean="0"/>
              <a:t>век</a:t>
            </a:r>
            <a:r>
              <a:rPr lang="en-US" sz="5000" dirty="0" smtClean="0"/>
              <a:t>“</a:t>
            </a:r>
          </a:p>
          <a:p>
            <a:r>
              <a:rPr lang="en-US" sz="4200" dirty="0" smtClean="0"/>
              <a:t>poetry </a:t>
            </a:r>
            <a:r>
              <a:rPr lang="en-US" sz="4200" dirty="0"/>
              <a:t>4 &lt;file author=" " school="</a:t>
            </a:r>
            <a:r>
              <a:rPr lang="ru-RU" sz="4200" dirty="0" err="1"/>
              <a:t>Ньингма</a:t>
            </a:r>
            <a:r>
              <a:rPr lang="en-US" sz="4200" dirty="0"/>
              <a:t>" date="XX </a:t>
            </a:r>
            <a:r>
              <a:rPr lang="en-US" sz="4200" dirty="0" err="1"/>
              <a:t>век</a:t>
            </a:r>
            <a:r>
              <a:rPr lang="en-US" sz="4200" dirty="0"/>
              <a:t>"</a:t>
            </a:r>
            <a:br>
              <a:rPr lang="en-US" sz="4200" dirty="0"/>
            </a:br>
            <a:r>
              <a:rPr lang="en-US" sz="4200" dirty="0"/>
              <a:t>title="'</a:t>
            </a:r>
            <a:r>
              <a:rPr lang="en-US" sz="4200" dirty="0" err="1"/>
              <a:t>dan</a:t>
            </a:r>
            <a:r>
              <a:rPr lang="en-US" sz="4200" dirty="0"/>
              <a:t> </a:t>
            </a:r>
            <a:r>
              <a:rPr lang="en-US" sz="4200" dirty="0" err="1"/>
              <a:t>sras</a:t>
            </a:r>
            <a:r>
              <a:rPr lang="en-US" sz="4200" dirty="0"/>
              <a:t> g.yu 'od 'bum me" genre="</a:t>
            </a:r>
            <a:r>
              <a:rPr lang="ru-RU" sz="4200" dirty="0"/>
              <a:t>эпос</a:t>
            </a:r>
            <a:r>
              <a:rPr lang="en-US" sz="4200" dirty="0"/>
              <a:t>" form="</a:t>
            </a:r>
            <a:r>
              <a:rPr lang="ru-RU" sz="4200" dirty="0"/>
              <a:t>стихи</a:t>
            </a:r>
            <a:r>
              <a:rPr lang="en-US" sz="4200" dirty="0"/>
              <a:t>" level="advanced"&gt;</a:t>
            </a:r>
            <a:endParaRPr lang="ru-RU" sz="4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103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КОРПУСНЫЙ МЕНЕДЖЕР </a:t>
            </a:r>
            <a:br>
              <a:rPr lang="ru-RU" sz="3600" dirty="0" smtClean="0"/>
            </a:br>
            <a:r>
              <a:rPr lang="en-US" sz="3600" dirty="0" smtClean="0"/>
              <a:t>corpus manager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239000" cy="4846320"/>
          </a:xfrm>
        </p:spPr>
        <p:txBody>
          <a:bodyPr/>
          <a:lstStyle/>
          <a:p>
            <a:r>
              <a:rPr lang="en-US" dirty="0" smtClean="0"/>
              <a:t>Sketch Engine (Lexical Computing Ltd., Adam </a:t>
            </a:r>
            <a:r>
              <a:rPr lang="en-US" dirty="0" err="1" smtClean="0"/>
              <a:t>Kilgarriff</a:t>
            </a:r>
            <a:r>
              <a:rPr lang="en-US" dirty="0" smtClean="0"/>
              <a:t>, Masaryk University in Brno, </a:t>
            </a:r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Rychly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Concordance</a:t>
            </a:r>
          </a:p>
          <a:p>
            <a:r>
              <a:rPr lang="en-US" dirty="0" smtClean="0"/>
              <a:t>Frequency list</a:t>
            </a:r>
          </a:p>
          <a:p>
            <a:r>
              <a:rPr lang="en-US" dirty="0" smtClean="0"/>
              <a:t>Thesaurus</a:t>
            </a:r>
          </a:p>
          <a:p>
            <a:r>
              <a:rPr lang="en-US" dirty="0" smtClean="0"/>
              <a:t>Clustering</a:t>
            </a:r>
          </a:p>
          <a:p>
            <a:r>
              <a:rPr lang="en-US" dirty="0" smtClean="0"/>
              <a:t>Differences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09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ПОИСК - </a:t>
            </a:r>
            <a:r>
              <a:rPr lang="en-US" dirty="0" smtClean="0"/>
              <a:t>SEARCH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91440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75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ПОИСК - </a:t>
            </a:r>
            <a:r>
              <a:rPr lang="en-US" dirty="0"/>
              <a:t>SEARCH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9"/>
            <a:ext cx="9144000" cy="4968552"/>
          </a:xfrm>
        </p:spPr>
      </p:pic>
    </p:spTree>
    <p:extLst>
      <p:ext uri="{BB962C8B-B14F-4D97-AF65-F5344CB8AC3E}">
        <p14:creationId xmlns:p14="http://schemas.microsoft.com/office/powerpoint/2010/main" val="1977088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Пилотная версия электронного корпуса тибетских грамматических сочинений будет полезна исследователям памятников тибетской грамматической традиции, а также может быть использована для лингвистического исследования тибетского языка, его изучения и преподавания, т.к. в настоящее время отсутствуют общедоступные корпусы размеченных текстов на тибетском языке, тем более с переводом на русский язык.</a:t>
            </a:r>
          </a:p>
          <a:p>
            <a:r>
              <a:rPr lang="ru-RU" dirty="0"/>
              <a:t>В дальнейшем предполагается снабдить корпус синтаксической разметкой, увеличить его объем, а также развить его в более масштабный корпус текстов на тибетском языке, в том числе текстов, посвященных другим традиционным наукам тибетцев: буддийской религиозной доктрине, логике, медицине, ремеслу, поэтике, синонимике, стихосложению, астрологии и драме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endParaRPr lang="en-US" dirty="0"/>
          </a:p>
          <a:p>
            <a:pPr algn="just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6984776" cy="2952328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sz="4000" dirty="0"/>
              <a:t>CORPUS OF THE TIBETAN TRADITIONAL GRAMMAR TREATISES</a:t>
            </a:r>
            <a:r>
              <a:rPr lang="ru-RU" sz="4000" dirty="0"/>
              <a:t/>
            </a:r>
            <a:br>
              <a:rPr lang="ru-RU" sz="4000" dirty="0"/>
            </a:br>
            <a:endParaRPr lang="de-DE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140968"/>
            <a:ext cx="7416824" cy="3096344"/>
          </a:xfrm>
        </p:spPr>
        <p:txBody>
          <a:bodyPr>
            <a:normAutofit/>
          </a:bodyPr>
          <a:lstStyle/>
          <a:p>
            <a:r>
              <a:rPr lang="en-US" sz="2400" b="1" i="1" dirty="0"/>
              <a:t>P</a:t>
            </a:r>
            <a:r>
              <a:rPr lang="ru-RU" sz="2400" b="1" i="1" dirty="0" smtClean="0"/>
              <a:t>..</a:t>
            </a:r>
            <a:r>
              <a:rPr lang="en-US" sz="2400" b="1" i="1" dirty="0" err="1"/>
              <a:t>Grokhovskiy</a:t>
            </a:r>
            <a:r>
              <a:rPr lang="ru-RU" sz="2400" b="1" i="1" dirty="0"/>
              <a:t>, </a:t>
            </a:r>
            <a:endParaRPr lang="en-US" sz="2400" b="1" i="1" dirty="0" smtClean="0"/>
          </a:p>
          <a:p>
            <a:r>
              <a:rPr lang="en-US" sz="2400" b="1" i="1" dirty="0" smtClean="0"/>
              <a:t>V</a:t>
            </a:r>
            <a:r>
              <a:rPr lang="ru-RU" sz="2400" b="1" i="1" dirty="0" smtClean="0"/>
              <a:t>.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Zakharov</a:t>
            </a:r>
            <a:r>
              <a:rPr lang="ru-RU" sz="2400" b="1" i="1" dirty="0"/>
              <a:t>, </a:t>
            </a:r>
            <a:endParaRPr lang="en-US" sz="2400" b="1" i="1" dirty="0" smtClean="0"/>
          </a:p>
          <a:p>
            <a:r>
              <a:rPr lang="en-US" sz="2400" b="1" i="1" dirty="0" smtClean="0"/>
              <a:t>Yu</a:t>
            </a:r>
            <a:r>
              <a:rPr lang="ru-RU" sz="2400" b="1" i="1" dirty="0" smtClean="0"/>
              <a:t>.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Lebedeva</a:t>
            </a:r>
            <a:r>
              <a:rPr lang="ru-RU" sz="2400" b="1" i="1" dirty="0"/>
              <a:t>, </a:t>
            </a:r>
            <a:endParaRPr lang="en-US" sz="2400" b="1" i="1" dirty="0" smtClean="0"/>
          </a:p>
          <a:p>
            <a:r>
              <a:rPr lang="en-US" sz="2400" b="1" i="1" dirty="0" smtClean="0"/>
              <a:t>M</a:t>
            </a:r>
            <a:r>
              <a:rPr lang="ru-RU" sz="2400" b="1" i="1" dirty="0" smtClean="0"/>
              <a:t>.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Smirnova</a:t>
            </a:r>
            <a:r>
              <a:rPr lang="ru-RU" sz="2400" b="1" i="1" dirty="0"/>
              <a:t>, </a:t>
            </a:r>
            <a:endParaRPr lang="en-US" sz="2400" b="1" i="1" dirty="0" smtClean="0"/>
          </a:p>
          <a:p>
            <a:r>
              <a:rPr lang="en-US" sz="2400" b="1" i="1" dirty="0" smtClean="0"/>
              <a:t>M</a:t>
            </a:r>
            <a:r>
              <a:rPr lang="ru-RU" sz="2400" b="1" i="1" dirty="0" smtClean="0"/>
              <a:t>.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Khokhlova</a:t>
            </a:r>
            <a:endParaRPr lang="en-US" sz="2400" b="1" i="1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(Saint-Petersburg University)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943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Проект направлен на разработку модели корпуса памятников тибетской грамматической традиции, предположительно, </a:t>
            </a:r>
            <a:r>
              <a:rPr lang="en-US" dirty="0"/>
              <a:t>c</a:t>
            </a:r>
            <a:r>
              <a:rPr lang="ru-RU" dirty="0"/>
              <a:t>формировавшейся в VII-VIII вв. н.э. </a:t>
            </a:r>
            <a:endParaRPr lang="en-US" dirty="0" smtClean="0"/>
          </a:p>
          <a:p>
            <a:r>
              <a:rPr lang="ru-RU" dirty="0" smtClean="0"/>
              <a:t>Корпус полезен</a:t>
            </a:r>
            <a:r>
              <a:rPr lang="en-US" dirty="0"/>
              <a:t>: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исследователям </a:t>
            </a:r>
            <a:r>
              <a:rPr lang="ru-RU" dirty="0"/>
              <a:t>тибетской грамматической традиции, </a:t>
            </a:r>
            <a:endParaRPr lang="en-US" dirty="0" smtClean="0"/>
          </a:p>
          <a:p>
            <a:r>
              <a:rPr lang="ru-RU" dirty="0" smtClean="0"/>
              <a:t>исследователям </a:t>
            </a:r>
            <a:r>
              <a:rPr lang="ru-RU" dirty="0"/>
              <a:t>классического и современного тибетского языка, </a:t>
            </a:r>
            <a:r>
              <a:rPr lang="ru-RU" dirty="0" smtClean="0"/>
              <a:t>студентам и преподавателям</a:t>
            </a:r>
            <a:endParaRPr lang="en-US" dirty="0" smtClean="0"/>
          </a:p>
          <a:p>
            <a:pPr marL="0" indent="0" algn="just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i="1" dirty="0"/>
              <a:t>The project aims at developing a model of a corpus of Tibetan traditional grammar treatises which is proposed to date back to 7-8</a:t>
            </a:r>
            <a:r>
              <a:rPr lang="en-US" sz="2800" i="1" baseline="30000" dirty="0"/>
              <a:t>th</a:t>
            </a:r>
            <a:r>
              <a:rPr lang="en-US" sz="2800" i="1" dirty="0"/>
              <a:t> centuries C.E. </a:t>
            </a:r>
            <a:endParaRPr lang="en-US" sz="2800" i="1" dirty="0" smtClean="0"/>
          </a:p>
          <a:p>
            <a:pPr algn="just"/>
            <a:r>
              <a:rPr lang="en-US" sz="2800" i="1" dirty="0" smtClean="0"/>
              <a:t>The </a:t>
            </a:r>
            <a:r>
              <a:rPr lang="en-US" sz="2800" i="1" dirty="0"/>
              <a:t>corpus will be useful to scholars focusing on Tibetan traditional grammar treatises and as well for linguistic research on classical and modern Tibetan language, its description and teaching.</a:t>
            </a:r>
            <a:r>
              <a:rPr lang="en-US" sz="2800" b="1" i="1" dirty="0"/>
              <a:t> </a:t>
            </a:r>
            <a:endParaRPr lang="de-DE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корпус </a:t>
            </a:r>
            <a:r>
              <a:rPr lang="ru-RU" sz="2800" dirty="0" smtClean="0"/>
              <a:t>сочинений</a:t>
            </a:r>
            <a:r>
              <a:rPr lang="ru-RU" sz="2800" dirty="0"/>
              <a:t>, которые наиболее ценятся в тибетской грамматической традиции</a:t>
            </a:r>
            <a:endParaRPr lang="de-DE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) </a:t>
            </a:r>
            <a:r>
              <a:rPr lang="ru-RU" dirty="0" smtClean="0"/>
              <a:t>два </a:t>
            </a:r>
            <a:r>
              <a:rPr lang="ru-RU" dirty="0"/>
              <a:t>первых </a:t>
            </a:r>
            <a:r>
              <a:rPr lang="ru-RU" dirty="0" smtClean="0"/>
              <a:t>трактата </a:t>
            </a:r>
            <a:r>
              <a:rPr lang="ru-RU" dirty="0"/>
              <a:t>«</a:t>
            </a:r>
            <a:r>
              <a:rPr lang="ru-RU" dirty="0" err="1"/>
              <a:t>Сумчупа</a:t>
            </a:r>
            <a:r>
              <a:rPr lang="ru-RU" dirty="0"/>
              <a:t>» и «</a:t>
            </a:r>
            <a:r>
              <a:rPr lang="ru-RU" dirty="0" err="1"/>
              <a:t>Тагкичжугпа</a:t>
            </a:r>
            <a:r>
              <a:rPr lang="ru-RU" dirty="0"/>
              <a:t>» (VII-VIII вв. н.э.), авторство которых традиционно приписывается создателю тибетской письменности </a:t>
            </a:r>
            <a:r>
              <a:rPr lang="ru-RU" dirty="0" err="1"/>
              <a:t>Тхонми</a:t>
            </a:r>
            <a:r>
              <a:rPr lang="ru-RU" dirty="0"/>
              <a:t> </a:t>
            </a:r>
            <a:r>
              <a:rPr lang="ru-RU" dirty="0" err="1"/>
              <a:t>Самбхоте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) </a:t>
            </a:r>
            <a:r>
              <a:rPr lang="ru-RU" dirty="0" smtClean="0"/>
              <a:t>грамматика </a:t>
            </a:r>
            <a:r>
              <a:rPr lang="ru-RU" dirty="0" err="1"/>
              <a:t>Смтритиджнянакирти</a:t>
            </a:r>
            <a:r>
              <a:rPr lang="ru-RU" dirty="0"/>
              <a:t> «Врата речи, [подобные] мечу» (XI в. н.э.),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) </a:t>
            </a:r>
            <a:r>
              <a:rPr lang="ru-RU" dirty="0" smtClean="0"/>
              <a:t>комментарий </a:t>
            </a:r>
            <a:r>
              <a:rPr lang="ru-RU" dirty="0"/>
              <a:t>к двум первым трактатам Ситу </a:t>
            </a:r>
            <a:r>
              <a:rPr lang="ru-RU" dirty="0" err="1"/>
              <a:t>Махапандиты</a:t>
            </a:r>
            <a:r>
              <a:rPr lang="ru-RU" dirty="0"/>
              <a:t> «Прекрасный жемчужный венок – ожерелье мудреца» (XVIII в.), </a:t>
            </a:r>
            <a:endParaRPr lang="ru-RU" dirty="0" smtClean="0"/>
          </a:p>
          <a:p>
            <a:pPr algn="just"/>
            <a:r>
              <a:rPr lang="ru-RU" dirty="0" smtClean="0"/>
              <a:t>4</a:t>
            </a:r>
            <a:r>
              <a:rPr lang="ru-RU" dirty="0"/>
              <a:t>) </a:t>
            </a:r>
            <a:r>
              <a:rPr lang="ru-RU" dirty="0" smtClean="0"/>
              <a:t>комментарий </a:t>
            </a:r>
            <a:r>
              <a:rPr lang="ru-RU" dirty="0"/>
              <a:t>к двум первым трактатам </a:t>
            </a:r>
            <a:r>
              <a:rPr lang="ru-RU" dirty="0" err="1"/>
              <a:t>Нгулчу</a:t>
            </a:r>
            <a:r>
              <a:rPr lang="ru-RU" dirty="0"/>
              <a:t> </a:t>
            </a:r>
            <a:r>
              <a:rPr lang="ru-RU" dirty="0" err="1"/>
              <a:t>Дхармабхадры</a:t>
            </a:r>
            <a:r>
              <a:rPr lang="ru-RU" dirty="0"/>
              <a:t> «Устные наставления по сочинению великого ученого Ситу» (XIX в.), </a:t>
            </a:r>
            <a:endParaRPr lang="ru-RU" dirty="0" smtClean="0"/>
          </a:p>
          <a:p>
            <a:pPr algn="just"/>
            <a:r>
              <a:rPr lang="ru-RU" dirty="0" smtClean="0"/>
              <a:t>5</a:t>
            </a:r>
            <a:r>
              <a:rPr lang="ru-RU" dirty="0"/>
              <a:t>) </a:t>
            </a:r>
            <a:r>
              <a:rPr lang="ru-RU" dirty="0" smtClean="0"/>
              <a:t>комментарий </a:t>
            </a:r>
            <a:r>
              <a:rPr lang="ru-RU" dirty="0"/>
              <a:t>к двум первым трактатам неизвестного автора под названием «Драгоценный венок благих изречений» (XVIII/XIX вв.), </a:t>
            </a:r>
            <a:endParaRPr lang="ru-RU" dirty="0" smtClean="0"/>
          </a:p>
          <a:p>
            <a:pPr algn="just"/>
            <a:r>
              <a:rPr lang="ru-RU" dirty="0" smtClean="0"/>
              <a:t>6</a:t>
            </a:r>
            <a:r>
              <a:rPr lang="ru-RU" dirty="0"/>
              <a:t>) </a:t>
            </a:r>
            <a:r>
              <a:rPr lang="ru-RU" dirty="0" smtClean="0"/>
              <a:t>тибетская грамматика </a:t>
            </a:r>
            <a:r>
              <a:rPr lang="ru-RU" dirty="0" err="1"/>
              <a:t>Келсанг</a:t>
            </a:r>
            <a:r>
              <a:rPr lang="ru-RU" dirty="0"/>
              <a:t> </a:t>
            </a:r>
            <a:r>
              <a:rPr lang="ru-RU" dirty="0" err="1"/>
              <a:t>Гьюрме</a:t>
            </a:r>
            <a:r>
              <a:rPr lang="ru-RU" dirty="0"/>
              <a:t> «Ясное зерцало – введение в тибетскую грамматику» (XX в</a:t>
            </a:r>
            <a:r>
              <a:rPr lang="ru-RU" dirty="0" smtClean="0"/>
              <a:t>.).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+ </a:t>
            </a:r>
            <a:r>
              <a:rPr lang="ru-RU" b="1" dirty="0" smtClean="0"/>
              <a:t>ЛАТИНСКАЯ ТРАСЛИТЕРАЦИЯ</a:t>
            </a:r>
            <a:endParaRPr lang="en-US" b="1" dirty="0" smtClean="0"/>
          </a:p>
          <a:p>
            <a:pPr marL="0" indent="0" algn="just">
              <a:buNone/>
            </a:pPr>
            <a:r>
              <a:rPr lang="ru-RU" b="1" dirty="0" smtClean="0"/>
              <a:t>+ </a:t>
            </a:r>
            <a:r>
              <a:rPr lang="ru-RU" b="1" dirty="0" smtClean="0"/>
              <a:t>РУССКИЕ ПЕРЕВОДЫ</a:t>
            </a:r>
            <a:r>
              <a:rPr lang="ru-RU" dirty="0" smtClean="0"/>
              <a:t> 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Примеры ИЗ трактата “</a:t>
            </a:r>
            <a:r>
              <a:rPr lang="ru-RU" sz="2800" dirty="0" err="1" smtClean="0"/>
              <a:t>Сумчупа</a:t>
            </a:r>
            <a:r>
              <a:rPr lang="ru-RU" sz="2800" dirty="0"/>
              <a:t>”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21417"/>
              </p:ext>
            </p:extLst>
          </p:nvPr>
        </p:nvGraphicFramePr>
        <p:xfrm>
          <a:off x="467544" y="2276872"/>
          <a:ext cx="723900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2994"/>
                <a:gridCol w="4056006"/>
              </a:tblGrid>
              <a:tr h="1579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13	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rjes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‘jug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yi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ge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bcu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ming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gang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gi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mthar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sbyar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//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de la ā li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bzhi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pa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sbyar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slar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bsdu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bar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ni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shes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 par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bya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//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5" marR="475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Что касается десяти конечных графем,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То к [ним], добавленным после какого-либо слова,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Добавляют четвертую гласную.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[Это] известно как обобщение.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5" marR="475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96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563" y="0"/>
            <a:ext cx="7239000" cy="692696"/>
          </a:xfrm>
        </p:spPr>
        <p:txBody>
          <a:bodyPr>
            <a:noAutofit/>
          </a:bodyPr>
          <a:lstStyle/>
          <a:p>
            <a:r>
              <a:rPr lang="ru-RU" sz="3200" dirty="0"/>
              <a:t>Пример ИЗ трактата “</a:t>
            </a:r>
            <a:r>
              <a:rPr lang="ru-RU" sz="3200" dirty="0" err="1"/>
              <a:t>Сумчупа</a:t>
            </a:r>
            <a:r>
              <a:rPr lang="ru-RU" sz="3200" dirty="0"/>
              <a:t>”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274931"/>
              </p:ext>
            </p:extLst>
          </p:nvPr>
        </p:nvGraphicFramePr>
        <p:xfrm>
          <a:off x="1038225" y="980728"/>
          <a:ext cx="6077585" cy="5716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dang </a:t>
                      </a:r>
                      <a:r>
                        <a:rPr lang="en-US" sz="1800" dirty="0" err="1">
                          <a:effectLst/>
                        </a:rPr>
                        <a:t>po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gnyis</a:t>
                      </a:r>
                      <a:r>
                        <a:rPr lang="en-US" sz="1800" dirty="0">
                          <a:effectLst/>
                        </a:rPr>
                        <a:t> [pa]la dang </a:t>
                      </a:r>
                      <a:r>
                        <a:rPr lang="en-US" sz="1800" dirty="0" err="1">
                          <a:effectLst/>
                        </a:rPr>
                        <a:t>po</a:t>
                      </a:r>
                      <a:r>
                        <a:rPr lang="en-US" sz="1800" dirty="0">
                          <a:effectLst/>
                        </a:rPr>
                        <a:t> ‘</a:t>
                      </a:r>
                      <a:r>
                        <a:rPr lang="en-US" sz="1800" dirty="0" err="1">
                          <a:effectLst/>
                        </a:rPr>
                        <a:t>thun</a:t>
                      </a:r>
                      <a:r>
                        <a:rPr lang="en-US" sz="1800" dirty="0">
                          <a:effectLst/>
                        </a:rPr>
                        <a:t>//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gsum</a:t>
                      </a:r>
                      <a:r>
                        <a:rPr lang="en-US" sz="1800" dirty="0">
                          <a:effectLst/>
                        </a:rPr>
                        <a:t> [pa] </a:t>
                      </a:r>
                      <a:r>
                        <a:rPr lang="en-US" sz="1800" dirty="0" err="1">
                          <a:effectLst/>
                        </a:rPr>
                        <a:t>lnga</a:t>
                      </a:r>
                      <a:r>
                        <a:rPr lang="en-US" sz="1800" dirty="0">
                          <a:effectLst/>
                        </a:rPr>
                        <a:t> [pa] </a:t>
                      </a:r>
                      <a:r>
                        <a:rPr lang="en-US" sz="1800" dirty="0" err="1">
                          <a:effectLst/>
                        </a:rPr>
                        <a:t>bcu</a:t>
                      </a:r>
                      <a:r>
                        <a:rPr lang="en-US" sz="1800" dirty="0">
                          <a:effectLst/>
                        </a:rPr>
                        <a:t> [pa] la </a:t>
                      </a:r>
                      <a:r>
                        <a:rPr lang="en-US" sz="1800" dirty="0" err="1">
                          <a:effectLst/>
                        </a:rPr>
                        <a:t>kya</a:t>
                      </a:r>
                      <a:r>
                        <a:rPr lang="en-US" sz="1800" dirty="0">
                          <a:effectLst/>
                        </a:rPr>
                        <a:t> dang </a:t>
                      </a:r>
                      <a:r>
                        <a:rPr lang="en-US" sz="1800" dirty="0" err="1">
                          <a:effectLst/>
                        </a:rPr>
                        <a:t>sbyar</a:t>
                      </a:r>
                      <a:r>
                        <a:rPr lang="en-US" sz="1800" dirty="0">
                          <a:effectLst/>
                        </a:rPr>
                        <a:t>//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bdun</a:t>
                      </a:r>
                      <a:r>
                        <a:rPr lang="en-US" sz="1800" dirty="0">
                          <a:effectLst/>
                        </a:rPr>
                        <a:t> pa </a:t>
                      </a:r>
                      <a:r>
                        <a:rPr lang="en-US" sz="1800" dirty="0" err="1">
                          <a:effectLst/>
                        </a:rPr>
                        <a:t>nyid</a:t>
                      </a:r>
                      <a:r>
                        <a:rPr lang="en-US" sz="1800" dirty="0">
                          <a:effectLst/>
                        </a:rPr>
                        <a:t> la </a:t>
                      </a:r>
                      <a:r>
                        <a:rPr lang="en-US" sz="1800" dirty="0" err="1">
                          <a:effectLst/>
                        </a:rPr>
                        <a:t>bdun</a:t>
                      </a:r>
                      <a:r>
                        <a:rPr lang="en-US" sz="1800" dirty="0">
                          <a:effectLst/>
                        </a:rPr>
                        <a:t> pa </a:t>
                      </a:r>
                      <a:r>
                        <a:rPr lang="en-US" sz="1800" dirty="0" err="1">
                          <a:effectLst/>
                        </a:rPr>
                        <a:t>ste</a:t>
                      </a:r>
                      <a:r>
                        <a:rPr lang="en-US" sz="1800" dirty="0">
                          <a:effectLst/>
                        </a:rPr>
                        <a:t>//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lhag</a:t>
                      </a:r>
                      <a:r>
                        <a:rPr lang="en-US" sz="1800" dirty="0">
                          <a:effectLst/>
                        </a:rPr>
                        <a:t> ma </a:t>
                      </a:r>
                      <a:r>
                        <a:rPr lang="en-US" sz="1800" dirty="0" err="1">
                          <a:effectLst/>
                        </a:rPr>
                        <a:t>rnams</a:t>
                      </a:r>
                      <a:r>
                        <a:rPr lang="en-US" sz="1800" dirty="0">
                          <a:effectLst/>
                        </a:rPr>
                        <a:t> la </a:t>
                      </a:r>
                      <a:r>
                        <a:rPr lang="en-US" sz="1800" dirty="0" err="1">
                          <a:effectLst/>
                        </a:rPr>
                        <a:t>gya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sbyar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</a:t>
                      </a:r>
                      <a:r>
                        <a:rPr lang="en-US" sz="1800" dirty="0">
                          <a:effectLst/>
                        </a:rPr>
                        <a:t>//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 dag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sbyar</a:t>
                      </a:r>
                      <a:r>
                        <a:rPr lang="en-US" sz="1800" dirty="0">
                          <a:effectLst/>
                        </a:rPr>
                        <a:t> [</a:t>
                      </a:r>
                      <a:r>
                        <a:rPr lang="en-US" sz="1800" dirty="0" err="1">
                          <a:effectLst/>
                        </a:rPr>
                        <a:t>ba</a:t>
                      </a:r>
                      <a:r>
                        <a:rPr lang="en-US" sz="1800" dirty="0">
                          <a:effectLst/>
                        </a:rPr>
                        <a:t>] ‘</a:t>
                      </a:r>
                      <a:r>
                        <a:rPr lang="en-US" sz="1800" dirty="0" err="1">
                          <a:effectLst/>
                        </a:rPr>
                        <a:t>brel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pa’i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</a:t>
                      </a:r>
                      <a:r>
                        <a:rPr lang="en-US" sz="1800" dirty="0">
                          <a:effectLst/>
                        </a:rPr>
                        <a:t>//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Первой и второй [конечным графемам] соответствует 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первая,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 третьей, пятой и десятой добавляют </a:t>
                      </a:r>
                      <a:r>
                        <a:rPr lang="en-US" sz="1800" dirty="0" err="1">
                          <a:effectLst/>
                        </a:rPr>
                        <a:t>kya</a:t>
                      </a:r>
                      <a:r>
                        <a:rPr lang="ru-RU" sz="1800" dirty="0">
                          <a:effectLst/>
                        </a:rPr>
                        <a:t>,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 самой седьмой – седьмую.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 остальным добавляют </a:t>
                      </a:r>
                      <a:r>
                        <a:rPr lang="en-US" sz="1800" dirty="0" err="1">
                          <a:effectLst/>
                        </a:rPr>
                        <a:t>gya</a:t>
                      </a:r>
                      <a:r>
                        <a:rPr lang="ru-RU" sz="1800" dirty="0">
                          <a:effectLst/>
                        </a:rPr>
                        <a:t>,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 [все] они, с добавлением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– это показатель связи.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38225" y="1976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38225" y="1976438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38225" y="1982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[</a:t>
            </a:r>
            <a:r>
              <a:rPr kumimoji="0" lang="ru-RU" sz="10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1]</a:t>
            </a:r>
            <a:r>
              <a:rPr kumimoji="0" lang="en-US" sz="1000" b="0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D:  </a:t>
            </a:r>
            <a:r>
              <a:rPr kumimoji="0" lang="en-US" sz="1000" b="0" i="1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mthun</a:t>
            </a:r>
            <a:endParaRPr kumimoji="0" lang="ru-RU" sz="900" b="0" i="0" u="none" strike="noStrike" cap="none" normalizeH="0" baseline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[2]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D: </a:t>
            </a:r>
            <a:r>
              <a:rPr kumimoji="0" lang="en-US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gyi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Задачи проекта – </a:t>
            </a:r>
            <a:r>
              <a:rPr lang="en-US" sz="2400" dirty="0" smtClean="0"/>
              <a:t>project tasks</a:t>
            </a:r>
            <a:endParaRPr lang="de-DE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ru-RU" dirty="0" err="1" smtClean="0"/>
              <a:t>оздание</a:t>
            </a:r>
            <a:r>
              <a:rPr lang="ru-RU" dirty="0" smtClean="0"/>
              <a:t> </a:t>
            </a:r>
            <a:r>
              <a:rPr lang="ru-RU" dirty="0"/>
              <a:t>параллельного корпуса тибетских грамматических сочинений c русским </a:t>
            </a:r>
            <a:r>
              <a:rPr lang="ru-RU" dirty="0" smtClean="0"/>
              <a:t>переводом </a:t>
            </a:r>
            <a:endParaRPr lang="en-US" dirty="0" smtClean="0"/>
          </a:p>
          <a:p>
            <a:r>
              <a:rPr lang="en-US" dirty="0"/>
              <a:t>C</a:t>
            </a:r>
            <a:r>
              <a:rPr lang="ru-RU" dirty="0" err="1" smtClean="0"/>
              <a:t>оздание</a:t>
            </a:r>
            <a:r>
              <a:rPr lang="ru-RU" dirty="0" smtClean="0"/>
              <a:t> </a:t>
            </a:r>
            <a:r>
              <a:rPr lang="ru-RU" dirty="0"/>
              <a:t>на его основе лексической базы данных с частотными характеристиками и семантическими </a:t>
            </a:r>
            <a:r>
              <a:rPr lang="ru-RU" dirty="0" smtClean="0"/>
              <a:t>отношениями</a:t>
            </a:r>
            <a:endParaRPr lang="en-US" dirty="0"/>
          </a:p>
          <a:p>
            <a:r>
              <a:rPr lang="en-US" i="1" dirty="0" smtClean="0"/>
              <a:t>Creating a parallel corpus of Tibetan grammar works with Russian translation</a:t>
            </a:r>
            <a:endParaRPr lang="ru-RU" i="1" dirty="0" smtClean="0"/>
          </a:p>
          <a:p>
            <a:r>
              <a:rPr lang="en-US" i="1" dirty="0"/>
              <a:t>Creating </a:t>
            </a:r>
            <a:r>
              <a:rPr lang="en-US" i="1" dirty="0" smtClean="0"/>
              <a:t>a lexical </a:t>
            </a:r>
            <a:r>
              <a:rPr lang="en-US" i="1" dirty="0"/>
              <a:t>database with frequency characteristics, and semantic relations</a:t>
            </a:r>
            <a:endParaRPr lang="en-US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/>
              <a:t>КОРПУС</a:t>
            </a:r>
            <a:r>
              <a:rPr lang="en-US" dirty="0" smtClean="0"/>
              <a:t> - corpus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Объем корпуса составляет около 50 тысяч </a:t>
            </a:r>
            <a:r>
              <a:rPr lang="ru-RU" dirty="0" smtClean="0"/>
              <a:t>словоформ (</a:t>
            </a:r>
            <a:r>
              <a:rPr lang="ru-RU" i="1" dirty="0" smtClean="0"/>
              <a:t>50 000</a:t>
            </a:r>
            <a:r>
              <a:rPr lang="en-US" i="1" dirty="0" smtClean="0"/>
              <a:t> tokens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smtClean="0"/>
              <a:t>Тибетские </a:t>
            </a:r>
            <a:r>
              <a:rPr lang="ru-RU" dirty="0"/>
              <a:t>тексты представлены в состав корпуса в двух алфавитах: </a:t>
            </a:r>
            <a:r>
              <a:rPr lang="ru-RU" dirty="0" err="1"/>
              <a:t>тибетице</a:t>
            </a:r>
            <a:r>
              <a:rPr lang="ru-RU" dirty="0"/>
              <a:t> в кодировке </a:t>
            </a:r>
            <a:r>
              <a:rPr lang="ru-RU" b="1" i="1" dirty="0"/>
              <a:t>Unicode-8</a:t>
            </a:r>
            <a:r>
              <a:rPr lang="ru-RU" dirty="0"/>
              <a:t> и латинской </a:t>
            </a:r>
            <a:r>
              <a:rPr lang="ru-RU" dirty="0" smtClean="0"/>
              <a:t>транслитерации</a:t>
            </a:r>
            <a:r>
              <a:rPr lang="en-US" dirty="0" smtClean="0"/>
              <a:t>(</a:t>
            </a:r>
            <a:r>
              <a:rPr lang="en-US" b="1" i="1" dirty="0" smtClean="0"/>
              <a:t>Latin transliteration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Тибетские  тексты  и   русские  переводы  в  корпусе  выровнены  по границам предложений тибетской части, в тибетском тексте размечены границы словоформ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970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</TotalTime>
  <Words>782</Words>
  <Application>Microsoft Office PowerPoint</Application>
  <PresentationFormat>Экран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 КОРПУС ПАМЯТНИКОВ ТИБЕТСКОЙ ГРАММАТИЧЕСКОЙ ТРАДИЦИИ</vt:lpstr>
      <vt:lpstr> CORPUS OF THE TIBETAN TRADITIONAL GRAMMAR TREATISES </vt:lpstr>
      <vt:lpstr>Введение </vt:lpstr>
      <vt:lpstr>INTRODUCTION</vt:lpstr>
      <vt:lpstr>корпус сочинений, которые наиболее ценятся в тибетской грамматической традиции</vt:lpstr>
      <vt:lpstr>Примеры ИЗ трактата “Сумчупа”</vt:lpstr>
      <vt:lpstr>Пример ИЗ трактата “Сумчупа”</vt:lpstr>
      <vt:lpstr>Задачи проекта – project tasks</vt:lpstr>
      <vt:lpstr>КОРПУС - corpus</vt:lpstr>
      <vt:lpstr>Создание корпуса - corpus creation</vt:lpstr>
      <vt:lpstr>Список тегов для обозначения служебных лексем в тибетском языке</vt:lpstr>
      <vt:lpstr>Метаразметка - Metadata</vt:lpstr>
      <vt:lpstr>Метаразметка - Metadata</vt:lpstr>
      <vt:lpstr>Метаразметка - Metadata</vt:lpstr>
      <vt:lpstr>КОРПУСНЫЙ МЕНЕДЖЕР  corpus manager</vt:lpstr>
      <vt:lpstr>ПОИСК - SEARCH</vt:lpstr>
      <vt:lpstr>ПОИСК - SEARCH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частные проблемы  корпусов языков</dc:title>
  <dc:creator>Сильва</dc:creator>
  <cp:lastModifiedBy>Victor</cp:lastModifiedBy>
  <cp:revision>72</cp:revision>
  <dcterms:created xsi:type="dcterms:W3CDTF">2013-06-23T05:07:40Z</dcterms:created>
  <dcterms:modified xsi:type="dcterms:W3CDTF">2013-06-26T04:43:55Z</dcterms:modified>
</cp:coreProperties>
</file>