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319" r:id="rId3"/>
    <p:sldId id="412" r:id="rId4"/>
    <p:sldId id="413" r:id="rId5"/>
    <p:sldId id="367" r:id="rId6"/>
    <p:sldId id="414" r:id="rId7"/>
    <p:sldId id="382" r:id="rId8"/>
    <p:sldId id="415" r:id="rId9"/>
    <p:sldId id="383" r:id="rId10"/>
    <p:sldId id="416" r:id="rId11"/>
    <p:sldId id="417" r:id="rId12"/>
    <p:sldId id="418" r:id="rId13"/>
    <p:sldId id="419" r:id="rId14"/>
    <p:sldId id="420" r:id="rId15"/>
    <p:sldId id="422" r:id="rId16"/>
    <p:sldId id="421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  <p:sldId id="431" r:id="rId26"/>
    <p:sldId id="37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2E334-FD1E-42DF-9CB3-3BD8AA69B975}" type="datetimeFigureOut">
              <a:rPr lang="ru-RU" smtClean="0"/>
              <a:t>24.06.2013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6704D-772A-4B88-98A6-CAD129EAB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0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2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9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4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5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3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7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1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1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65D7-1A1C-473E-ADAA-D4782E17A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3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corpora.ru/search-synta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2928" cy="28357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cap="all" dirty="0"/>
              <a:t>Отрицание и валентности в русском языке </a:t>
            </a:r>
            <a:r>
              <a:rPr lang="ru-RU" sz="2800" b="1" cap="all" dirty="0"/>
              <a:t>(по корпусным данным)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en-US" sz="3200" b="1" cap="all" dirty="0"/>
              <a:t>NEGATION AND VALENCIES IN RUSSIAN </a:t>
            </a:r>
            <a:br>
              <a:rPr lang="en-US" sz="3200" b="1" cap="all" dirty="0"/>
            </a:br>
            <a:r>
              <a:rPr lang="en-US" sz="2800" b="1" cap="all" dirty="0"/>
              <a:t>(A CORPUS STUDY</a:t>
            </a:r>
            <a:r>
              <a:rPr lang="en-US" sz="2800" b="1" cap="all" dirty="0" smtClean="0"/>
              <a:t>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32129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000" b="1" dirty="0" err="1" smtClean="0">
                <a:solidFill>
                  <a:schemeClr val="tx1"/>
                </a:solidFill>
              </a:rPr>
              <a:t>Л.Л.Иомдин</a:t>
            </a:r>
            <a:r>
              <a:rPr lang="ru-RU" sz="3000" dirty="0" err="1">
                <a:solidFill>
                  <a:schemeClr val="tx1"/>
                </a:solidFill>
              </a:rPr>
              <a:t>,</a:t>
            </a:r>
            <a:r>
              <a:rPr lang="ru-RU" sz="3000" dirty="0" err="1" smtClean="0">
                <a:solidFill>
                  <a:schemeClr val="tx1"/>
                </a:solidFill>
              </a:rPr>
              <a:t> </a:t>
            </a:r>
            <a:r>
              <a:rPr lang="en-US" sz="3000" dirty="0">
                <a:solidFill>
                  <a:schemeClr val="tx1"/>
                </a:solidFill>
              </a:rPr>
              <a:t>iomdin@iitp.ru</a:t>
            </a:r>
            <a:endParaRPr lang="ru-RU" sz="30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ИППИ РАН им. </a:t>
            </a:r>
            <a:r>
              <a:rPr lang="ru-RU" sz="3000" dirty="0" err="1" smtClean="0">
                <a:solidFill>
                  <a:schemeClr val="tx1"/>
                </a:solidFill>
              </a:rPr>
              <a:t>А.А.Харкевича</a:t>
            </a:r>
            <a:endParaRPr lang="en-US" sz="3000" dirty="0" smtClean="0">
              <a:solidFill>
                <a:schemeClr val="tx1"/>
              </a:solidFill>
            </a:endParaRPr>
          </a:p>
          <a:p>
            <a:r>
              <a:rPr lang="ru-RU" sz="3000" b="1" dirty="0" err="1">
                <a:solidFill>
                  <a:schemeClr val="tx1"/>
                </a:solidFill>
              </a:rPr>
              <a:t>Б</a:t>
            </a:r>
            <a:r>
              <a:rPr lang="ru-RU" sz="3000" b="1" dirty="0" err="1" smtClean="0">
                <a:solidFill>
                  <a:schemeClr val="tx1"/>
                </a:solidFill>
              </a:rPr>
              <a:t>.Л.Иомдин</a:t>
            </a:r>
            <a:r>
              <a:rPr lang="ru-RU" sz="3000" dirty="0" err="1" smtClean="0">
                <a:solidFill>
                  <a:schemeClr val="tx1"/>
                </a:solidFill>
              </a:rPr>
              <a:t>,</a:t>
            </a: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iomdin@ruslang.ru</a:t>
            </a:r>
            <a:endParaRPr lang="ru-RU" sz="3000" dirty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ИРЯ РАН </a:t>
            </a:r>
            <a:r>
              <a:rPr lang="ru-RU" sz="3000" dirty="0">
                <a:solidFill>
                  <a:schemeClr val="tx1"/>
                </a:solidFill>
              </a:rPr>
              <a:t>им. </a:t>
            </a:r>
            <a:r>
              <a:rPr lang="ru-RU" sz="3000" dirty="0" err="1" smtClean="0">
                <a:solidFill>
                  <a:schemeClr val="tx1"/>
                </a:solidFill>
              </a:rPr>
              <a:t>В.В.Виноградова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Валентность </a:t>
            </a:r>
            <a:r>
              <a:rPr lang="ru-RU" sz="3600" b="1" dirty="0"/>
              <a:t>недостающего </a:t>
            </a:r>
            <a:r>
              <a:rPr lang="ru-RU" sz="3600" b="1" dirty="0" smtClean="0"/>
              <a:t>срока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000" dirty="0" smtClean="0"/>
              <a:t>Семантика этой валентности не </a:t>
            </a:r>
            <a:r>
              <a:rPr lang="ru-RU" sz="3000" dirty="0"/>
              <a:t>вытекает впрямую из семантики производящего глагола. 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i="1" dirty="0" smtClean="0"/>
              <a:t>доучиться ≈ </a:t>
            </a:r>
            <a:r>
              <a:rPr lang="ru-RU" sz="3000" dirty="0" smtClean="0"/>
              <a:t>‘</a:t>
            </a:r>
            <a:r>
              <a:rPr lang="ru-RU" sz="3000" dirty="0"/>
              <a:t>успешно закончить </a:t>
            </a:r>
            <a:r>
              <a:rPr lang="ru-RU" sz="3000" dirty="0" smtClean="0"/>
              <a:t>учиться’</a:t>
            </a:r>
            <a:endParaRPr lang="ru-RU" sz="3000" dirty="0"/>
          </a:p>
          <a:p>
            <a:pPr marL="0" indent="0">
              <a:buNone/>
            </a:pPr>
            <a:r>
              <a:rPr lang="ru-RU" sz="3000" i="1" dirty="0"/>
              <a:t>недоучиться</a:t>
            </a:r>
            <a:r>
              <a:rPr lang="ru-RU" sz="3000" dirty="0"/>
              <a:t> (</a:t>
            </a:r>
            <a:r>
              <a:rPr lang="ru-RU" sz="3000" dirty="0" smtClean="0"/>
              <a:t>или</a:t>
            </a:r>
            <a:r>
              <a:rPr lang="en-US" sz="3000" dirty="0" smtClean="0"/>
              <a:t> </a:t>
            </a:r>
            <a:r>
              <a:rPr lang="ru-RU" sz="3000" i="1" dirty="0" smtClean="0"/>
              <a:t>не </a:t>
            </a:r>
            <a:r>
              <a:rPr lang="ru-RU" sz="3000" i="1" dirty="0"/>
              <a:t>доучиться</a:t>
            </a:r>
            <a:r>
              <a:rPr lang="ru-RU" sz="3000" dirty="0"/>
              <a:t>) </a:t>
            </a:r>
            <a:r>
              <a:rPr lang="ru-RU" sz="3000" i="1" dirty="0"/>
              <a:t>≈ </a:t>
            </a:r>
            <a:r>
              <a:rPr lang="ru-RU" sz="3000" dirty="0" smtClean="0"/>
              <a:t>‘</a:t>
            </a:r>
            <a:r>
              <a:rPr lang="ru-RU" sz="3000" dirty="0"/>
              <a:t>перестать учиться, не достигнув ожидаемого результата</a:t>
            </a:r>
            <a:r>
              <a:rPr lang="ru-RU" sz="3000" dirty="0" smtClean="0"/>
              <a:t>’</a:t>
            </a:r>
            <a:endParaRPr lang="en-US" sz="3000" dirty="0" smtClean="0"/>
          </a:p>
          <a:p>
            <a:r>
              <a:rPr lang="ru-RU" sz="3000" dirty="0"/>
              <a:t>У глагола </a:t>
            </a:r>
            <a:r>
              <a:rPr lang="ru-RU" sz="3000" i="1" dirty="0"/>
              <a:t>учиться </a:t>
            </a:r>
            <a:r>
              <a:rPr lang="ru-RU" sz="3000" dirty="0" smtClean="0"/>
              <a:t>валентности </a:t>
            </a:r>
            <a:r>
              <a:rPr lang="ru-RU" sz="3000" dirty="0"/>
              <a:t>срока нет: </a:t>
            </a:r>
            <a:r>
              <a:rPr lang="ru-RU" sz="3000" i="1" dirty="0"/>
              <a:t>учиться </a:t>
            </a:r>
            <a:r>
              <a:rPr lang="ru-RU" sz="3000" i="1" dirty="0" smtClean="0"/>
              <a:t>год </a:t>
            </a:r>
            <a:r>
              <a:rPr lang="ru-RU" sz="3000" dirty="0"/>
              <a:t>– длительная конструкция </a:t>
            </a:r>
            <a:r>
              <a:rPr lang="ru-RU" sz="3000" dirty="0" smtClean="0"/>
              <a:t>обстоятельственного</a:t>
            </a:r>
            <a:r>
              <a:rPr lang="ru-RU" sz="3000" dirty="0"/>
              <a:t>, а не актантного типа.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Валентность </a:t>
            </a:r>
            <a:r>
              <a:rPr lang="ru-RU" sz="3600" b="1" dirty="0"/>
              <a:t>недостающего </a:t>
            </a:r>
            <a:r>
              <a:rPr lang="ru-RU" sz="3600" b="1" dirty="0" smtClean="0"/>
              <a:t>срока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/>
              <a:t>Дополнительная валентность недостающего срока выражается именной группой в винительном падеже без предлога (или, при наличии эксплицитного отрицания, в родительном падеже).</a:t>
            </a:r>
          </a:p>
          <a:p>
            <a:r>
              <a:rPr lang="ru-RU" sz="2800" dirty="0"/>
              <a:t>Факт для русского языка необычный: такая реализация свойственна в первую очередь объектной валентности глагола.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Валентность </a:t>
            </a:r>
            <a:r>
              <a:rPr lang="ru-RU" sz="3600" b="1" dirty="0"/>
              <a:t>недостающего </a:t>
            </a:r>
            <a:r>
              <a:rPr lang="ru-RU" sz="3600" b="1" dirty="0" smtClean="0"/>
              <a:t>срока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Аналогичное поведение обнаруживают и </a:t>
            </a:r>
            <a:r>
              <a:rPr lang="ru-RU" sz="2800" dirty="0" smtClean="0"/>
              <a:t>другие </a:t>
            </a:r>
            <a:r>
              <a:rPr lang="ru-RU" sz="2800" dirty="0"/>
              <a:t>глаголы на </a:t>
            </a:r>
            <a:r>
              <a:rPr lang="ru-RU" sz="2800" i="1" dirty="0"/>
              <a:t>до-/</a:t>
            </a:r>
            <a:r>
              <a:rPr lang="ru-RU" sz="2800" i="1" dirty="0" err="1"/>
              <a:t>недо</a:t>
            </a:r>
            <a:r>
              <a:rPr lang="ru-RU" sz="2800" i="1" dirty="0"/>
              <a:t>-</a:t>
            </a:r>
            <a:r>
              <a:rPr lang="ru-RU" sz="2800" dirty="0"/>
              <a:t>, развивающие в отрицательном контексте валентность недостающего </a:t>
            </a:r>
            <a:r>
              <a:rPr lang="ru-RU" sz="2800" dirty="0" smtClean="0"/>
              <a:t>срока: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.</a:t>
            </a:r>
            <a:r>
              <a:rPr lang="ru-RU" sz="2800" i="1" dirty="0" smtClean="0"/>
              <a:t>.. </a:t>
            </a:r>
            <a:r>
              <a:rPr lang="ru-RU" sz="2800" i="1" dirty="0"/>
              <a:t>я бросила пить антибиотики, </a:t>
            </a:r>
            <a:r>
              <a:rPr lang="ru-RU" sz="2800" b="1" i="1" dirty="0"/>
              <a:t>не долечилась</a:t>
            </a:r>
            <a:r>
              <a:rPr lang="ru-RU" sz="2800" i="1" dirty="0"/>
              <a:t> два дня, сил нет </a:t>
            </a:r>
            <a:r>
              <a:rPr lang="ru-RU" sz="2800" dirty="0"/>
              <a:t>(http://www.babyplan.ru)</a:t>
            </a:r>
          </a:p>
          <a:p>
            <a:pPr marL="0" indent="0">
              <a:buNone/>
            </a:pPr>
            <a:r>
              <a:rPr lang="ru-RU" sz="2800" i="1" dirty="0" smtClean="0"/>
              <a:t>Вы </a:t>
            </a:r>
            <a:r>
              <a:rPr lang="ru-RU" sz="2800" i="1" dirty="0"/>
              <a:t>у нас </a:t>
            </a:r>
            <a:r>
              <a:rPr lang="ru-RU" sz="2800" b="1" i="1" dirty="0"/>
              <a:t>не доработали </a:t>
            </a:r>
            <a:r>
              <a:rPr lang="ru-RU" sz="2800" i="1" dirty="0"/>
              <a:t>по распределению год, кажется, с копейками?</a:t>
            </a:r>
            <a:r>
              <a:rPr lang="ru-RU" sz="2800" dirty="0"/>
              <a:t> [Д.</a:t>
            </a:r>
            <a:r>
              <a:rPr lang="en-US" sz="2800" dirty="0"/>
              <a:t> </a:t>
            </a:r>
            <a:r>
              <a:rPr lang="ru-RU" sz="2800" dirty="0"/>
              <a:t>Рубина. </a:t>
            </a:r>
            <a:r>
              <a:rPr lang="ru-RU" sz="2800" dirty="0" smtClean="0"/>
              <a:t>Любка]</a:t>
            </a:r>
            <a:endParaRPr lang="ru-RU" sz="28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21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Валентность </a:t>
            </a:r>
            <a:r>
              <a:rPr lang="ru-RU" sz="3600" b="1" dirty="0"/>
              <a:t>недостающего </a:t>
            </a:r>
            <a:r>
              <a:rPr lang="ru-RU" sz="3600" b="1" dirty="0" smtClean="0"/>
              <a:t>срока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 dirty="0" smtClean="0"/>
              <a:t>Трофимову </a:t>
            </a:r>
            <a:r>
              <a:rPr lang="ru-RU" sz="3000" i="1" dirty="0"/>
              <a:t>назначили в 1950 году пенсию, а десять лет спустя перестали ее выплачивать: пересмотрели документы и заявили, что он </a:t>
            </a:r>
            <a:r>
              <a:rPr lang="ru-RU" sz="3000" b="1" i="1" dirty="0"/>
              <a:t>не</a:t>
            </a:r>
            <a:r>
              <a:rPr lang="ru-RU" sz="3000" i="1" dirty="0"/>
              <a:t> </a:t>
            </a:r>
            <a:r>
              <a:rPr lang="ru-RU" sz="3000" b="1" i="1" dirty="0"/>
              <a:t>доработал</a:t>
            </a:r>
            <a:r>
              <a:rPr lang="ru-RU" sz="3000" i="1" dirty="0"/>
              <a:t> до срока трех месяцев </a:t>
            </a:r>
            <a:r>
              <a:rPr lang="ru-RU" sz="3000" dirty="0"/>
              <a:t>[И.</a:t>
            </a:r>
            <a:r>
              <a:rPr lang="en-US" sz="3000" dirty="0"/>
              <a:t> </a:t>
            </a:r>
            <a:r>
              <a:rPr lang="ru-RU" sz="3000" dirty="0"/>
              <a:t>Эренбург</a:t>
            </a:r>
            <a:r>
              <a:rPr lang="ru-RU" sz="3000" dirty="0" smtClean="0"/>
              <a:t>]</a:t>
            </a:r>
            <a:endParaRPr lang="en-US" sz="3000" dirty="0"/>
          </a:p>
          <a:p>
            <a:pPr marL="0" indent="0">
              <a:buNone/>
            </a:pPr>
            <a:r>
              <a:rPr lang="ru-RU" sz="3000" i="1" dirty="0" smtClean="0"/>
              <a:t>Донецкий </a:t>
            </a:r>
            <a:r>
              <a:rPr lang="ru-RU" sz="3000" i="1" dirty="0"/>
              <a:t>"Металлург" и российская "Алания" </a:t>
            </a:r>
            <a:r>
              <a:rPr lang="ru-RU" sz="3000" b="1" i="1" dirty="0"/>
              <a:t>не доиграли </a:t>
            </a:r>
            <a:r>
              <a:rPr lang="ru-RU" sz="3000" i="1" dirty="0"/>
              <a:t>15 </a:t>
            </a:r>
            <a:r>
              <a:rPr lang="ru-RU" sz="3000" i="1" dirty="0" smtClean="0"/>
              <a:t>минут.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i="1" dirty="0" smtClean="0"/>
              <a:t>Если </a:t>
            </a:r>
            <a:r>
              <a:rPr lang="ru-RU" sz="3000" b="1" i="1" dirty="0" err="1"/>
              <a:t>недоварить</a:t>
            </a:r>
            <a:r>
              <a:rPr lang="ru-RU" sz="3000" b="1" i="1" dirty="0"/>
              <a:t> </a:t>
            </a:r>
            <a:r>
              <a:rPr lang="ru-RU" sz="3000" i="1" dirty="0"/>
              <a:t>яйцо хотя бы минуту, оно окажется всмятку</a:t>
            </a:r>
            <a:r>
              <a:rPr lang="ru-RU" sz="3000" dirty="0"/>
              <a:t>.</a:t>
            </a:r>
          </a:p>
          <a:p>
            <a:pPr marL="0" indent="0">
              <a:buNone/>
            </a:pPr>
            <a:r>
              <a:rPr lang="ru-RU" sz="3000" i="1" dirty="0" smtClean="0"/>
              <a:t>В</a:t>
            </a:r>
            <a:r>
              <a:rPr lang="ru-RU" sz="3000" i="1" dirty="0"/>
              <a:t>се расстроились, когда </a:t>
            </a:r>
            <a:r>
              <a:rPr lang="ru-RU" sz="3000" b="1" i="1" dirty="0"/>
              <a:t>не досмотрели</a:t>
            </a:r>
            <a:r>
              <a:rPr lang="ru-RU" sz="3000" i="1" dirty="0"/>
              <a:t> фильм до конца минут </a:t>
            </a:r>
            <a:r>
              <a:rPr lang="ru-RU" sz="3000" i="1" dirty="0" smtClean="0"/>
              <a:t>10</a:t>
            </a:r>
            <a:r>
              <a:rPr lang="ru-RU" sz="3000" dirty="0" smtClean="0"/>
              <a:t>.</a:t>
            </a:r>
            <a:endParaRPr lang="ru-RU" sz="3000" dirty="0"/>
          </a:p>
          <a:p>
            <a:pPr marL="0" indent="0">
              <a:buNone/>
            </a:pP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31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Валентность </a:t>
            </a:r>
            <a:r>
              <a:rPr lang="ru-RU" sz="3600" b="1" dirty="0"/>
              <a:t>недостающего </a:t>
            </a:r>
            <a:r>
              <a:rPr lang="ru-RU" sz="3600" b="1" dirty="0" smtClean="0"/>
              <a:t>срока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Отрицание не обязательно примыкает к глаголу. </a:t>
            </a:r>
          </a:p>
          <a:p>
            <a:r>
              <a:rPr lang="ru-RU" sz="3000" dirty="0" smtClean="0"/>
              <a:t>Имплицитное отрицание </a:t>
            </a:r>
          </a:p>
          <a:p>
            <a:pPr marL="0" indent="0">
              <a:buNone/>
            </a:pPr>
            <a:r>
              <a:rPr lang="ru-RU" sz="3000" i="1" dirty="0" smtClean="0"/>
              <a:t>Марье </a:t>
            </a:r>
            <a:r>
              <a:rPr lang="ru-RU" sz="3000" i="1" dirty="0"/>
              <a:t>Васильевне осталось доработать три недели </a:t>
            </a:r>
            <a:r>
              <a:rPr lang="en-US" sz="3000" dirty="0"/>
              <a:t>[</a:t>
            </a:r>
            <a:r>
              <a:rPr lang="ru-RU" sz="3000" dirty="0"/>
              <a:t>М.</a:t>
            </a:r>
            <a:r>
              <a:rPr lang="en-US" sz="3000" dirty="0"/>
              <a:t> </a:t>
            </a:r>
            <a:r>
              <a:rPr lang="ru-RU" sz="3000" dirty="0" err="1"/>
              <a:t>Благова</a:t>
            </a:r>
            <a:r>
              <a:rPr lang="en-US" sz="3000" dirty="0"/>
              <a:t>]</a:t>
            </a:r>
            <a:endParaRPr lang="ru-RU" sz="3000" dirty="0"/>
          </a:p>
          <a:p>
            <a:r>
              <a:rPr lang="ru-RU" sz="3000" dirty="0" smtClean="0"/>
              <a:t>Отрицание </a:t>
            </a:r>
            <a:r>
              <a:rPr lang="ru-RU" sz="3000" dirty="0"/>
              <a:t>к другому глаголу (выше по синтаксическому дереву</a:t>
            </a:r>
            <a:r>
              <a:rPr lang="ru-RU" sz="3000" dirty="0" smtClean="0"/>
              <a:t>):</a:t>
            </a:r>
            <a:endParaRPr lang="ru-RU" sz="3000" dirty="0"/>
          </a:p>
          <a:p>
            <a:pPr marL="0" indent="0">
              <a:buNone/>
            </a:pPr>
            <a:r>
              <a:rPr lang="ru-RU" sz="3000" i="1" dirty="0" smtClean="0"/>
              <a:t>Проработала </a:t>
            </a:r>
            <a:r>
              <a:rPr lang="ru-RU" sz="3000" i="1" dirty="0"/>
              <a:t>39 лет (мне «злодейски» не дали доработать всего один год до «круглой» даты ― 40 лет, до прибавки к пенсии) </a:t>
            </a:r>
            <a:r>
              <a:rPr lang="ru-RU" sz="3000" dirty="0"/>
              <a:t>[</a:t>
            </a:r>
            <a:r>
              <a:rPr lang="ru-RU" sz="3000" dirty="0" smtClean="0"/>
              <a:t>В. Давыдов].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47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Валентность </a:t>
            </a:r>
            <a:r>
              <a:rPr lang="ru-RU" sz="3600" b="1" dirty="0"/>
              <a:t>недостающего </a:t>
            </a:r>
            <a:r>
              <a:rPr lang="ru-RU" sz="3600" b="1" dirty="0" smtClean="0"/>
              <a:t>срока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Может выражаться </a:t>
            </a:r>
            <a:r>
              <a:rPr lang="ru-RU" sz="3000" dirty="0" smtClean="0"/>
              <a:t>и вовсе </a:t>
            </a:r>
            <a:r>
              <a:rPr lang="ru-RU" sz="3000" dirty="0"/>
              <a:t>вне контекста </a:t>
            </a:r>
            <a:r>
              <a:rPr lang="ru-RU" sz="3000" dirty="0" smtClean="0"/>
              <a:t>отрицания: </a:t>
            </a:r>
          </a:p>
          <a:p>
            <a:pPr marL="0" indent="0">
              <a:buNone/>
            </a:pPr>
            <a:r>
              <a:rPr lang="ru-RU" sz="3000" i="1" dirty="0" smtClean="0"/>
              <a:t>У </a:t>
            </a:r>
            <a:r>
              <a:rPr lang="ru-RU" sz="3000" i="1" dirty="0"/>
              <a:t>нас увольняют 40%, дали 2 недели </a:t>
            </a:r>
            <a:r>
              <a:rPr lang="ru-RU" sz="3000" b="1" i="1" dirty="0" smtClean="0"/>
              <a:t>доработать</a:t>
            </a:r>
            <a:r>
              <a:rPr lang="ru-RU" sz="3000" dirty="0"/>
              <a:t>.</a:t>
            </a:r>
          </a:p>
          <a:p>
            <a:pPr marL="0" indent="0">
              <a:buNone/>
            </a:pPr>
            <a:r>
              <a:rPr lang="ru-RU" sz="3000" i="1" dirty="0" smtClean="0"/>
              <a:t>Уверены</a:t>
            </a:r>
            <a:r>
              <a:rPr lang="ru-RU" sz="3000" i="1" dirty="0"/>
              <a:t>, что </a:t>
            </a:r>
            <a:r>
              <a:rPr lang="ru-RU" sz="3000" i="1" dirty="0" err="1"/>
              <a:t>Хиддинк</a:t>
            </a:r>
            <a:r>
              <a:rPr lang="ru-RU" sz="3000" i="1" dirty="0"/>
              <a:t> </a:t>
            </a:r>
            <a:r>
              <a:rPr lang="ru-RU" sz="3000" b="1" i="1" dirty="0"/>
              <a:t>доработает</a:t>
            </a:r>
            <a:r>
              <a:rPr lang="ru-RU" sz="3000" i="1" dirty="0"/>
              <a:t> два контрактных года? </a:t>
            </a:r>
            <a:r>
              <a:rPr lang="ru-RU" sz="3000" dirty="0"/>
              <a:t>[«Советский спорт»]</a:t>
            </a:r>
          </a:p>
          <a:p>
            <a:pPr marL="0" indent="0">
              <a:buNone/>
            </a:pPr>
            <a:r>
              <a:rPr lang="ru-RU" sz="3000" dirty="0" smtClean="0"/>
              <a:t>О</a:t>
            </a:r>
            <a:r>
              <a:rPr lang="ru-RU" sz="3000" i="1" dirty="0" smtClean="0"/>
              <a:t>н </a:t>
            </a:r>
            <a:r>
              <a:rPr lang="ru-RU" sz="3000" i="1" dirty="0"/>
              <a:t>получил на экзаменах долгожданные тройки и со спокойным сердцем перешел в другую школу </a:t>
            </a:r>
            <a:r>
              <a:rPr lang="ru-RU" sz="2800"/>
              <a:t>–</a:t>
            </a:r>
            <a:r>
              <a:rPr lang="ru-RU" sz="2800">
                <a:effectLst/>
              </a:rPr>
              <a:t> </a:t>
            </a:r>
            <a:r>
              <a:rPr lang="ru-RU" sz="3000" i="1" dirty="0"/>
              <a:t> театральную, где прекрасно </a:t>
            </a:r>
            <a:r>
              <a:rPr lang="ru-RU" sz="3000" b="1" i="1" dirty="0"/>
              <a:t>доучился </a:t>
            </a:r>
            <a:r>
              <a:rPr lang="ru-RU" sz="3000" i="1" dirty="0"/>
              <a:t>два года.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9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Валентность </a:t>
            </a:r>
            <a:r>
              <a:rPr lang="ru-RU" sz="3600" b="1" dirty="0"/>
              <a:t>недостающего </a:t>
            </a:r>
            <a:r>
              <a:rPr lang="ru-RU" sz="3600" b="1" dirty="0" smtClean="0"/>
              <a:t>срока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smtClean="0"/>
              <a:t>Точно </a:t>
            </a:r>
            <a:r>
              <a:rPr lang="ru-RU" sz="3000" dirty="0"/>
              <a:t>так же при глаголах перемещения на </a:t>
            </a:r>
            <a:r>
              <a:rPr lang="ru-RU" sz="3000" i="1" dirty="0"/>
              <a:t>до-</a:t>
            </a:r>
            <a:r>
              <a:rPr lang="ru-RU" sz="3000" dirty="0"/>
              <a:t> компонент смысла ‘расстояние, остающееся до конечной точки’ </a:t>
            </a:r>
            <a:r>
              <a:rPr lang="ru-RU" sz="3000" dirty="0" smtClean="0"/>
              <a:t>оказывается </a:t>
            </a:r>
            <a:r>
              <a:rPr lang="ru-RU" sz="3000" dirty="0"/>
              <a:t>способен выражаться в отсутствие </a:t>
            </a:r>
            <a:r>
              <a:rPr lang="ru-RU" sz="3000" dirty="0" smtClean="0"/>
              <a:t>отрицания:</a:t>
            </a:r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r>
              <a:rPr lang="ru-RU" sz="3000" i="1" dirty="0" smtClean="0"/>
              <a:t>Он </a:t>
            </a:r>
            <a:r>
              <a:rPr lang="ru-RU" sz="3000" b="1" i="1" dirty="0"/>
              <a:t>добежал </a:t>
            </a:r>
            <a:r>
              <a:rPr lang="ru-RU" sz="3000" i="1" dirty="0"/>
              <a:t>пять шагов до </a:t>
            </a:r>
            <a:r>
              <a:rPr lang="ru-RU" sz="3000" i="1" dirty="0" smtClean="0"/>
              <a:t>дерева.</a:t>
            </a:r>
          </a:p>
          <a:p>
            <a:pPr marL="0" indent="0">
              <a:buNone/>
            </a:pPr>
            <a:r>
              <a:rPr lang="ru-RU" sz="3000" i="1" dirty="0"/>
              <a:t>Потихоньку мы </a:t>
            </a:r>
            <a:r>
              <a:rPr lang="ru-RU" sz="3000" b="1" i="1" dirty="0"/>
              <a:t>добрели </a:t>
            </a:r>
            <a:r>
              <a:rPr lang="ru-RU" sz="3000" i="1" dirty="0"/>
              <a:t>последние 200 метров до остановки и сели думать, что делать дальше</a:t>
            </a:r>
            <a:r>
              <a:rPr lang="ru-RU" sz="3000" dirty="0"/>
              <a:t>. </a:t>
            </a:r>
          </a:p>
          <a:p>
            <a:pPr marL="0" indent="0">
              <a:buNone/>
            </a:pP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2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Валентность </a:t>
            </a:r>
            <a:r>
              <a:rPr lang="ru-RU" sz="3600" b="1" dirty="0"/>
              <a:t>недостающего </a:t>
            </a:r>
            <a:r>
              <a:rPr lang="ru-RU" sz="3600" b="1" dirty="0" smtClean="0"/>
              <a:t>количества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 dirty="0"/>
              <a:t>К нам же попадали те, кто </a:t>
            </a:r>
            <a:r>
              <a:rPr lang="ru-RU" sz="3000" b="1" i="1" dirty="0"/>
              <a:t>недобрал</a:t>
            </a:r>
            <a:r>
              <a:rPr lang="ru-RU" sz="3000" i="1" dirty="0"/>
              <a:t> баллов в другие вузы или попросту побоялся соваться в места с большим конкурсом</a:t>
            </a:r>
            <a:r>
              <a:rPr lang="ru-RU" sz="3000" dirty="0"/>
              <a:t> [Д. Донцова]</a:t>
            </a:r>
          </a:p>
          <a:p>
            <a:pPr marL="0" indent="0">
              <a:buNone/>
            </a:pPr>
            <a:r>
              <a:rPr lang="ru-RU" sz="3000" i="1"/>
              <a:t>Любимая внучка мечтала учиться в МГИМО, но в прошлом году она </a:t>
            </a:r>
            <a:r>
              <a:rPr lang="ru-RU" sz="3000" b="1" i="1"/>
              <a:t>не добрала </a:t>
            </a:r>
            <a:r>
              <a:rPr lang="ru-RU" sz="3000" i="1"/>
              <a:t>баллов </a:t>
            </a:r>
            <a:r>
              <a:rPr lang="ru-RU" sz="3000"/>
              <a:t>[Д.  Донцова].</a:t>
            </a:r>
          </a:p>
          <a:p>
            <a:pPr marL="0" indent="0">
              <a:buNone/>
            </a:pPr>
            <a:r>
              <a:rPr lang="ru-RU" sz="3000" dirty="0"/>
              <a:t>Слитное и раздельное написание встречается даже у одного автора в практически тождественных контекстах!</a:t>
            </a:r>
          </a:p>
          <a:p>
            <a:pPr marL="0" indent="0">
              <a:buNone/>
            </a:pP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61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/>
              <a:t>3. Валентность объекта </a:t>
            </a:r>
            <a:r>
              <a:rPr lang="en-US" sz="3600" b="1" i="1" dirty="0"/>
              <a:t>vs.</a:t>
            </a:r>
            <a:r>
              <a:rPr lang="en-US" sz="3600" b="1" dirty="0"/>
              <a:t> </a:t>
            </a:r>
            <a:r>
              <a:rPr lang="ru-RU" sz="3600" b="1" dirty="0"/>
              <a:t>валентность недостающего количества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(а) </a:t>
            </a:r>
            <a:r>
              <a:rPr lang="ru-RU" sz="3000" i="1" dirty="0"/>
              <a:t>К нам же попадали те, кто </a:t>
            </a:r>
            <a:r>
              <a:rPr lang="ru-RU" sz="3000" b="1" i="1" dirty="0"/>
              <a:t>недобрал</a:t>
            </a:r>
            <a:r>
              <a:rPr lang="ru-RU" sz="3000" i="1" dirty="0"/>
              <a:t> баллов в другие вузы</a:t>
            </a:r>
            <a:r>
              <a:rPr lang="ru-RU" sz="3000" dirty="0"/>
              <a:t> [Д. Донцова]</a:t>
            </a:r>
          </a:p>
          <a:p>
            <a:pPr marL="0" indent="0">
              <a:buNone/>
            </a:pPr>
            <a:r>
              <a:rPr lang="ru-RU" sz="3000"/>
              <a:t>(б) </a:t>
            </a:r>
            <a:r>
              <a:rPr lang="ru-RU" sz="3000" i="1"/>
              <a:t>Таня на дневное отделение не прошла, </a:t>
            </a:r>
            <a:r>
              <a:rPr lang="ru-RU" sz="3000" b="1" i="1"/>
              <a:t>недобрала</a:t>
            </a:r>
            <a:r>
              <a:rPr lang="ru-RU" sz="3000" i="1"/>
              <a:t> одного балла</a:t>
            </a:r>
            <a:r>
              <a:rPr lang="ru-RU" sz="3000"/>
              <a:t> [Л.  Улицкая]</a:t>
            </a:r>
          </a:p>
          <a:p>
            <a:pPr marL="0" indent="0">
              <a:buNone/>
            </a:pPr>
            <a:endParaRPr lang="ru-RU" sz="3000"/>
          </a:p>
          <a:p>
            <a:pPr marL="0" indent="0">
              <a:buNone/>
            </a:pPr>
            <a:r>
              <a:rPr lang="ru-RU" sz="3000" dirty="0"/>
              <a:t>(а) валентность объекта </a:t>
            </a:r>
            <a:r>
              <a:rPr lang="en-US" sz="3000" i="1" dirty="0"/>
              <a:t>vs.</a:t>
            </a:r>
            <a:r>
              <a:rPr lang="en-US" sz="3000" dirty="0"/>
              <a:t> 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(б) валентность недостающего количества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/>
              <a:t>3. Валентность объекта </a:t>
            </a:r>
            <a:r>
              <a:rPr lang="en-US" sz="3600" b="1" i="1" dirty="0"/>
              <a:t>vs.</a:t>
            </a:r>
            <a:r>
              <a:rPr lang="en-US" sz="3600" b="1" dirty="0"/>
              <a:t> </a:t>
            </a:r>
            <a:r>
              <a:rPr lang="ru-RU" sz="3600" b="1" dirty="0"/>
              <a:t>валентность недостающего количества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/>
              <a:t>(а) </a:t>
            </a:r>
            <a:r>
              <a:rPr lang="ru-RU" sz="3000" i="1"/>
              <a:t>Тратя больше денег на энергию, предприятия просто </a:t>
            </a:r>
            <a:r>
              <a:rPr lang="ru-RU" sz="3000" b="1" i="1"/>
              <a:t>недоплачивают </a:t>
            </a:r>
            <a:r>
              <a:rPr lang="ru-RU" sz="3000" i="1"/>
              <a:t>людям зарплату</a:t>
            </a:r>
            <a:r>
              <a:rPr lang="ru-RU" sz="3000"/>
              <a:t>. </a:t>
            </a:r>
          </a:p>
          <a:p>
            <a:pPr marL="0" indent="0">
              <a:buNone/>
            </a:pPr>
            <a:r>
              <a:rPr lang="ru-RU" sz="3000"/>
              <a:t>(б) </a:t>
            </a:r>
            <a:r>
              <a:rPr lang="ru-RU" sz="3000" i="1" dirty="0"/>
              <a:t>Ежемесячно государство </a:t>
            </a:r>
            <a:r>
              <a:rPr lang="ru-RU" sz="3000" b="1" i="1" dirty="0"/>
              <a:t>недоплачивает</a:t>
            </a:r>
            <a:r>
              <a:rPr lang="ru-RU" sz="3000" i="1" dirty="0"/>
              <a:t> матерям 496 гривен материальной помощи.</a:t>
            </a:r>
          </a:p>
          <a:p>
            <a:pPr marL="0" indent="0">
              <a:buNone/>
            </a:pPr>
            <a:r>
              <a:rPr lang="ru-RU" sz="3000" dirty="0"/>
              <a:t>(а) валентность объекта </a:t>
            </a:r>
            <a:r>
              <a:rPr lang="en-US" sz="3000" i="1" dirty="0"/>
              <a:t>vs.</a:t>
            </a:r>
            <a:r>
              <a:rPr lang="en-US" sz="3000" dirty="0"/>
              <a:t> 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(б) валентность недостающего количества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3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Abstract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/>
              <a:t>The negation sometimes interacts with Russian verbs, creating new semantic </a:t>
            </a:r>
            <a:r>
              <a:rPr lang="en-US" sz="3000" dirty="0" err="1"/>
              <a:t>valencies</a:t>
            </a:r>
            <a:r>
              <a:rPr lang="en-US" sz="3000" dirty="0"/>
              <a:t>. </a:t>
            </a:r>
            <a:endParaRPr lang="en-US" sz="3000" dirty="0" smtClean="0"/>
          </a:p>
          <a:p>
            <a:r>
              <a:rPr lang="en-US" sz="3000" dirty="0" smtClean="0"/>
              <a:t>The </a:t>
            </a:r>
            <a:r>
              <a:rPr lang="en-US" sz="3000" dirty="0" err="1"/>
              <a:t>valency</a:t>
            </a:r>
            <a:r>
              <a:rPr lang="en-US" sz="3000" dirty="0"/>
              <a:t> of the missing distance, observed by </a:t>
            </a:r>
            <a:r>
              <a:rPr lang="en-US" sz="3000" dirty="0" err="1"/>
              <a:t>Apresjan</a:t>
            </a:r>
            <a:r>
              <a:rPr lang="en-US" sz="3000" dirty="0"/>
              <a:t>, emerges in verbs like </a:t>
            </a:r>
            <a:r>
              <a:rPr lang="ru-RU" sz="3000" i="1" dirty="0"/>
              <a:t>добежать</a:t>
            </a:r>
            <a:r>
              <a:rPr lang="en-US" sz="3000" dirty="0"/>
              <a:t>. </a:t>
            </a:r>
          </a:p>
          <a:p>
            <a:r>
              <a:rPr lang="en-US" sz="3000" dirty="0" smtClean="0"/>
              <a:t>Other </a:t>
            </a:r>
            <a:r>
              <a:rPr lang="en-US" sz="3000" dirty="0"/>
              <a:t>verbs may develop the </a:t>
            </a:r>
            <a:r>
              <a:rPr lang="en-US" sz="3000" dirty="0" err="1"/>
              <a:t>valency</a:t>
            </a:r>
            <a:r>
              <a:rPr lang="en-US" sz="3000" dirty="0"/>
              <a:t> of the missing time span, the missing quantity, </a:t>
            </a:r>
            <a:r>
              <a:rPr lang="en-US" sz="3000" dirty="0" smtClean="0"/>
              <a:t>or </a:t>
            </a:r>
            <a:r>
              <a:rPr lang="en-US" sz="3000" dirty="0"/>
              <a:t>even more than one such </a:t>
            </a:r>
            <a:r>
              <a:rPr lang="en-US" sz="3000" dirty="0" err="1"/>
              <a:t>valency</a:t>
            </a:r>
            <a:r>
              <a:rPr lang="en-US" sz="3000" dirty="0"/>
              <a:t>.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464024" cy="365125"/>
          </a:xfrm>
        </p:spPr>
        <p:txBody>
          <a:bodyPr/>
          <a:lstStyle/>
          <a:p>
            <a:r>
              <a:rPr lang="ru-RU" dirty="0" smtClean="0"/>
              <a:t>Корпусная лингвистика 2013, Санкт-Петербург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79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/>
              <a:t>3. Валентность недостающего количества и ее свойства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/>
              <a:t>Поставьте цикламен в ведерко с водой так, чтобы уровень воды </a:t>
            </a:r>
            <a:r>
              <a:rPr lang="ru-RU" sz="3000" b="1" i="1"/>
              <a:t>не</a:t>
            </a:r>
            <a:r>
              <a:rPr lang="ru-RU" sz="3000" i="1"/>
              <a:t> </a:t>
            </a:r>
            <a:r>
              <a:rPr lang="ru-RU" sz="3000" b="1" i="1"/>
              <a:t>доставал</a:t>
            </a:r>
            <a:r>
              <a:rPr lang="ru-RU" sz="3000" i="1"/>
              <a:t> 5-10 мм до верхнего края горшка </a:t>
            </a:r>
            <a:r>
              <a:rPr lang="ru-RU" sz="3000"/>
              <a:t>[В. Савельев].</a:t>
            </a:r>
          </a:p>
          <a:p>
            <a:pPr marL="0" indent="0">
              <a:buNone/>
            </a:pPr>
            <a:r>
              <a:rPr lang="ru-RU" sz="3000" i="1"/>
              <a:t>А продавец </a:t>
            </a:r>
            <a:r>
              <a:rPr lang="en-US" sz="3000" i="1"/>
              <a:t>&lt;</a:t>
            </a:r>
            <a:r>
              <a:rPr lang="ru-RU" sz="3000" i="1"/>
              <a:t>...</a:t>
            </a:r>
            <a:r>
              <a:rPr lang="en-US" sz="3000" i="1"/>
              <a:t>&gt;</a:t>
            </a:r>
            <a:r>
              <a:rPr lang="ru-RU" sz="3000" i="1"/>
              <a:t> обманул покупателя на 1 рубль 70 копеек ― </a:t>
            </a:r>
            <a:r>
              <a:rPr lang="ru-RU" sz="3000" b="1" i="1"/>
              <a:t>недовесил</a:t>
            </a:r>
            <a:r>
              <a:rPr lang="ru-RU" sz="3000" i="1"/>
              <a:t> 2 килограмма 670 граммов яблок </a:t>
            </a:r>
            <a:r>
              <a:rPr lang="ru-RU" sz="3000"/>
              <a:t>[«Человек и закон»].</a:t>
            </a:r>
          </a:p>
          <a:p>
            <a:pPr marL="0" indent="0">
              <a:buNone/>
            </a:pPr>
            <a:r>
              <a:rPr lang="ru-RU" sz="3000" i="1"/>
              <a:t>За 9 месяцев против расчетов в бюджет </a:t>
            </a:r>
            <a:r>
              <a:rPr lang="ru-RU" sz="3000" b="1" i="1"/>
              <a:t>недопоступило </a:t>
            </a:r>
            <a:r>
              <a:rPr lang="ru-RU" sz="3000" i="1"/>
              <a:t>97 млрд. рублей </a:t>
            </a:r>
            <a:r>
              <a:rPr lang="ru-RU" sz="3000"/>
              <a:t>[Е.</a:t>
            </a:r>
            <a:r>
              <a:rPr lang="en-US" sz="3000"/>
              <a:t> </a:t>
            </a:r>
            <a:r>
              <a:rPr lang="ru-RU" sz="3000"/>
              <a:t>Гайдар].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78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/>
              <a:t>3. Несколько валентностей «недостачи»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/>
              <a:t>Иван не доучился семестр, бросил институт через четыре с половиной года</a:t>
            </a:r>
            <a:r>
              <a:rPr lang="ru-RU" sz="3000"/>
              <a:t>.</a:t>
            </a:r>
          </a:p>
          <a:p>
            <a:pPr marL="0" indent="0">
              <a:buNone/>
            </a:pPr>
            <a:r>
              <a:rPr lang="ru-RU" sz="3000" i="1"/>
              <a:t>Иван не доучился первый же семестр и бросил институт, не дожидаясь сессии</a:t>
            </a:r>
            <a:r>
              <a:rPr lang="ru-RU" sz="3000"/>
              <a:t>. </a:t>
            </a:r>
          </a:p>
          <a:p>
            <a:pPr marL="0" indent="0">
              <a:buNone/>
            </a:pPr>
            <a:r>
              <a:rPr lang="ru-RU" sz="3000" i="1"/>
              <a:t>Она и грамоте училась, не доучилась</a:t>
            </a:r>
            <a:r>
              <a:rPr lang="ru-RU" sz="3000"/>
              <a:t> [С. Н. Сергеев-Ценский]. </a:t>
            </a:r>
          </a:p>
          <a:p>
            <a:pPr marL="0" indent="0">
              <a:buNone/>
            </a:pPr>
            <a:r>
              <a:rPr lang="ru-RU" sz="3000" i="1"/>
              <a:t>Если ты хочешь стать настоящим человеком, то должен доучивать то, чему недоучился в лицее </a:t>
            </a:r>
            <a:r>
              <a:rPr lang="ru-RU" sz="3000"/>
              <a:t>[В. П. Авенариус].</a:t>
            </a:r>
            <a:r>
              <a:rPr lang="ru-RU" sz="3000">
                <a:effectLst/>
              </a:rPr>
              <a:t> </a:t>
            </a:r>
            <a:endParaRPr lang="en-US" sz="3000"/>
          </a:p>
          <a:p>
            <a:pPr marL="0" indent="0">
              <a:buNone/>
            </a:pPr>
            <a:endParaRPr lang="ru-RU" sz="300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5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/>
              <a:t>3. Объект или недостающее количество? Неоднозначность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/>
              <a:t>На контрольной Иван решил три задачи</a:t>
            </a:r>
          </a:p>
          <a:p>
            <a:pPr marL="0" indent="0">
              <a:buNone/>
            </a:pPr>
            <a:r>
              <a:rPr lang="ru-RU" sz="3000"/>
              <a:t>(однозначно)</a:t>
            </a:r>
          </a:p>
          <a:p>
            <a:pPr marL="0" indent="0">
              <a:buNone/>
            </a:pPr>
            <a:r>
              <a:rPr lang="ru-RU" sz="3000" i="1"/>
              <a:t>На контрольной Иван не решил три задачи</a:t>
            </a:r>
            <a:endParaRPr lang="ru-RU" sz="3000"/>
          </a:p>
          <a:p>
            <a:pPr marL="0" indent="0">
              <a:buNone/>
            </a:pPr>
            <a:r>
              <a:rPr lang="ru-RU" sz="3000"/>
              <a:t>(неоднозначно)</a:t>
            </a:r>
          </a:p>
          <a:p>
            <a:pPr marL="0" indent="0">
              <a:buNone/>
            </a:pPr>
            <a:r>
              <a:rPr lang="ru-RU" sz="3000" i="1"/>
              <a:t>Мне хватило рубля, чтобы купить билет.</a:t>
            </a:r>
          </a:p>
          <a:p>
            <a:pPr marL="0" indent="0">
              <a:buNone/>
            </a:pPr>
            <a:r>
              <a:rPr lang="ru-RU" sz="3000"/>
              <a:t>(однозначно)</a:t>
            </a:r>
            <a:endParaRPr lang="ru-RU" sz="3000" i="1"/>
          </a:p>
          <a:p>
            <a:pPr marL="0" indent="0">
              <a:buNone/>
            </a:pPr>
            <a:r>
              <a:rPr lang="ru-RU" sz="3000" i="1"/>
              <a:t>Мне не хватило рубля, чтобы купить билет.</a:t>
            </a:r>
            <a:r>
              <a:rPr lang="ru-RU" sz="3000">
                <a:effectLst/>
              </a:rPr>
              <a:t> </a:t>
            </a:r>
          </a:p>
          <a:p>
            <a:pPr marL="0" indent="0">
              <a:buNone/>
            </a:pPr>
            <a:r>
              <a:rPr lang="ru-RU" sz="3000"/>
              <a:t>(неоднозначно)</a:t>
            </a:r>
          </a:p>
          <a:p>
            <a:pPr marL="0" indent="0">
              <a:buNone/>
            </a:pPr>
            <a:endParaRPr lang="ru-RU" sz="300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/>
              <a:t>3. Валентность недостающего количества и кванторы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/>
              <a:t>Он никогда не добирал два балла (на пересдаче)</a:t>
            </a:r>
            <a:endParaRPr lang="ru-RU" sz="3000"/>
          </a:p>
          <a:p>
            <a:pPr marL="0" indent="0">
              <a:buNone/>
            </a:pPr>
            <a:r>
              <a:rPr lang="ru-RU" sz="3000" i="1"/>
              <a:t>Он всегда не добирал два балла (на экзамене)</a:t>
            </a:r>
          </a:p>
          <a:p>
            <a:pPr marL="0" indent="0">
              <a:buNone/>
            </a:pPr>
            <a:endParaRPr lang="ru-RU" sz="3000" i="1"/>
          </a:p>
          <a:p>
            <a:pPr marL="0" indent="0">
              <a:buNone/>
            </a:pPr>
            <a:r>
              <a:rPr lang="ru-RU" sz="2800" i="1"/>
              <a:t>Он не добрал оба балла &lt;обоих баллов&gt; </a:t>
            </a:r>
          </a:p>
          <a:p>
            <a:pPr marL="0" indent="0">
              <a:buNone/>
            </a:pPr>
            <a:endParaRPr lang="ru-RU" sz="2800" i="1"/>
          </a:p>
          <a:p>
            <a:pPr marL="0" indent="0">
              <a:buNone/>
            </a:pPr>
            <a:r>
              <a:rPr lang="ru-RU" sz="2800" i="1"/>
              <a:t>Он не добрал ни балла. </a:t>
            </a:r>
          </a:p>
          <a:p>
            <a:pPr marL="0" indent="0">
              <a:buNone/>
            </a:pPr>
            <a:r>
              <a:rPr lang="ru-RU" sz="2800" i="1"/>
              <a:t>Он не добрал ни одного </a:t>
            </a:r>
            <a:r>
              <a:rPr lang="en-US" sz="2800" i="1"/>
              <a:t>&lt;</a:t>
            </a:r>
            <a:r>
              <a:rPr lang="ru-RU" sz="2800" i="1"/>
              <a:t>ни единого</a:t>
            </a:r>
            <a:r>
              <a:rPr lang="en-US" sz="2800" i="1"/>
              <a:t>&gt; </a:t>
            </a:r>
            <a:r>
              <a:rPr lang="ru-RU" sz="2800" i="1"/>
              <a:t>балла </a:t>
            </a:r>
          </a:p>
          <a:p>
            <a:pPr marL="0" indent="0">
              <a:buNone/>
            </a:pPr>
            <a:endParaRPr lang="ru-RU" sz="3000"/>
          </a:p>
          <a:p>
            <a:pPr marL="0" indent="0">
              <a:buNone/>
            </a:pPr>
            <a:endParaRPr lang="ru-RU" sz="300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4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/>
              <a:t>4. Именные дериваты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/>
              <a:t>гипотеза Сепира-Уорфа</a:t>
            </a:r>
            <a:r>
              <a:rPr lang="ru-RU" sz="3000"/>
              <a:t> </a:t>
            </a:r>
            <a:r>
              <a:rPr lang="en-US" sz="3000"/>
              <a:t>vs.</a:t>
            </a:r>
            <a:r>
              <a:rPr lang="ru-RU" sz="3000"/>
              <a:t> </a:t>
            </a:r>
            <a:r>
              <a:rPr lang="ru-RU" sz="3000" i="1"/>
              <a:t>гипотеза Бога </a:t>
            </a:r>
            <a:r>
              <a:rPr lang="en-US" sz="3000"/>
              <a:t>(Iomdin and Iomdin 2011)</a:t>
            </a:r>
            <a:endParaRPr lang="en-US" sz="3000" i="1"/>
          </a:p>
          <a:p>
            <a:pPr marL="0" indent="0">
              <a:buNone/>
            </a:pPr>
            <a:endParaRPr lang="en-US" sz="3000" i="1"/>
          </a:p>
          <a:p>
            <a:pPr marL="0" indent="0">
              <a:buNone/>
            </a:pPr>
            <a:r>
              <a:rPr lang="ru-RU" sz="3000" i="1"/>
              <a:t>нехватка медикаментов</a:t>
            </a:r>
          </a:p>
          <a:p>
            <a:pPr marL="0" indent="0">
              <a:buNone/>
            </a:pPr>
            <a:r>
              <a:rPr lang="ru-RU" sz="3000" i="1"/>
              <a:t>нехватка десяти тонн</a:t>
            </a:r>
          </a:p>
          <a:p>
            <a:pPr marL="0" indent="0">
              <a:buNone/>
            </a:pPr>
            <a:endParaRPr lang="ru-RU" sz="3000" i="1"/>
          </a:p>
          <a:p>
            <a:pPr marL="0" indent="0">
              <a:buNone/>
            </a:pPr>
            <a:r>
              <a:rPr lang="ru-RU" sz="3000" i="1"/>
              <a:t>Нехватка </a:t>
            </a:r>
            <a:r>
              <a:rPr lang="ru-RU" sz="3000" b="1" i="1"/>
              <a:t>касается</a:t>
            </a:r>
            <a:r>
              <a:rPr lang="ru-RU" sz="3000" i="1"/>
              <a:t> медикаментов.</a:t>
            </a:r>
          </a:p>
          <a:p>
            <a:pPr marL="0" indent="0">
              <a:buNone/>
            </a:pPr>
            <a:r>
              <a:rPr lang="ru-RU" sz="3000" i="1"/>
              <a:t>Нехватка </a:t>
            </a:r>
            <a:r>
              <a:rPr lang="ru-RU" sz="3000" b="1" i="1"/>
              <a:t>составляет</a:t>
            </a:r>
            <a:r>
              <a:rPr lang="ru-RU" sz="3000" i="1"/>
              <a:t> десять тонн. </a:t>
            </a:r>
            <a:endParaRPr lang="ru-RU" sz="3000"/>
          </a:p>
          <a:p>
            <a:pPr marL="0" indent="0">
              <a:buNone/>
            </a:pPr>
            <a:endParaRPr lang="ru-RU" sz="300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/>
              <a:t>4. Именные дериваты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/>
              <a:t>Недостача хлеба послужила причиной начала гражданской войны </a:t>
            </a:r>
            <a:r>
              <a:rPr lang="ru-RU" sz="3000"/>
              <a:t>[В. Быков]. </a:t>
            </a:r>
            <a:endParaRPr lang="en-US" sz="3000"/>
          </a:p>
          <a:p>
            <a:pPr marL="0" indent="0">
              <a:buNone/>
            </a:pPr>
            <a:r>
              <a:rPr lang="ru-RU" sz="3000" i="1"/>
              <a:t>В столовой каждый день обнаруживалась недостача нескольких десятков порций</a:t>
            </a:r>
            <a:r>
              <a:rPr lang="ru-RU" sz="3000"/>
              <a:t> [А. Зиновьев].</a:t>
            </a:r>
          </a:p>
          <a:p>
            <a:pPr marL="0" indent="0">
              <a:buNone/>
            </a:pPr>
            <a:r>
              <a:rPr lang="ru-RU" sz="3000" i="1"/>
              <a:t>В России что ни год, то крутой недобор зерна</a:t>
            </a:r>
            <a:r>
              <a:rPr lang="ru-RU" sz="3000"/>
              <a:t> [В. Пьецух]. </a:t>
            </a:r>
          </a:p>
          <a:p>
            <a:pPr marL="0" indent="0">
              <a:buNone/>
            </a:pPr>
            <a:r>
              <a:rPr lang="ru-RU" sz="3000" i="1"/>
              <a:t>Поставил два ремиза –  т. е. отметил недобор двух взяток </a:t>
            </a:r>
            <a:r>
              <a:rPr lang="en-US" sz="3000"/>
              <a:t>[</a:t>
            </a:r>
            <a:r>
              <a:rPr lang="ru-RU" sz="3000"/>
              <a:t>А. Ильин-Томич</a:t>
            </a:r>
            <a:r>
              <a:rPr lang="en-US" sz="3000"/>
              <a:t>]</a:t>
            </a:r>
            <a:r>
              <a:rPr lang="ru-RU" sz="3000"/>
              <a:t>.</a:t>
            </a:r>
          </a:p>
          <a:p>
            <a:pPr marL="0" indent="0">
              <a:buNone/>
            </a:pPr>
            <a:endParaRPr lang="ru-RU" sz="300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03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69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5. Заключение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412776"/>
            <a:ext cx="8507288" cy="49685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3000"/>
              <a:t>В русском языке отрицание часто нетривиальным образом воздействует на валентную структуру предикатных слов.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3000"/>
              <a:t>Свою роль играют также коммуникативная структура предложения и различные элементы толкования (в частности, ассерции и пресуппозиции).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3000"/>
              <a:t>Отрицание взаимодействует и с невалентными сущностями (в частности, в длительных, кратно-дительных и дистанционных конструкциях).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3000"/>
              <a:t>К этим вопросам авторы намерены обратиться в ближайшем будущем. </a:t>
            </a:r>
            <a:endParaRPr lang="ru-RU" sz="3000" b="1" i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26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56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План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000" dirty="0" smtClean="0"/>
              <a:t>Синтаксически размеченный корпус </a:t>
            </a:r>
            <a:r>
              <a:rPr lang="ru-RU" sz="3000" dirty="0" err="1" smtClean="0"/>
              <a:t>СинТагРус</a:t>
            </a:r>
            <a:r>
              <a:rPr lang="ru-RU" sz="3000" dirty="0" smtClean="0"/>
              <a:t> и работа с ним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000" dirty="0"/>
              <a:t>С</a:t>
            </a:r>
            <a:r>
              <a:rPr lang="ru-RU" sz="3000" dirty="0" smtClean="0"/>
              <a:t>емантическая </a:t>
            </a:r>
            <a:r>
              <a:rPr lang="ru-RU" sz="3000" dirty="0"/>
              <a:t>валентность ‘оставшееся расстояние до конца</a:t>
            </a:r>
            <a:r>
              <a:rPr lang="ru-RU" sz="3000" dirty="0" smtClean="0"/>
              <a:t>’</a:t>
            </a:r>
            <a:r>
              <a:rPr lang="en-US" sz="3000" dirty="0" smtClean="0"/>
              <a:t>  </a:t>
            </a:r>
            <a:r>
              <a:rPr lang="ru-RU" sz="3000" dirty="0" smtClean="0"/>
              <a:t>(</a:t>
            </a:r>
            <a:r>
              <a:rPr lang="ru-RU" sz="3000" dirty="0" err="1" smtClean="0"/>
              <a:t>Ю.Д.Апресян</a:t>
            </a:r>
            <a:r>
              <a:rPr lang="ru-RU" sz="30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000" dirty="0"/>
              <a:t>Глагольные комплексы</a:t>
            </a:r>
            <a:r>
              <a:rPr lang="en-US" sz="3000" dirty="0"/>
              <a:t> c</a:t>
            </a:r>
            <a:r>
              <a:rPr lang="ru-RU" sz="3000" dirty="0"/>
              <a:t> отрицанием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000" dirty="0" smtClean="0"/>
              <a:t>Именные дериваты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000" dirty="0" smtClean="0"/>
              <a:t>Заключение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7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1. Синтаксически </a:t>
            </a:r>
            <a:r>
              <a:rPr lang="ru-RU" b="1" dirty="0"/>
              <a:t>размеченный </a:t>
            </a:r>
            <a:r>
              <a:rPr lang="ru-RU" b="1" dirty="0" smtClean="0"/>
              <a:t>корпус </a:t>
            </a:r>
            <a:r>
              <a:rPr lang="ru-RU" b="1" dirty="0" err="1" smtClean="0"/>
              <a:t>СинТагРус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000" dirty="0">
                <a:hlinkClick r:id="rId2"/>
              </a:rPr>
              <a:t>http://</a:t>
            </a:r>
            <a:r>
              <a:rPr lang="en-US" sz="3000" dirty="0" smtClean="0">
                <a:hlinkClick r:id="rId2"/>
              </a:rPr>
              <a:t>www.ruscorpora.ru/search-syntax.html</a:t>
            </a:r>
            <a:endParaRPr lang="ru-RU" sz="3000" dirty="0" smtClean="0"/>
          </a:p>
          <a:p>
            <a:r>
              <a:rPr lang="ru-RU" sz="3000" dirty="0" smtClean="0"/>
              <a:t> </a:t>
            </a:r>
            <a:r>
              <a:rPr lang="en-US" sz="3000" dirty="0" smtClean="0"/>
              <a:t>&gt; </a:t>
            </a:r>
            <a:r>
              <a:rPr lang="ru-RU" sz="3000" dirty="0" smtClean="0"/>
              <a:t>55000 фраз, </a:t>
            </a:r>
            <a:r>
              <a:rPr lang="en-US" sz="3000" dirty="0" smtClean="0"/>
              <a:t>&gt; </a:t>
            </a:r>
            <a:r>
              <a:rPr lang="ru-RU" sz="3000" dirty="0" smtClean="0"/>
              <a:t>800 000 слов</a:t>
            </a:r>
          </a:p>
          <a:p>
            <a:r>
              <a:rPr lang="ru-RU" sz="3000" dirty="0" smtClean="0"/>
              <a:t>Разрабатывается полуавтоматически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3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1. Синтаксически </a:t>
            </a:r>
            <a:r>
              <a:rPr lang="ru-RU" b="1" dirty="0"/>
              <a:t>размеченный </a:t>
            </a:r>
            <a:r>
              <a:rPr lang="ru-RU" b="1" dirty="0" smtClean="0"/>
              <a:t>корпус </a:t>
            </a:r>
            <a:r>
              <a:rPr lang="ru-RU" b="1" dirty="0" err="1" smtClean="0"/>
              <a:t>СинТагРус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ru-RU" sz="3000" i="1" dirty="0" smtClean="0"/>
          </a:p>
          <a:p>
            <a:pPr marL="0" indent="0" algn="ctr">
              <a:buNone/>
            </a:pPr>
            <a:r>
              <a:rPr lang="ru-RU" sz="3000" i="1" dirty="0" smtClean="0"/>
              <a:t>Он недоучился два года.</a:t>
            </a:r>
          </a:p>
          <a:p>
            <a:pPr marL="0" indent="0">
              <a:buNone/>
            </a:pPr>
            <a:endParaRPr lang="ru-RU" sz="3000" i="1" dirty="0" smtClean="0"/>
          </a:p>
          <a:p>
            <a:pPr marL="0" indent="0">
              <a:buNone/>
            </a:pPr>
            <a:r>
              <a:rPr lang="ru-RU" sz="3000" dirty="0" smtClean="0"/>
              <a:t>Какая синтаксическая структура?</a:t>
            </a:r>
          </a:p>
          <a:p>
            <a:pPr marL="0" indent="0">
              <a:buNone/>
            </a:pPr>
            <a:r>
              <a:rPr lang="ru-RU" sz="3000" dirty="0" smtClean="0"/>
              <a:t>Анализатор ЭТАП-3 не может ее построить.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4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2. Семантическая </a:t>
            </a:r>
            <a:r>
              <a:rPr lang="ru-RU" sz="3200" b="1" dirty="0"/>
              <a:t>валентность ‘оставшееся расстояние до конечной точки’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smtClean="0"/>
              <a:t>Апресян (2005, 2006): в </a:t>
            </a:r>
            <a:r>
              <a:rPr lang="ru-RU" sz="3000" dirty="0"/>
              <a:t>контексте явного или имплицитного отрицания у </a:t>
            </a:r>
            <a:r>
              <a:rPr lang="ru-RU" sz="3000" dirty="0" smtClean="0"/>
              <a:t>глаголов движения с </a:t>
            </a:r>
            <a:r>
              <a:rPr lang="ru-RU" sz="3000" dirty="0"/>
              <a:t>приставкой </a:t>
            </a:r>
            <a:r>
              <a:rPr lang="ru-RU" sz="3000" i="1" dirty="0" smtClean="0"/>
              <a:t>до- </a:t>
            </a:r>
            <a:r>
              <a:rPr lang="ru-RU" sz="3000" dirty="0" smtClean="0"/>
              <a:t>может </a:t>
            </a:r>
            <a:r>
              <a:rPr lang="ru-RU" sz="3000" dirty="0"/>
              <a:t>возникать дополнительная семантическая </a:t>
            </a:r>
            <a:r>
              <a:rPr lang="ru-RU" sz="3000" dirty="0" smtClean="0"/>
              <a:t>валентность: </a:t>
            </a:r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r>
              <a:rPr lang="ru-RU" sz="3000" i="1" dirty="0" smtClean="0"/>
              <a:t>Он </a:t>
            </a:r>
            <a:r>
              <a:rPr lang="ru-RU" sz="3000" i="1" dirty="0"/>
              <a:t>не добежал до дерева всего пять </a:t>
            </a:r>
            <a:r>
              <a:rPr lang="ru-RU" sz="3000" i="1" dirty="0" smtClean="0"/>
              <a:t>шагов.</a:t>
            </a:r>
          </a:p>
          <a:p>
            <a:pPr marL="0" indent="0">
              <a:buNone/>
            </a:pPr>
            <a:r>
              <a:rPr lang="ru-RU" sz="3000" i="1" dirty="0" smtClean="0"/>
              <a:t>Ему </a:t>
            </a:r>
            <a:r>
              <a:rPr lang="ru-RU" sz="3000" i="1" dirty="0"/>
              <a:t>оставалось добежать до укрытия пять метров, когда раздался выстрел.</a:t>
            </a:r>
            <a:r>
              <a:rPr lang="ru-RU" sz="3000" dirty="0"/>
              <a:t>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0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2. Семантическая </a:t>
            </a:r>
            <a:r>
              <a:rPr lang="ru-RU" sz="3200" b="1" dirty="0"/>
              <a:t>валентность ‘оставшееся расстояние до конечной точки’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000" dirty="0" smtClean="0"/>
              <a:t>Вне </a:t>
            </a:r>
            <a:r>
              <a:rPr lang="ru-RU" sz="3000" dirty="0"/>
              <a:t>отрицательных контекстов </a:t>
            </a:r>
            <a:r>
              <a:rPr lang="ru-RU" sz="3000" dirty="0" smtClean="0"/>
              <a:t>отсутствует.</a:t>
            </a:r>
            <a:endParaRPr lang="ru-RU" sz="3000" dirty="0"/>
          </a:p>
          <a:p>
            <a:r>
              <a:rPr lang="ru-RU" sz="3000" dirty="0" smtClean="0"/>
              <a:t>Фразы </a:t>
            </a:r>
            <a:r>
              <a:rPr lang="ru-RU" sz="3000" dirty="0"/>
              <a:t>типа </a:t>
            </a:r>
            <a:r>
              <a:rPr lang="ru-RU" sz="3000" i="1" dirty="0"/>
              <a:t>Он добежал </a:t>
            </a:r>
            <a:r>
              <a:rPr lang="ru-RU" sz="3000" i="1" u="sng" dirty="0"/>
              <a:t>пять шагов</a:t>
            </a:r>
            <a:r>
              <a:rPr lang="ru-RU" sz="3000" i="1" dirty="0"/>
              <a:t> до дерева </a:t>
            </a:r>
            <a:r>
              <a:rPr lang="ru-RU" sz="3000" dirty="0"/>
              <a:t>возможны.</a:t>
            </a:r>
          </a:p>
          <a:p>
            <a:r>
              <a:rPr lang="ru-RU" sz="3000" dirty="0"/>
              <a:t>Однако</a:t>
            </a:r>
            <a:r>
              <a:rPr lang="ru-RU" sz="3000" dirty="0" smtClean="0"/>
              <a:t> словосочетание </a:t>
            </a:r>
            <a:r>
              <a:rPr lang="ru-RU" sz="3000" i="1" dirty="0"/>
              <a:t>пять шагов </a:t>
            </a:r>
            <a:r>
              <a:rPr lang="ru-RU" sz="3000" dirty="0"/>
              <a:t>здесь </a:t>
            </a:r>
            <a:r>
              <a:rPr lang="ru-RU" sz="3000" dirty="0" smtClean="0"/>
              <a:t>не </a:t>
            </a:r>
            <a:r>
              <a:rPr lang="ru-RU" sz="3000" dirty="0"/>
              <a:t>характеризует оставшееся расстояние до конечной точки: в описываемый момент оно равно нулю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1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Валентная </a:t>
            </a:r>
            <a:r>
              <a:rPr lang="ru-RU" sz="3600" b="1" dirty="0"/>
              <a:t>структура глагольных комплексов, содержащих отрицание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i="1" dirty="0" smtClean="0"/>
              <a:t>В </a:t>
            </a:r>
            <a:r>
              <a:rPr lang="ru-RU" sz="3000" i="1" dirty="0"/>
              <a:t>художественной школе Вадим </a:t>
            </a:r>
            <a:r>
              <a:rPr lang="ru-RU" sz="3000" b="1" i="1" dirty="0"/>
              <a:t>не доучился </a:t>
            </a:r>
            <a:r>
              <a:rPr lang="ru-RU" sz="3000" i="1" dirty="0"/>
              <a:t>один год, так как ее выпускники </a:t>
            </a:r>
            <a:r>
              <a:rPr lang="en-US" sz="3000" i="1" dirty="0"/>
              <a:t>&lt;…&gt;</a:t>
            </a:r>
            <a:r>
              <a:rPr lang="ru-RU" sz="3000" i="1" dirty="0"/>
              <a:t> могли поступать только в художественные </a:t>
            </a:r>
            <a:r>
              <a:rPr lang="ru-RU" sz="3000" i="1" dirty="0" smtClean="0"/>
              <a:t>вузы. </a:t>
            </a:r>
          </a:p>
          <a:p>
            <a:pPr marL="0" indent="0">
              <a:buNone/>
            </a:pPr>
            <a:r>
              <a:rPr lang="ru-RU" sz="3000" i="1" dirty="0" smtClean="0"/>
              <a:t>Можно </a:t>
            </a:r>
            <a:r>
              <a:rPr lang="ru-RU" sz="3000" i="1" dirty="0"/>
              <a:t>ли сдать ЕГЭ, если </a:t>
            </a:r>
            <a:r>
              <a:rPr lang="ru-RU" sz="3000" b="1" i="1" dirty="0"/>
              <a:t>недоучился</a:t>
            </a:r>
            <a:r>
              <a:rPr lang="ru-RU" sz="3000" i="1" dirty="0"/>
              <a:t> год до 11 класса, чтобы получить аттестат? </a:t>
            </a:r>
            <a:endParaRPr lang="ru-RU" sz="3000" i="1" dirty="0" smtClean="0"/>
          </a:p>
          <a:p>
            <a:pPr marL="0" indent="0">
              <a:buNone/>
            </a:pPr>
            <a:r>
              <a:rPr lang="ru-RU" sz="3000" i="1" dirty="0" smtClean="0"/>
              <a:t>В </a:t>
            </a:r>
            <a:r>
              <a:rPr lang="ru-RU" sz="3000" i="1" dirty="0"/>
              <a:t>1963 г. </a:t>
            </a:r>
            <a:r>
              <a:rPr lang="ru-RU" sz="3000" i="1" dirty="0" err="1"/>
              <a:t>Я.И.Меерович</a:t>
            </a:r>
            <a:r>
              <a:rPr lang="ru-RU" sz="3000" i="1" dirty="0"/>
              <a:t> был наконец реабилитирован и </a:t>
            </a:r>
            <a:r>
              <a:rPr lang="en-US" sz="3000" i="1" dirty="0"/>
              <a:t>&lt;…&gt;</a:t>
            </a:r>
            <a:r>
              <a:rPr lang="ru-RU" sz="3000" i="1" dirty="0"/>
              <a:t> решил получить диплом филфака, на котором он </a:t>
            </a:r>
            <a:r>
              <a:rPr lang="ru-RU" sz="3000" b="1" i="1" dirty="0"/>
              <a:t>недоучился </a:t>
            </a:r>
            <a:r>
              <a:rPr lang="ru-RU" sz="3000" i="1" dirty="0"/>
              <a:t>всего 8 </a:t>
            </a:r>
            <a:r>
              <a:rPr lang="ru-RU" sz="3000" i="1" dirty="0" smtClean="0"/>
              <a:t>месяцев.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9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3. Валентная </a:t>
            </a:r>
            <a:r>
              <a:rPr lang="ru-RU" sz="3600" b="1" dirty="0"/>
              <a:t>структура глагольных комплексов, содержащих отрицание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000" dirty="0"/>
              <a:t>Г</a:t>
            </a:r>
            <a:r>
              <a:rPr lang="ru-RU" sz="3000" dirty="0" smtClean="0"/>
              <a:t>лагол </a:t>
            </a:r>
            <a:r>
              <a:rPr lang="ru-RU" sz="3000" i="1" dirty="0" smtClean="0"/>
              <a:t>доучиться </a:t>
            </a:r>
            <a:r>
              <a:rPr lang="ru-RU" sz="3000" dirty="0" smtClean="0"/>
              <a:t>в </a:t>
            </a:r>
            <a:r>
              <a:rPr lang="ru-RU" sz="3000" dirty="0"/>
              <a:t>контексте отрицания приобретает дополнительную </a:t>
            </a:r>
            <a:r>
              <a:rPr lang="ru-RU" sz="3000" dirty="0" smtClean="0"/>
              <a:t>валентность ‘время</a:t>
            </a:r>
            <a:r>
              <a:rPr lang="ru-RU" sz="3000" dirty="0"/>
              <a:t>, остающееся до достижения </a:t>
            </a:r>
            <a:r>
              <a:rPr lang="ru-RU" sz="3000" dirty="0" smtClean="0"/>
              <a:t>результата’.</a:t>
            </a:r>
          </a:p>
          <a:p>
            <a:r>
              <a:rPr lang="ru-RU" sz="3000" dirty="0" smtClean="0"/>
              <a:t>Она близка соответствующей валентности </a:t>
            </a:r>
            <a:r>
              <a:rPr lang="ru-RU" sz="3000" dirty="0"/>
              <a:t>остающегося расстояния при глаголах </a:t>
            </a:r>
            <a:r>
              <a:rPr lang="ru-RU" sz="3000" dirty="0" smtClean="0"/>
              <a:t>перемещения на </a:t>
            </a:r>
            <a:r>
              <a:rPr lang="ru-RU" sz="3000" i="1" dirty="0" smtClean="0"/>
              <a:t>до</a:t>
            </a:r>
            <a:r>
              <a:rPr lang="en-US" sz="3000" i="1" dirty="0" smtClean="0"/>
              <a:t>-</a:t>
            </a:r>
            <a:r>
              <a:rPr lang="ru-RU" sz="3000" dirty="0" smtClean="0"/>
              <a:t>.</a:t>
            </a:r>
          </a:p>
          <a:p>
            <a:r>
              <a:rPr lang="ru-RU" sz="3000" dirty="0" smtClean="0"/>
              <a:t>Назовем </a:t>
            </a:r>
            <a:r>
              <a:rPr lang="ru-RU" sz="3000" dirty="0"/>
              <a:t>ее</a:t>
            </a:r>
            <a:r>
              <a:rPr lang="ru-RU" sz="3000" dirty="0" smtClean="0"/>
              <a:t> </a:t>
            </a:r>
            <a:r>
              <a:rPr lang="ru-RU" sz="3000" b="1" dirty="0"/>
              <a:t>валентностью недостающего </a:t>
            </a:r>
            <a:r>
              <a:rPr lang="ru-RU" sz="3000" b="1" dirty="0" smtClean="0"/>
              <a:t>срока.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25 июня 2013 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65D7-1A1C-473E-ADAA-D4782E17A1F8}" type="slidenum">
              <a:rPr lang="ru-RU" smtClean="0"/>
              <a:t>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Корпусная лингвистика 2013, Санкт-Петербург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3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1462</Words>
  <Application>Microsoft Office PowerPoint</Application>
  <PresentationFormat>Экран (4:3)</PresentationFormat>
  <Paragraphs>208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Отрицание и валентности в русском языке (по корпусным данным) NEGATION AND VALENCIES IN RUSSIAN  (A CORPUS STUDY)</vt:lpstr>
      <vt:lpstr>Abstract</vt:lpstr>
      <vt:lpstr>План</vt:lpstr>
      <vt:lpstr>1. Синтаксически размеченный корпус СинТагРус</vt:lpstr>
      <vt:lpstr>1. Синтаксически размеченный корпус СинТагРус</vt:lpstr>
      <vt:lpstr>2. Семантическая валентность ‘оставшееся расстояние до конечной точки’</vt:lpstr>
      <vt:lpstr>2. Семантическая валентность ‘оставшееся расстояние до конечной точки’</vt:lpstr>
      <vt:lpstr>3. Валентная структура глагольных комплексов, содержащих отрицание</vt:lpstr>
      <vt:lpstr>3. Валентная структура глагольных комплексов, содержащих отрицание</vt:lpstr>
      <vt:lpstr>3. Валентность недостающего срока и ее свойства</vt:lpstr>
      <vt:lpstr>3. Валентность недостающего срока и ее свойства</vt:lpstr>
      <vt:lpstr>3. Валентность недостающего срока и ее свойства</vt:lpstr>
      <vt:lpstr>3. Валентность недостающего срока и ее свойства</vt:lpstr>
      <vt:lpstr>3. Валентность недостающего срока и ее свойства</vt:lpstr>
      <vt:lpstr>3. Валентность недостающего срока и ее свойства</vt:lpstr>
      <vt:lpstr>3. Валентность недостающего срока и ее свойства</vt:lpstr>
      <vt:lpstr>3. Валентность недостающего количества и ее свойства</vt:lpstr>
      <vt:lpstr>3. Валентность объекта vs. валентность недостающего количества</vt:lpstr>
      <vt:lpstr>3. Валентность объекта vs. валентность недостающего количества</vt:lpstr>
      <vt:lpstr>3. Валентность недостающего количества и ее свойства</vt:lpstr>
      <vt:lpstr>3. Несколько валентностей «недостачи»</vt:lpstr>
      <vt:lpstr>3. Объект или недостающее количество? Неоднозначность</vt:lpstr>
      <vt:lpstr>3. Валентность недостающего количества и кванторы</vt:lpstr>
      <vt:lpstr>4. Именные дериваты</vt:lpstr>
      <vt:lpstr>4. Именные дериваты</vt:lpstr>
      <vt:lpstr>5. 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Отрицание и валентности</dc:title>
  <dc:creator>Leonid Iomdin</dc:creator>
  <cp:lastModifiedBy>Leonid Iomdin</cp:lastModifiedBy>
  <cp:revision>245</cp:revision>
  <dcterms:created xsi:type="dcterms:W3CDTF">2011-04-10T14:52:23Z</dcterms:created>
  <dcterms:modified xsi:type="dcterms:W3CDTF">2013-06-24T18:42:02Z</dcterms:modified>
</cp:coreProperties>
</file>