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2" r:id="rId8"/>
    <p:sldId id="260" r:id="rId9"/>
    <p:sldId id="267" r:id="rId10"/>
    <p:sldId id="261" r:id="rId11"/>
    <p:sldId id="263" r:id="rId12"/>
    <p:sldId id="273" r:id="rId13"/>
    <p:sldId id="271" r:id="rId14"/>
    <p:sldId id="272" r:id="rId15"/>
    <p:sldId id="274" r:id="rId16"/>
    <p:sldId id="264" r:id="rId17"/>
    <p:sldId id="275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38967EE-B9F5-4AF9-8FB8-2A1B8BC4208C}" type="datetimeFigureOut">
              <a:rPr lang="cs-CZ" smtClean="0"/>
              <a:t>24. 6. 2013</a:t>
            </a:fld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87A2D3-CCA5-4CE7-85B0-DB07181170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315200" cy="2808313"/>
          </a:xfrm>
        </p:spPr>
        <p:txBody>
          <a:bodyPr/>
          <a:lstStyle/>
          <a:p>
            <a:r>
              <a:rPr lang="cs-CZ" dirty="0" smtClean="0"/>
              <a:t>The choice of verbs in Czech as a foreign language textbooks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Pavlína </a:t>
            </a:r>
            <a:r>
              <a:rPr lang="cs-CZ" sz="2600" dirty="0"/>
              <a:t>V</a:t>
            </a:r>
            <a:r>
              <a:rPr lang="cs-CZ" sz="2600" dirty="0" smtClean="0"/>
              <a:t>ališová</a:t>
            </a:r>
          </a:p>
          <a:p>
            <a:r>
              <a:rPr lang="cs-CZ" sz="2600" dirty="0" smtClean="0"/>
              <a:t>Masaryk University, Brno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241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2961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choice of verbs in A1 level CEFR description (2005)</a:t>
            </a:r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00" y="1995981"/>
            <a:ext cx="7163800" cy="4305901"/>
          </a:xfrm>
        </p:spPr>
      </p:pic>
    </p:spTree>
    <p:extLst>
      <p:ext uri="{BB962C8B-B14F-4D97-AF65-F5344CB8AC3E}">
        <p14:creationId xmlns:p14="http://schemas.microsoft.com/office/powerpoint/2010/main" val="35982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136815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frequency of selected verbs in A1 in Czech National Corpus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8841"/>
            <a:ext cx="7315200" cy="4320520"/>
          </a:xfrm>
        </p:spPr>
        <p:txBody>
          <a:bodyPr>
            <a:normAutofit fontScale="92500"/>
          </a:bodyPr>
          <a:lstStyle/>
          <a:p>
            <a:r>
              <a:rPr lang="cs-CZ" sz="3000" dirty="0" smtClean="0"/>
              <a:t> </a:t>
            </a:r>
            <a:r>
              <a:rPr lang="en-GB" sz="3200" dirty="0" smtClean="0"/>
              <a:t>comparison with Czech National Corpus </a:t>
            </a:r>
          </a:p>
          <a:p>
            <a:r>
              <a:rPr lang="cs-CZ" sz="3200" dirty="0" smtClean="0"/>
              <a:t> </a:t>
            </a:r>
            <a:r>
              <a:rPr lang="en-GB" sz="3200" dirty="0" smtClean="0"/>
              <a:t>SYN2010 – written</a:t>
            </a:r>
            <a:r>
              <a:rPr lang="cs-CZ" sz="3200" dirty="0" smtClean="0"/>
              <a:t> representitive corpus</a:t>
            </a:r>
            <a:r>
              <a:rPr lang="en-GB" sz="3200" dirty="0" smtClean="0"/>
              <a:t>, 100 mil</a:t>
            </a:r>
            <a:r>
              <a:rPr lang="cs-CZ" sz="3200" dirty="0" smtClean="0"/>
              <a:t> tokens</a:t>
            </a:r>
            <a:endParaRPr lang="en-GB" sz="3200" dirty="0" smtClean="0"/>
          </a:p>
          <a:p>
            <a:endParaRPr lang="cs-CZ" sz="3200" dirty="0" smtClean="0"/>
          </a:p>
          <a:p>
            <a:r>
              <a:rPr lang="en-GB" sz="3200" dirty="0" smtClean="0"/>
              <a:t> 2 verbs from the descriptor: </a:t>
            </a:r>
          </a:p>
          <a:p>
            <a:pPr marL="45720" indent="0">
              <a:buNone/>
            </a:pPr>
            <a:r>
              <a:rPr lang="en-GB" sz="3200" i="1" dirty="0" smtClean="0"/>
              <a:t>	proclít, zamluvit</a:t>
            </a:r>
          </a:p>
          <a:p>
            <a:r>
              <a:rPr lang="en-GB" sz="3200" dirty="0" smtClean="0"/>
              <a:t> 2 verbs from the textbooks:</a:t>
            </a:r>
          </a:p>
          <a:p>
            <a:pPr marL="45720" indent="0">
              <a:buNone/>
            </a:pPr>
            <a:r>
              <a:rPr lang="en-GB" sz="3200" i="1" dirty="0" smtClean="0"/>
              <a:t>	přijít, říct</a:t>
            </a:r>
          </a:p>
          <a:p>
            <a:endParaRPr lang="cs-CZ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40229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2961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Proclít </a:t>
            </a:r>
            <a:br>
              <a:rPr lang="en-GB" dirty="0" smtClean="0"/>
            </a:br>
            <a:r>
              <a:rPr lang="en-GB" dirty="0" smtClean="0"/>
              <a:t>= to clear </a:t>
            </a:r>
            <a:r>
              <a:rPr lang="en-GB" i="1" dirty="0" smtClean="0"/>
              <a:t>sth</a:t>
            </a:r>
            <a:r>
              <a:rPr lang="en-GB" dirty="0" smtClean="0"/>
              <a:t> through customs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only 16 </a:t>
            </a:r>
            <a:r>
              <a:rPr lang="en-GB" sz="3000" dirty="0" smtClean="0"/>
              <a:t>tokens </a:t>
            </a:r>
            <a:endParaRPr lang="cs-CZ" sz="3000" dirty="0" smtClean="0"/>
          </a:p>
          <a:p>
            <a:r>
              <a:rPr lang="cs-CZ" sz="3000" dirty="0"/>
              <a:t> </a:t>
            </a:r>
            <a:r>
              <a:rPr lang="en-GB" sz="3000" dirty="0" smtClean="0"/>
              <a:t>more </a:t>
            </a:r>
            <a:r>
              <a:rPr lang="cs-CZ" sz="3000" dirty="0" smtClean="0"/>
              <a:t>frequent</a:t>
            </a:r>
            <a:r>
              <a:rPr lang="en-GB" sz="3000" dirty="0" smtClean="0"/>
              <a:t> is a noun </a:t>
            </a:r>
            <a:r>
              <a:rPr lang="en-GB" sz="3000" i="1" dirty="0" smtClean="0"/>
              <a:t>proclení</a:t>
            </a:r>
            <a:endParaRPr lang="cs-CZ" sz="3000" i="1" dirty="0"/>
          </a:p>
          <a:p>
            <a:r>
              <a:rPr lang="cs-CZ" sz="3000" i="1" dirty="0" smtClean="0"/>
              <a:t> </a:t>
            </a:r>
            <a:r>
              <a:rPr lang="cs-CZ" sz="3000" dirty="0" smtClean="0"/>
              <a:t>phrase: </a:t>
            </a:r>
            <a:r>
              <a:rPr lang="cs-CZ" sz="3000" i="1" dirty="0" smtClean="0"/>
              <a:t>Máte něco k proclení?</a:t>
            </a:r>
          </a:p>
          <a:p>
            <a:r>
              <a:rPr lang="cs-CZ" sz="3000" i="1" dirty="0"/>
              <a:t> </a:t>
            </a:r>
            <a:r>
              <a:rPr lang="en-GB" sz="3000" dirty="0"/>
              <a:t>unsuitable for </a:t>
            </a:r>
            <a:r>
              <a:rPr lang="cs-CZ" sz="3000" dirty="0" smtClean="0"/>
              <a:t>A1</a:t>
            </a:r>
            <a:r>
              <a:rPr lang="en-GB" sz="3000" dirty="0" smtClean="0"/>
              <a:t> </a:t>
            </a:r>
            <a:r>
              <a:rPr lang="en-GB" sz="3000" dirty="0" smtClean="0"/>
              <a:t>level</a:t>
            </a:r>
            <a:r>
              <a:rPr lang="cs-CZ" sz="3000" dirty="0" smtClean="0"/>
              <a:t>?</a:t>
            </a:r>
          </a:p>
          <a:p>
            <a:r>
              <a:rPr lang="cs-CZ" sz="3000" i="1" dirty="0"/>
              <a:t> </a:t>
            </a:r>
            <a:r>
              <a:rPr lang="cs-CZ" sz="3000" dirty="0"/>
              <a:t>I</a:t>
            </a:r>
            <a:r>
              <a:rPr lang="cs-CZ" sz="3000" dirty="0" smtClean="0"/>
              <a:t>s</a:t>
            </a:r>
            <a:r>
              <a:rPr lang="cs-CZ" sz="3000" dirty="0" smtClean="0"/>
              <a:t> a dialog in </a:t>
            </a:r>
            <a:r>
              <a:rPr lang="cs-CZ" sz="3000" dirty="0" smtClean="0"/>
              <a:t>the</a:t>
            </a:r>
            <a:r>
              <a:rPr lang="cs-CZ" sz="3000" dirty="0" smtClean="0"/>
              <a:t> </a:t>
            </a:r>
            <a:r>
              <a:rPr lang="cs-CZ" sz="3000" dirty="0" smtClean="0"/>
              <a:t>customs</a:t>
            </a:r>
            <a:r>
              <a:rPr lang="cs-CZ" sz="3000" dirty="0" smtClean="0"/>
              <a:t> part </a:t>
            </a:r>
            <a:r>
              <a:rPr lang="cs-CZ" sz="3000" dirty="0" smtClean="0"/>
              <a:t>of</a:t>
            </a:r>
            <a:r>
              <a:rPr lang="cs-CZ" sz="3000" dirty="0" smtClean="0"/>
              <a:t> </a:t>
            </a:r>
            <a:r>
              <a:rPr lang="cs-CZ" sz="3000" dirty="0" smtClean="0"/>
              <a:t>the</a:t>
            </a:r>
            <a:r>
              <a:rPr lang="cs-CZ" sz="3000" dirty="0" smtClean="0"/>
              <a:t> sylabus?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6419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12961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Zamluvit X rezervovat </a:t>
            </a:r>
            <a:br>
              <a:rPr lang="en-GB" dirty="0" smtClean="0"/>
            </a:br>
            <a:r>
              <a:rPr lang="en-GB" dirty="0" smtClean="0"/>
              <a:t>= to reserve (e.g. a table)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513445" cy="3960440"/>
          </a:xfrm>
        </p:spPr>
      </p:pic>
    </p:spTree>
    <p:extLst>
      <p:ext uri="{BB962C8B-B14F-4D97-AF65-F5344CB8AC3E}">
        <p14:creationId xmlns:p14="http://schemas.microsoft.com/office/powerpoint/2010/main" val="3982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1521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Přijít</a:t>
            </a:r>
            <a:br>
              <a:rPr lang="en-GB" dirty="0" smtClean="0"/>
            </a:br>
            <a:r>
              <a:rPr lang="en-GB" dirty="0" smtClean="0"/>
              <a:t>= to come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one of the most frequent verbs (almost 80 000 tokens in written corpus)</a:t>
            </a:r>
          </a:p>
          <a:p>
            <a:r>
              <a:rPr lang="en-GB" sz="3000" dirty="0" smtClean="0"/>
              <a:t> included in 2 books only</a:t>
            </a:r>
          </a:p>
          <a:p>
            <a:r>
              <a:rPr lang="en-GB" sz="3000" dirty="0" smtClean="0"/>
              <a:t> students already know the verb </a:t>
            </a:r>
            <a:r>
              <a:rPr lang="en-GB" sz="3000" i="1" dirty="0" smtClean="0"/>
              <a:t>jít </a:t>
            </a:r>
            <a:r>
              <a:rPr lang="en-GB" sz="3000" dirty="0" smtClean="0"/>
              <a:t>on this level </a:t>
            </a:r>
          </a:p>
          <a:p>
            <a:r>
              <a:rPr lang="en-GB" sz="3000" dirty="0" smtClean="0"/>
              <a:t> most </a:t>
            </a:r>
            <a:r>
              <a:rPr lang="cs-CZ" sz="3000" dirty="0" smtClean="0"/>
              <a:t>frequent</a:t>
            </a:r>
            <a:r>
              <a:rPr lang="en-GB" sz="3000" dirty="0" smtClean="0"/>
              <a:t> forms:</a:t>
            </a:r>
          </a:p>
          <a:p>
            <a:pPr marL="45720" indent="0">
              <a:buNone/>
            </a:pPr>
            <a:r>
              <a:rPr lang="cs-CZ" sz="3000" dirty="0" smtClean="0"/>
              <a:t>	</a:t>
            </a:r>
            <a:r>
              <a:rPr lang="en-GB" sz="3000" dirty="0" smtClean="0"/>
              <a:t>past tense: </a:t>
            </a:r>
            <a:r>
              <a:rPr lang="en-GB" sz="3000" i="1" dirty="0" smtClean="0"/>
              <a:t>přišel </a:t>
            </a:r>
          </a:p>
          <a:p>
            <a:pPr marL="45720" indent="0">
              <a:buNone/>
            </a:pPr>
            <a:r>
              <a:rPr lang="cs-CZ" sz="3000" dirty="0" smtClean="0"/>
              <a:t>	</a:t>
            </a:r>
            <a:r>
              <a:rPr lang="en-GB" sz="3000" dirty="0" smtClean="0"/>
              <a:t>future: </a:t>
            </a:r>
            <a:r>
              <a:rPr lang="en-GB" sz="3000" i="1" dirty="0" smtClean="0"/>
              <a:t>přijde</a:t>
            </a:r>
          </a:p>
        </p:txBody>
      </p:sp>
    </p:spTree>
    <p:extLst>
      <p:ext uri="{BB962C8B-B14F-4D97-AF65-F5344CB8AC3E}">
        <p14:creationId xmlns:p14="http://schemas.microsoft.com/office/powerpoint/2010/main" val="9155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Říct</a:t>
            </a:r>
            <a:br>
              <a:rPr lang="en-GB" dirty="0" smtClean="0"/>
            </a:br>
            <a:r>
              <a:rPr lang="en-GB" dirty="0" smtClean="0"/>
              <a:t>= to say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44825"/>
            <a:ext cx="7474024" cy="4464536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included in every textbook form the corpus</a:t>
            </a:r>
          </a:p>
          <a:p>
            <a:r>
              <a:rPr lang="en-GB" sz="3000" dirty="0" smtClean="0"/>
              <a:t> past tense only in one (</a:t>
            </a:r>
            <a:r>
              <a:rPr lang="en-GB" sz="3000" i="1" dirty="0" smtClean="0"/>
              <a:t>Česky v Česku II</a:t>
            </a:r>
            <a:r>
              <a:rPr lang="en-GB" sz="3000" dirty="0" smtClean="0"/>
              <a:t>)</a:t>
            </a:r>
          </a:p>
          <a:p>
            <a:r>
              <a:rPr lang="en-GB" sz="3000" dirty="0" smtClean="0"/>
              <a:t> most frequent form in national corpus is past tense: </a:t>
            </a:r>
            <a:r>
              <a:rPr lang="en-GB" sz="3000" i="1" dirty="0" smtClean="0"/>
              <a:t>řekl/a</a:t>
            </a:r>
            <a:endParaRPr lang="cs-CZ" sz="3000" i="1" dirty="0" smtClean="0"/>
          </a:p>
          <a:p>
            <a:r>
              <a:rPr lang="cs-CZ" sz="3000" i="1" dirty="0"/>
              <a:t> </a:t>
            </a:r>
            <a:r>
              <a:rPr lang="cs-CZ" sz="3000" dirty="0" smtClean="0"/>
              <a:t>textbooks often present dialogs</a:t>
            </a:r>
            <a:endParaRPr lang="en-GB" sz="3000" dirty="0" smtClean="0"/>
          </a:p>
          <a:p>
            <a:endParaRPr lang="cs-CZ" sz="3000" i="1" dirty="0"/>
          </a:p>
        </p:txBody>
      </p:sp>
    </p:spTree>
    <p:extLst>
      <p:ext uri="{BB962C8B-B14F-4D97-AF65-F5344CB8AC3E}">
        <p14:creationId xmlns:p14="http://schemas.microsoft.com/office/powerpoint/2010/main" val="32364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2241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Conclusion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315200" cy="5184576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textbooks avoid using perfective verbs</a:t>
            </a:r>
          </a:p>
          <a:p>
            <a:r>
              <a:rPr lang="en-GB" sz="3000" dirty="0" smtClean="0"/>
              <a:t> discrepancies in CEFR description of A1 level and the textbooks</a:t>
            </a:r>
          </a:p>
          <a:p>
            <a:r>
              <a:rPr lang="en-GB" sz="3000" dirty="0" smtClean="0"/>
              <a:t> many perfective verbs were presented only in one verb form to memorize (imperative, infinitive, past tense)</a:t>
            </a:r>
          </a:p>
          <a:p>
            <a:r>
              <a:rPr lang="en-GB" sz="3000" dirty="0" smtClean="0"/>
              <a:t> national corpus is an exellent assistance in choosing the most frequent verb form and suitable context</a:t>
            </a:r>
            <a:endParaRPr lang="cs-CZ" sz="3000" dirty="0" smtClean="0"/>
          </a:p>
          <a:p>
            <a:r>
              <a:rPr lang="cs-CZ" sz="3000" dirty="0"/>
              <a:t> </a:t>
            </a:r>
            <a:r>
              <a:rPr lang="cs-CZ" sz="3000" dirty="0" smtClean="0"/>
              <a:t>elementary level can benefit from corpus data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696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1521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Textbooks</a:t>
            </a:r>
            <a:br>
              <a:rPr lang="en-GB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9"/>
            <a:ext cx="7848872" cy="4608552"/>
          </a:xfrm>
        </p:spPr>
        <p:txBody>
          <a:bodyPr>
            <a:noAutofit/>
          </a:bodyPr>
          <a:lstStyle/>
          <a:p>
            <a:r>
              <a:rPr lang="cs-CZ" sz="2600" dirty="0"/>
              <a:t> </a:t>
            </a:r>
            <a:r>
              <a:rPr lang="cs-CZ" sz="2600" i="1" dirty="0" smtClean="0"/>
              <a:t>Adamovičová, A. – Ivanovová, D.</a:t>
            </a:r>
            <a:r>
              <a:rPr lang="cs-CZ" sz="2600" dirty="0" smtClean="0"/>
              <a:t> Basic Czech I. Praha, 2007</a:t>
            </a:r>
          </a:p>
          <a:p>
            <a:r>
              <a:rPr lang="cs-CZ" sz="2600" i="1" dirty="0" smtClean="0"/>
              <a:t>Cvejnová, J.</a:t>
            </a:r>
            <a:r>
              <a:rPr lang="cs-CZ" sz="2600" dirty="0" smtClean="0"/>
              <a:t> Česky, prosím. Praha, 2011</a:t>
            </a:r>
          </a:p>
          <a:p>
            <a:r>
              <a:rPr lang="cs-CZ" sz="2600" i="1" dirty="0" smtClean="0"/>
              <a:t>Hádková, M.</a:t>
            </a:r>
            <a:r>
              <a:rPr lang="cs-CZ" sz="2600" dirty="0" smtClean="0"/>
              <a:t> Čeština pro cizince a azylanty A1. Brno, 2005</a:t>
            </a:r>
          </a:p>
          <a:p>
            <a:r>
              <a:rPr lang="cs-CZ" sz="2600" i="1" dirty="0" smtClean="0"/>
              <a:t>Holá, L.</a:t>
            </a:r>
            <a:r>
              <a:rPr lang="cs-CZ" sz="2600" dirty="0" smtClean="0"/>
              <a:t> Čeština Express 1, 2. Praha: 2010</a:t>
            </a:r>
          </a:p>
          <a:p>
            <a:r>
              <a:rPr lang="cs-CZ" sz="2600" i="1" dirty="0" smtClean="0"/>
              <a:t>Matula, O.</a:t>
            </a:r>
            <a:r>
              <a:rPr lang="cs-CZ" sz="2600" dirty="0" smtClean="0"/>
              <a:t> Český den. Praha, 2007</a:t>
            </a:r>
          </a:p>
          <a:p>
            <a:r>
              <a:rPr lang="cs-CZ" sz="2600" i="1" dirty="0" smtClean="0"/>
              <a:t>Štindl, O.</a:t>
            </a:r>
            <a:r>
              <a:rPr lang="cs-CZ" sz="2600" dirty="0" smtClean="0"/>
              <a:t> Easy Czech Elementary. Praha: 2008</a:t>
            </a:r>
          </a:p>
          <a:p>
            <a:r>
              <a:rPr lang="cs-CZ" sz="2600" i="1" dirty="0" smtClean="0"/>
              <a:t>Štindlová, B.</a:t>
            </a:r>
            <a:r>
              <a:rPr lang="cs-CZ" sz="2600" dirty="0" smtClean="0"/>
              <a:t> Česky v Česku 1, 2. Praha, 2008.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2066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83671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References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424936" cy="5949280"/>
          </a:xfrm>
        </p:spPr>
        <p:txBody>
          <a:bodyPr>
            <a:noAutofit/>
          </a:bodyPr>
          <a:lstStyle/>
          <a:p>
            <a:r>
              <a:rPr lang="en-GB" sz="1400" i="1" dirty="0"/>
              <a:t>Bernardini, S.</a:t>
            </a:r>
            <a:r>
              <a:rPr lang="en-GB" sz="1400" dirty="0"/>
              <a:t> Corpora in the classroom. An overview and some reflections on future developments. </a:t>
            </a:r>
            <a:endParaRPr lang="cs-CZ" sz="1400" dirty="0" smtClean="0"/>
          </a:p>
          <a:p>
            <a:pPr marL="4572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</a:t>
            </a:r>
            <a:r>
              <a:rPr lang="en-GB" sz="1400" dirty="0" smtClean="0"/>
              <a:t>In </a:t>
            </a:r>
            <a:r>
              <a:rPr lang="en-GB" sz="1400" dirty="0"/>
              <a:t>J. Sinclair. How to Use Corpora in Language Teaching. Amsterdam: 2004, pp. </a:t>
            </a:r>
            <a:r>
              <a:rPr lang="en-GB" sz="1400" dirty="0" smtClean="0"/>
              <a:t>17–36</a:t>
            </a:r>
            <a:r>
              <a:rPr lang="cs-CZ" sz="1400" dirty="0" smtClean="0"/>
              <a:t>.</a:t>
            </a:r>
          </a:p>
          <a:p>
            <a:r>
              <a:rPr lang="en-GB" sz="1400" i="1" dirty="0" smtClean="0"/>
              <a:t>Cvejnová</a:t>
            </a:r>
            <a:r>
              <a:rPr lang="en-GB" sz="1400" i="1" dirty="0"/>
              <a:t>, J</a:t>
            </a:r>
            <a:r>
              <a:rPr lang="en-GB" sz="1400" dirty="0"/>
              <a:t>. </a:t>
            </a:r>
            <a:r>
              <a:rPr lang="en-GB" sz="1400" i="1" dirty="0"/>
              <a:t>et al</a:t>
            </a:r>
            <a:r>
              <a:rPr lang="en-GB" sz="1400" dirty="0"/>
              <a:t>. Metodika přípravy ke zkoušce z českého jazyka pro žadatele o trvalý pobyt (úroveň A1), 2010. </a:t>
            </a:r>
            <a:endParaRPr lang="cs-CZ" sz="1400" dirty="0"/>
          </a:p>
          <a:p>
            <a:r>
              <a:rPr lang="en-US" sz="1400" i="1" dirty="0" smtClean="0"/>
              <a:t>Cvrček</a:t>
            </a:r>
            <a:r>
              <a:rPr lang="en-US" sz="1400" i="1" dirty="0"/>
              <a:t>, V. et al.</a:t>
            </a:r>
            <a:r>
              <a:rPr lang="en-US" sz="1400" dirty="0"/>
              <a:t> Mluvnice současné češtiny. Praha, 2010, pp. </a:t>
            </a:r>
            <a:r>
              <a:rPr lang="en-US" sz="1400" dirty="0" smtClean="0"/>
              <a:t>245.</a:t>
            </a:r>
            <a:endParaRPr lang="cs-CZ" sz="1400" dirty="0"/>
          </a:p>
          <a:p>
            <a:r>
              <a:rPr lang="en-GB" sz="1400" i="1" dirty="0" smtClean="0"/>
              <a:t>Gabrielatos</a:t>
            </a:r>
            <a:r>
              <a:rPr lang="en-GB" sz="1400" i="1" dirty="0"/>
              <a:t>, C.</a:t>
            </a:r>
            <a:r>
              <a:rPr lang="en-GB" sz="1400" dirty="0"/>
              <a:t> Corpora and language teaching: Just a fling, or wedding bells? In: TESL-EJ, 2005, vol. 8/4, A1, pp. </a:t>
            </a:r>
            <a:r>
              <a:rPr lang="en-GB" sz="1400" dirty="0" smtClean="0"/>
              <a:t>1–37</a:t>
            </a:r>
            <a:r>
              <a:rPr lang="cs-CZ" sz="1400" dirty="0" smtClean="0"/>
              <a:t>.</a:t>
            </a:r>
          </a:p>
          <a:p>
            <a:r>
              <a:rPr lang="en-GB" sz="1400" i="1" dirty="0" smtClean="0"/>
              <a:t>Gouveneur</a:t>
            </a:r>
            <a:r>
              <a:rPr lang="en-GB" sz="1400" i="1" dirty="0"/>
              <a:t>, C. – Meunier, F.</a:t>
            </a:r>
            <a:r>
              <a:rPr lang="en-GB" sz="1400" dirty="0"/>
              <a:t> New types of corpora for new educational challenges. In K. Aijmer (ed.) Corpora and Language Teaching. Amsterdam, 2009</a:t>
            </a:r>
            <a:r>
              <a:rPr lang="en-GB" sz="1400" dirty="0" smtClean="0"/>
              <a:t>.</a:t>
            </a:r>
            <a:endParaRPr lang="cs-CZ" sz="1400" dirty="0" smtClean="0"/>
          </a:p>
          <a:p>
            <a:r>
              <a:rPr lang="en-GB" sz="1400" i="1" dirty="0"/>
              <a:t>Hádková, M. – Línek, J. – Vlasáková, K.</a:t>
            </a:r>
            <a:r>
              <a:rPr lang="en-GB" sz="1400" dirty="0"/>
              <a:t> Čeština jako cizí jazyk. Úroveň A1, 2005. </a:t>
            </a:r>
            <a:endParaRPr lang="cs-CZ" sz="1400" dirty="0" smtClean="0"/>
          </a:p>
          <a:p>
            <a:r>
              <a:rPr lang="en-GB" sz="1400" i="1" dirty="0" smtClean="0"/>
              <a:t>Hrdlička</a:t>
            </a:r>
            <a:r>
              <a:rPr lang="en-GB" sz="1400" i="1" dirty="0"/>
              <a:t>, M.</a:t>
            </a:r>
            <a:r>
              <a:rPr lang="en-GB" sz="1400" dirty="0"/>
              <a:t> Předložky ve výuce češtiny jako cizího jazyka. Praha. 2000.</a:t>
            </a:r>
            <a:endParaRPr lang="cs-CZ" sz="1400" dirty="0"/>
          </a:p>
          <a:p>
            <a:r>
              <a:rPr lang="en-GB" sz="1400" i="1" dirty="0"/>
              <a:t>Hrdlička, M.</a:t>
            </a:r>
            <a:r>
              <a:rPr lang="en-GB" sz="1400" dirty="0"/>
              <a:t> Gramatika a výuka češtiny jako cizího jazyka. Praha. 2010.</a:t>
            </a:r>
            <a:endParaRPr lang="cs-CZ" sz="1400" i="1" dirty="0"/>
          </a:p>
          <a:p>
            <a:r>
              <a:rPr lang="en-GB" sz="1400" i="1" dirty="0" smtClean="0"/>
              <a:t>Huston</a:t>
            </a:r>
            <a:r>
              <a:rPr lang="en-GB" sz="1400" i="1" dirty="0"/>
              <a:t>, S.</a:t>
            </a:r>
            <a:r>
              <a:rPr lang="en-GB" sz="1400" dirty="0"/>
              <a:t> Corpora in Applied linguistics. Cambridge: 2004.</a:t>
            </a:r>
            <a:endParaRPr lang="cs-CZ" sz="1400" dirty="0"/>
          </a:p>
          <a:p>
            <a:r>
              <a:rPr lang="en-GB" sz="1400" i="1" dirty="0" smtClean="0"/>
              <a:t>Römer</a:t>
            </a:r>
            <a:r>
              <a:rPr lang="en-GB" sz="1400" i="1" dirty="0"/>
              <a:t>, U.</a:t>
            </a:r>
            <a:r>
              <a:rPr lang="en-GB" sz="1400" dirty="0"/>
              <a:t> A corpus-driven approach to modal auxiliaries and their didactics. In: J. Sinclair (ed.) How to Use Corpora in Language Teaching. Amsterdam, 2004, pp. </a:t>
            </a:r>
            <a:r>
              <a:rPr lang="en-GB" sz="1400" dirty="0" smtClean="0"/>
              <a:t>185–199</a:t>
            </a:r>
            <a:endParaRPr lang="cs-CZ" sz="1400" dirty="0" smtClean="0"/>
          </a:p>
          <a:p>
            <a:r>
              <a:rPr lang="en-GB" sz="1400" i="1" dirty="0"/>
              <a:t>Römer, U.</a:t>
            </a:r>
            <a:r>
              <a:rPr lang="en-GB" sz="1400" dirty="0"/>
              <a:t> Corpora and language teaching. In A. Lüdeling – M. Kytö. Corpus Linguistics: an international handbook. Berlin, 2008</a:t>
            </a:r>
            <a:endParaRPr lang="cs-CZ" sz="1400" dirty="0"/>
          </a:p>
          <a:p>
            <a:r>
              <a:rPr lang="en-GB" sz="1400" i="1" dirty="0" smtClean="0"/>
              <a:t>Römer</a:t>
            </a:r>
            <a:r>
              <a:rPr lang="en-GB" sz="1400" i="1" dirty="0"/>
              <a:t>, U.</a:t>
            </a:r>
            <a:r>
              <a:rPr lang="en-GB" sz="1400" dirty="0"/>
              <a:t> Looking at looking: Functions and contexts of progressives in spoken English and 'school' English. In A. Renouf – A. Kehoe (eds.). The Changing Face of Corpus Linguistics.  Amsterdam: 2004.</a:t>
            </a:r>
            <a:endParaRPr lang="cs-CZ" sz="1400" dirty="0"/>
          </a:p>
          <a:p>
            <a:r>
              <a:rPr lang="en-GB" sz="1400" dirty="0"/>
              <a:t>The Common European Framework in its political and educational context. Accessible at: http://www.coe.int/t/dg4/linguistic/source/framework_en.pdf</a:t>
            </a:r>
            <a:endParaRPr lang="cs-CZ" sz="1400" dirty="0"/>
          </a:p>
          <a:p>
            <a:r>
              <a:rPr lang="en-GB" sz="1400" dirty="0"/>
              <a:t>European Levels – Self Assessment Grid. Accessible at: </a:t>
            </a:r>
            <a:endParaRPr lang="cs-CZ" sz="1400" i="1" dirty="0"/>
          </a:p>
          <a:p>
            <a:r>
              <a:rPr lang="en-GB" sz="1400" i="1" dirty="0" smtClean="0"/>
              <a:t>Vališová</a:t>
            </a:r>
            <a:r>
              <a:rPr lang="en-GB" sz="1400" i="1" dirty="0"/>
              <a:t>, P.</a:t>
            </a:r>
            <a:r>
              <a:rPr lang="en-GB" sz="1400" dirty="0"/>
              <a:t> Korpus jako zdroj dat systémového popisu české konjugace při výuce češtiny jako cizího jazyka. Brno, 2009. Accessible at: http://</a:t>
            </a:r>
            <a:r>
              <a:rPr lang="en-GB" sz="1400" dirty="0" smtClean="0"/>
              <a:t>theses.cz/id/qw5wz5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296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29614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Introduction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7"/>
            <a:ext cx="7315200" cy="4536544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small specialized corpora </a:t>
            </a:r>
          </a:p>
          <a:p>
            <a:r>
              <a:rPr lang="en-GB" sz="3000" dirty="0" smtClean="0"/>
              <a:t> 7 textbook of Czech as a foreign language (elementary level)</a:t>
            </a:r>
          </a:p>
          <a:p>
            <a:r>
              <a:rPr lang="en-GB" sz="3000" dirty="0" smtClean="0"/>
              <a:t> corpus-driven analysis of vocabulary in Czech textbooks</a:t>
            </a:r>
          </a:p>
          <a:p>
            <a:r>
              <a:rPr lang="en-GB" sz="3000" dirty="0" smtClean="0"/>
              <a:t> the choice of verbs</a:t>
            </a:r>
          </a:p>
          <a:p>
            <a:r>
              <a:rPr lang="en-GB" sz="3000" dirty="0" smtClean="0"/>
              <a:t> the distribution of perfective and imperfective verbs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0225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Traditional textbook analysis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9"/>
            <a:ext cx="7315200" cy="4824536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page by page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Czech as a foreign language: most of the analyses are theses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monographs: M. Hrdlička (Prepositions, 2000; Grammar, 2010)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2 tendencies in CFL textbooks</a:t>
            </a:r>
            <a:r>
              <a:rPr lang="cs-CZ" sz="3000" dirty="0" smtClean="0"/>
              <a:t>:</a:t>
            </a:r>
            <a:endParaRPr lang="en-GB" sz="3000" dirty="0" smtClean="0"/>
          </a:p>
          <a:p>
            <a:pPr marL="502920" indent="-457200">
              <a:buFont typeface="+mj-lt"/>
              <a:buAutoNum type="arabicPeriod"/>
            </a:pPr>
            <a:r>
              <a:rPr lang="en-GB" sz="3000" dirty="0" smtClean="0"/>
              <a:t>overestimation of grammar</a:t>
            </a:r>
          </a:p>
          <a:p>
            <a:pPr marL="502920" indent="-457200">
              <a:buFont typeface="+mj-lt"/>
              <a:buAutoNum type="arabicPeriod"/>
            </a:pPr>
            <a:r>
              <a:rPr lang="en-GB" sz="3000" dirty="0" smtClean="0"/>
              <a:t>oversimplification of </a:t>
            </a:r>
            <a:r>
              <a:rPr lang="cs-CZ" sz="3000" dirty="0" smtClean="0"/>
              <a:t>language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1220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2241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Pedagogical corpora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5184575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indirect use of corpora in language teaching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TeMa – A corpus of English as a foreign language textbooks (Gouveneur –</a:t>
            </a:r>
            <a:r>
              <a:rPr lang="cs-CZ" sz="3000" dirty="0" smtClean="0"/>
              <a:t> M</a:t>
            </a:r>
            <a:r>
              <a:rPr lang="en-GB" sz="3000" dirty="0" smtClean="0"/>
              <a:t>eunier, Louvain)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Corpus of texts in EFL textbooks for Germans (Römer, </a:t>
            </a:r>
            <a:r>
              <a:rPr lang="cs-CZ" sz="3000" dirty="0" smtClean="0"/>
              <a:t>Cologne</a:t>
            </a:r>
            <a:r>
              <a:rPr lang="en-GB" sz="3000" dirty="0" smtClean="0"/>
              <a:t>)</a:t>
            </a:r>
            <a:endParaRPr lang="cs-CZ" sz="3000" dirty="0" smtClean="0"/>
          </a:p>
          <a:p>
            <a:r>
              <a:rPr lang="cs-CZ" sz="3000" dirty="0"/>
              <a:t> </a:t>
            </a:r>
            <a:r>
              <a:rPr lang="cs-CZ" sz="3000" dirty="0" smtClean="0"/>
              <a:t>research: textbook language, instructions, presentation of grammar, spoken and written variants, types of exercises etc.</a:t>
            </a:r>
            <a:endParaRPr lang="en-GB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65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choice of vocabulary in Czech textbooks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44824"/>
            <a:ext cx="7315200" cy="4608511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CFL textbooks tend to simplify the language as much as possible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avoid perfective verbs at lower levels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some perfective verbs belong to the most frequent vocabulary: </a:t>
            </a:r>
            <a:r>
              <a:rPr lang="en-GB" sz="3000" i="1" dirty="0" smtClean="0"/>
              <a:t>přijít, zapomenout, zůstat</a:t>
            </a:r>
            <a:r>
              <a:rPr lang="en-GB" sz="3000" dirty="0" smtClean="0"/>
              <a:t> etc. 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Which verbs should we present on elementary level? Should we present perfective verbs </a:t>
            </a:r>
            <a:r>
              <a:rPr lang="cs-CZ" sz="3000" dirty="0" smtClean="0"/>
              <a:t>on A1 level </a:t>
            </a:r>
            <a:r>
              <a:rPr lang="en-GB" sz="3000" dirty="0" smtClean="0"/>
              <a:t>already?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7593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22413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description of A1 level for Czech 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8839"/>
            <a:ext cx="7315200" cy="4320521"/>
          </a:xfrm>
        </p:spPr>
        <p:txBody>
          <a:bodyPr>
            <a:normAutofit lnSpcReduction="10000"/>
          </a:bodyPr>
          <a:lstStyle/>
          <a:p>
            <a:r>
              <a:rPr lang="cs-CZ" sz="3000" dirty="0"/>
              <a:t> </a:t>
            </a:r>
            <a:r>
              <a:rPr lang="en-GB" sz="3000" dirty="0" smtClean="0"/>
              <a:t>Common European Framework for Languages (CEFR)</a:t>
            </a:r>
          </a:p>
          <a:p>
            <a:r>
              <a:rPr lang="en-GB" sz="3000" dirty="0" smtClean="0"/>
              <a:t> A1 level – almost any grammar</a:t>
            </a:r>
          </a:p>
          <a:p>
            <a:r>
              <a:rPr lang="en-GB" sz="3000" dirty="0" smtClean="0"/>
              <a:t> “use simple phrases and sentences to describe where I live and people I know”</a:t>
            </a:r>
          </a:p>
          <a:p>
            <a:r>
              <a:rPr lang="en-GB" sz="3000" dirty="0" smtClean="0"/>
              <a:t> Czech – grammatical </a:t>
            </a:r>
            <a:r>
              <a:rPr lang="en-GB" sz="3000" dirty="0" smtClean="0"/>
              <a:t>minimum</a:t>
            </a:r>
            <a:r>
              <a:rPr lang="cs-CZ" sz="3000" dirty="0" smtClean="0"/>
              <a:t> (Cvejnová)</a:t>
            </a:r>
            <a:endParaRPr lang="en-GB" sz="3000" dirty="0" smtClean="0"/>
          </a:p>
          <a:p>
            <a:r>
              <a:rPr lang="en-GB" sz="3000" dirty="0" smtClean="0"/>
              <a:t> present, past and future of imperfective verbs; perfective verbs individually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1047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9"/>
            <a:ext cx="7315200" cy="12241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Corpus of Czech as a foreign language textbooks</a:t>
            </a:r>
            <a:r>
              <a:rPr lang="cs-CZ" dirty="0" smtClean="0"/>
              <a:t> (UcKo-A1)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7 contemporary textbooks</a:t>
            </a:r>
          </a:p>
          <a:p>
            <a:pPr marL="45720" indent="0">
              <a:buNone/>
            </a:pPr>
            <a:r>
              <a:rPr lang="en-GB" sz="3000" dirty="0" smtClean="0"/>
              <a:t>(published after 2005; refer to CEFR)</a:t>
            </a:r>
          </a:p>
          <a:p>
            <a:r>
              <a:rPr lang="en-GB" sz="3000" dirty="0" smtClean="0"/>
              <a:t> scanned, converted pdf to txt, cleaned</a:t>
            </a:r>
          </a:p>
          <a:p>
            <a:r>
              <a:rPr lang="en-GB" sz="3000" dirty="0" smtClean="0"/>
              <a:t> includes only texts, dialogs and model sentences (almost 62 000 tokens)</a:t>
            </a:r>
          </a:p>
          <a:p>
            <a:r>
              <a:rPr lang="en-GB" sz="3000" dirty="0" smtClean="0"/>
              <a:t> Sketch Engine tool </a:t>
            </a:r>
          </a:p>
          <a:p>
            <a:r>
              <a:rPr lang="en-GB" sz="3000" dirty="0" smtClean="0"/>
              <a:t> list of lemmas, verbs sorted manually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9704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2241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verbs in elementary textbooks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</a:t>
            </a:r>
            <a:r>
              <a:rPr lang="en-GB" sz="3000" dirty="0" smtClean="0"/>
              <a:t>124 verbs; 21 perfective </a:t>
            </a:r>
            <a:r>
              <a:rPr lang="cs-CZ" sz="3000" dirty="0" smtClean="0"/>
              <a:t>verbs </a:t>
            </a:r>
            <a:r>
              <a:rPr lang="en-GB" sz="3000" dirty="0" smtClean="0"/>
              <a:t>(17%) 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presented in 1 or 2 forms (</a:t>
            </a:r>
            <a:r>
              <a:rPr lang="cs-CZ" sz="3000" dirty="0" smtClean="0"/>
              <a:t>usually </a:t>
            </a:r>
            <a:r>
              <a:rPr lang="en-GB" sz="3000" dirty="0" smtClean="0"/>
              <a:t>in a phrase):</a:t>
            </a:r>
          </a:p>
          <a:p>
            <a:r>
              <a:rPr lang="en-GB" sz="3000" dirty="0" smtClean="0"/>
              <a:t> imperative</a:t>
            </a:r>
          </a:p>
          <a:p>
            <a:r>
              <a:rPr lang="en-GB" sz="3000" dirty="0" smtClean="0"/>
              <a:t> infinitiv (after a modal verb)</a:t>
            </a:r>
          </a:p>
          <a:p>
            <a:r>
              <a:rPr lang="en-GB" sz="3000" dirty="0" smtClean="0"/>
              <a:t> past tense</a:t>
            </a:r>
          </a:p>
          <a:p>
            <a:r>
              <a:rPr lang="cs-CZ" sz="3000" dirty="0" smtClean="0"/>
              <a:t> </a:t>
            </a:r>
            <a:r>
              <a:rPr lang="en-GB" sz="3000" dirty="0" smtClean="0"/>
              <a:t>future</a:t>
            </a:r>
            <a:r>
              <a:rPr lang="cs-CZ" sz="3000" dirty="0" smtClean="0"/>
              <a:t> (a phrase)</a:t>
            </a:r>
            <a:endParaRPr lang="en-GB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0538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387423"/>
            <a:ext cx="73152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32657"/>
            <a:ext cx="7315200" cy="6408712"/>
          </a:xfrm>
        </p:spPr>
        <p:txBody>
          <a:bodyPr>
            <a:noAutofit/>
          </a:bodyPr>
          <a:lstStyle/>
          <a:p>
            <a:r>
              <a:rPr lang="cs-CZ" sz="3000" dirty="0" smtClean="0"/>
              <a:t> imperative</a:t>
            </a:r>
            <a:r>
              <a:rPr lang="cs-CZ" sz="3000" dirty="0"/>
              <a:t>:</a:t>
            </a:r>
          </a:p>
          <a:p>
            <a:pPr marL="45720" indent="0">
              <a:buNone/>
            </a:pPr>
            <a:r>
              <a:rPr lang="cs-CZ" sz="2500" i="1" dirty="0"/>
              <a:t>Promiňte, jak se to píše? </a:t>
            </a:r>
            <a:endParaRPr lang="cs-CZ" sz="2500" i="1" dirty="0" smtClean="0"/>
          </a:p>
          <a:p>
            <a:pPr marL="45720" indent="0">
              <a:buNone/>
            </a:pPr>
            <a:r>
              <a:rPr lang="cs-CZ" sz="2500" i="1" dirty="0" smtClean="0"/>
              <a:t>Pojďte dál a posaďte se</a:t>
            </a:r>
            <a:r>
              <a:rPr lang="cs-CZ" sz="2500" i="1" dirty="0"/>
              <a:t>.</a:t>
            </a:r>
          </a:p>
          <a:p>
            <a:r>
              <a:rPr lang="cs-CZ" sz="3000" dirty="0"/>
              <a:t> </a:t>
            </a:r>
            <a:r>
              <a:rPr lang="cs-CZ" sz="3000" dirty="0" smtClean="0"/>
              <a:t>infinitive: </a:t>
            </a:r>
            <a:endParaRPr lang="cs-CZ" sz="3000" dirty="0"/>
          </a:p>
          <a:p>
            <a:pPr marL="45720" indent="0">
              <a:buNone/>
            </a:pPr>
            <a:r>
              <a:rPr lang="cs-CZ" sz="2500" i="1" dirty="0"/>
              <a:t>Dobrý den, potřebuju opravit boty.</a:t>
            </a:r>
          </a:p>
          <a:p>
            <a:pPr marL="45720" indent="0">
              <a:buNone/>
            </a:pPr>
            <a:r>
              <a:rPr lang="cs-CZ" sz="2500" i="1" dirty="0"/>
              <a:t>Můžete mi pomoct, prosím Vás</a:t>
            </a:r>
            <a:r>
              <a:rPr lang="cs-CZ" sz="2500" i="1" dirty="0" smtClean="0"/>
              <a:t>?</a:t>
            </a:r>
          </a:p>
          <a:p>
            <a:pPr marL="45720" indent="0">
              <a:buNone/>
            </a:pPr>
            <a:r>
              <a:rPr lang="cs-CZ" sz="2500" i="1" dirty="0" smtClean="0"/>
              <a:t>Nemůžete přijít zítra?</a:t>
            </a:r>
            <a:endParaRPr lang="cs-CZ" sz="2500" i="1" dirty="0"/>
          </a:p>
          <a:p>
            <a:r>
              <a:rPr lang="cs-CZ" sz="3000" i="1" dirty="0"/>
              <a:t> </a:t>
            </a:r>
            <a:r>
              <a:rPr lang="cs-CZ" sz="3000" dirty="0" smtClean="0"/>
              <a:t>past tense:</a:t>
            </a:r>
          </a:p>
          <a:p>
            <a:pPr marL="45720" indent="0">
              <a:buNone/>
            </a:pPr>
            <a:r>
              <a:rPr lang="cs-CZ" sz="2500" i="1" dirty="0" smtClean="0"/>
              <a:t>Jan se narodil 13.5.1980.</a:t>
            </a:r>
          </a:p>
          <a:p>
            <a:pPr marL="45720" indent="0">
              <a:buNone/>
            </a:pPr>
            <a:r>
              <a:rPr lang="cs-CZ" sz="2500" i="1" dirty="0" smtClean="0"/>
              <a:t>Němcová umřela v roce 1862.</a:t>
            </a:r>
          </a:p>
          <a:p>
            <a:r>
              <a:rPr lang="cs-CZ" sz="3000" i="1" dirty="0"/>
              <a:t> </a:t>
            </a:r>
            <a:r>
              <a:rPr lang="en-GB" sz="3000" dirty="0" smtClean="0"/>
              <a:t>perfective future (a phrase)</a:t>
            </a:r>
          </a:p>
          <a:p>
            <a:pPr marL="45720" indent="0">
              <a:buNone/>
            </a:pPr>
            <a:r>
              <a:rPr lang="cs-CZ" sz="2500" i="1" dirty="0" smtClean="0"/>
              <a:t>Vezmu si čtyři rohlíky.</a:t>
            </a:r>
          </a:p>
          <a:p>
            <a:pPr marL="45720" indent="0">
              <a:buNone/>
            </a:pPr>
            <a:r>
              <a:rPr lang="cs-CZ" sz="2500" i="1" dirty="0" smtClean="0"/>
              <a:t>Dobře, sejdeme se tam v 7.10.</a:t>
            </a:r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15607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2299</TotalTime>
  <Words>1103</Words>
  <Application>Microsoft Office PowerPoint</Application>
  <PresentationFormat>Předvádění na obrazovce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Prostor</vt:lpstr>
      <vt:lpstr>The choice of verbs in Czech as a foreign language textbooks</vt:lpstr>
      <vt:lpstr>Introduction </vt:lpstr>
      <vt:lpstr>Traditional textbook analysis </vt:lpstr>
      <vt:lpstr>Pedagogical corpora </vt:lpstr>
      <vt:lpstr>The choice of vocabulary in Czech textbooks</vt:lpstr>
      <vt:lpstr>The description of A1 level for Czech </vt:lpstr>
      <vt:lpstr>Corpus of Czech as a foreign language textbooks (UcKo-A1)</vt:lpstr>
      <vt:lpstr>The verbs in elementary textbooks </vt:lpstr>
      <vt:lpstr>Prezentace aplikace PowerPoint</vt:lpstr>
      <vt:lpstr>The choice of verbs in A1 level CEFR description (2005)</vt:lpstr>
      <vt:lpstr>The frequency of selected verbs in A1 in Czech National Corpus</vt:lpstr>
      <vt:lpstr>Proclít  = to clear sth through customs</vt:lpstr>
      <vt:lpstr>Zamluvit X rezervovat  = to reserve (e.g. a table)</vt:lpstr>
      <vt:lpstr>Přijít = to come</vt:lpstr>
      <vt:lpstr>Říct = to say</vt:lpstr>
      <vt:lpstr>Conclusion </vt:lpstr>
      <vt:lpstr>Textbooks 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choice of verbs in Czech as a foreign language textbooks</dc:title>
  <dc:creator>ppapaya</dc:creator>
  <cp:lastModifiedBy>ppapaya</cp:lastModifiedBy>
  <cp:revision>36</cp:revision>
  <dcterms:created xsi:type="dcterms:W3CDTF">2013-06-22T09:53:50Z</dcterms:created>
  <dcterms:modified xsi:type="dcterms:W3CDTF">2013-06-24T21:36:00Z</dcterms:modified>
</cp:coreProperties>
</file>